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57" r:id="rId6"/>
    <p:sldMasterId id="2147485180" r:id="rId7"/>
    <p:sldMasterId id="2147485182" r:id="rId8"/>
  </p:sldMasterIdLst>
  <p:notesMasterIdLst>
    <p:notesMasterId r:id="rId22"/>
  </p:notesMasterIdLst>
  <p:handoutMasterIdLst>
    <p:handoutMasterId r:id="rId23"/>
  </p:handoutMasterIdLst>
  <p:sldIdLst>
    <p:sldId id="501" r:id="rId9"/>
    <p:sldId id="878" r:id="rId10"/>
    <p:sldId id="507" r:id="rId11"/>
    <p:sldId id="870" r:id="rId12"/>
    <p:sldId id="871" r:id="rId13"/>
    <p:sldId id="872" r:id="rId14"/>
    <p:sldId id="874" r:id="rId15"/>
    <p:sldId id="873" r:id="rId16"/>
    <p:sldId id="875" r:id="rId17"/>
    <p:sldId id="877" r:id="rId18"/>
    <p:sldId id="882" r:id="rId19"/>
    <p:sldId id="880" r:id="rId20"/>
    <p:sldId id="869" r:id="rId21"/>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F48"/>
    <a:srgbClr val="CDB736"/>
    <a:srgbClr val="D1B040"/>
    <a:srgbClr val="D0AF43"/>
    <a:srgbClr val="E6E8E1"/>
    <a:srgbClr val="E1E2DA"/>
    <a:srgbClr val="FFFFFF"/>
    <a:srgbClr val="FFFEEA"/>
    <a:srgbClr val="FF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4" autoAdjust="0"/>
    <p:restoredTop sz="66283" autoAdjust="0"/>
  </p:normalViewPr>
  <p:slideViewPr>
    <p:cSldViewPr>
      <p:cViewPr varScale="1">
        <p:scale>
          <a:sx n="60" d="100"/>
          <a:sy n="60" d="100"/>
        </p:scale>
        <p:origin x="1869" y="2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221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FA5E41-5609-4643-B529-0676F454A19D}" type="doc">
      <dgm:prSet loTypeId="urn:microsoft.com/office/officeart/2005/8/layout/matrix1" loCatId="matrix" qsTypeId="urn:microsoft.com/office/officeart/2005/8/quickstyle/3d3" qsCatId="3D" csTypeId="urn:microsoft.com/office/officeart/2005/8/colors/accent1_2" csCatId="accent1" phldr="1"/>
      <dgm:spPr/>
      <dgm:t>
        <a:bodyPr/>
        <a:lstStyle/>
        <a:p>
          <a:endParaRPr lang="en-US"/>
        </a:p>
      </dgm:t>
    </dgm:pt>
    <dgm:pt modelId="{81F0567D-4DE8-4987-83F7-49F92B021EB1}">
      <dgm:prSet phldrT="[Text]">
        <dgm:style>
          <a:lnRef idx="2">
            <a:schemeClr val="dk1"/>
          </a:lnRef>
          <a:fillRef idx="1">
            <a:schemeClr val="lt1"/>
          </a:fillRef>
          <a:effectRef idx="0">
            <a:schemeClr val="dk1"/>
          </a:effectRef>
          <a:fontRef idx="minor">
            <a:schemeClr val="dk1"/>
          </a:fontRef>
        </dgm:style>
      </dgm:prSet>
      <dgm:spPr>
        <a:solidFill>
          <a:schemeClr val="accent2">
            <a:lumMod val="75000"/>
          </a:schemeClr>
        </a:solidFill>
      </dgm:spPr>
      <dgm:t>
        <a:bodyPr/>
        <a:lstStyle/>
        <a:p>
          <a:r>
            <a:rPr lang="en-US" dirty="0">
              <a:solidFill>
                <a:schemeClr val="bg1"/>
              </a:solidFill>
            </a:rPr>
            <a:t>Delivery</a:t>
          </a:r>
        </a:p>
      </dgm:t>
    </dgm:pt>
    <dgm:pt modelId="{70E73D2C-2E2C-4317-A445-D2FCB919BCB1}" type="parTrans" cxnId="{36D1FD90-DDC3-409F-BA23-07F3FC941419}">
      <dgm:prSet/>
      <dgm:spPr/>
      <dgm:t>
        <a:bodyPr/>
        <a:lstStyle/>
        <a:p>
          <a:endParaRPr lang="en-US"/>
        </a:p>
      </dgm:t>
    </dgm:pt>
    <dgm:pt modelId="{0E9B45F2-C51A-492D-A57C-0E305B03F343}" type="sibTrans" cxnId="{36D1FD90-DDC3-409F-BA23-07F3FC941419}">
      <dgm:prSet/>
      <dgm:spPr/>
      <dgm:t>
        <a:bodyPr/>
        <a:lstStyle/>
        <a:p>
          <a:endParaRPr lang="en-US"/>
        </a:p>
      </dgm:t>
    </dgm:pt>
    <dgm:pt modelId="{C1402ABA-737C-4367-8C63-D84CAADE907F}">
      <dgm:prSet phldrT="[Text]">
        <dgm:style>
          <a:lnRef idx="2">
            <a:schemeClr val="dk1">
              <a:shade val="50000"/>
            </a:schemeClr>
          </a:lnRef>
          <a:fillRef idx="1">
            <a:schemeClr val="dk1"/>
          </a:fillRef>
          <a:effectRef idx="0">
            <a:schemeClr val="dk1"/>
          </a:effectRef>
          <a:fontRef idx="minor">
            <a:schemeClr val="lt1"/>
          </a:fontRef>
        </dgm:style>
      </dgm:prSet>
      <dgm:spPr>
        <a:ln/>
      </dgm:spPr>
      <dgm:t>
        <a:bodyPr/>
        <a:lstStyle/>
        <a:p>
          <a:r>
            <a:rPr lang="en-US" dirty="0"/>
            <a:t>Flexibility</a:t>
          </a:r>
        </a:p>
      </dgm:t>
    </dgm:pt>
    <dgm:pt modelId="{20678B98-8BB9-4680-8992-CA0CB50D6E4B}" type="parTrans" cxnId="{BD7AB0D7-46D4-4360-A597-37524E4CF347}">
      <dgm:prSet/>
      <dgm:spPr/>
      <dgm:t>
        <a:bodyPr/>
        <a:lstStyle/>
        <a:p>
          <a:endParaRPr lang="en-US"/>
        </a:p>
      </dgm:t>
    </dgm:pt>
    <dgm:pt modelId="{7EFF4330-F002-4057-B126-785E58926AFC}" type="sibTrans" cxnId="{BD7AB0D7-46D4-4360-A597-37524E4CF347}">
      <dgm:prSet/>
      <dgm:spPr/>
      <dgm:t>
        <a:bodyPr/>
        <a:lstStyle/>
        <a:p>
          <a:endParaRPr lang="en-US"/>
        </a:p>
      </dgm:t>
    </dgm:pt>
    <dgm:pt modelId="{8E7D5195-64C7-4947-80DD-6B56E5891C48}">
      <dgm:prSet phldrT="[Text]">
        <dgm:style>
          <a:lnRef idx="3">
            <a:schemeClr val="lt1"/>
          </a:lnRef>
          <a:fillRef idx="1">
            <a:schemeClr val="accent4"/>
          </a:fillRef>
          <a:effectRef idx="1">
            <a:schemeClr val="accent4"/>
          </a:effectRef>
          <a:fontRef idx="minor">
            <a:schemeClr val="lt1"/>
          </a:fontRef>
        </dgm:style>
      </dgm:prSet>
      <dgm:spPr>
        <a:ln/>
      </dgm:spPr>
      <dgm:t>
        <a:bodyPr/>
        <a:lstStyle/>
        <a:p>
          <a:r>
            <a:rPr lang="en-US" dirty="0"/>
            <a:t>Transparency</a:t>
          </a:r>
        </a:p>
      </dgm:t>
    </dgm:pt>
    <dgm:pt modelId="{2DB59A8B-3883-4E98-A8CB-2F5558A55A47}" type="parTrans" cxnId="{3EF4AC90-F8D4-40B1-8265-6A4FCC68B627}">
      <dgm:prSet/>
      <dgm:spPr/>
      <dgm:t>
        <a:bodyPr/>
        <a:lstStyle/>
        <a:p>
          <a:endParaRPr lang="en-US"/>
        </a:p>
      </dgm:t>
    </dgm:pt>
    <dgm:pt modelId="{3B67BE94-FA4D-414F-A93C-EB174F908369}" type="sibTrans" cxnId="{3EF4AC90-F8D4-40B1-8265-6A4FCC68B627}">
      <dgm:prSet/>
      <dgm:spPr/>
      <dgm:t>
        <a:bodyPr/>
        <a:lstStyle/>
        <a:p>
          <a:endParaRPr lang="en-US"/>
        </a:p>
      </dgm:t>
    </dgm:pt>
    <dgm:pt modelId="{FFCDC0F2-8F99-49C5-879E-5FEC583D7943}">
      <dgm:prSet phldrT="[Text]">
        <dgm:style>
          <a:lnRef idx="3">
            <a:schemeClr val="lt1"/>
          </a:lnRef>
          <a:fillRef idx="1">
            <a:schemeClr val="accent4"/>
          </a:fillRef>
          <a:effectRef idx="1">
            <a:schemeClr val="accent4"/>
          </a:effectRef>
          <a:fontRef idx="minor">
            <a:schemeClr val="lt1"/>
          </a:fontRef>
        </dgm:style>
      </dgm:prSet>
      <dgm:spPr/>
      <dgm:t>
        <a:bodyPr/>
        <a:lstStyle/>
        <a:p>
          <a:r>
            <a:rPr lang="en-US" dirty="0"/>
            <a:t>Simplicity </a:t>
          </a:r>
        </a:p>
      </dgm:t>
    </dgm:pt>
    <dgm:pt modelId="{C22C9B7B-A19A-4F01-9558-0FD8A1CB97F7}" type="parTrans" cxnId="{74493C31-8D93-4274-AA83-F248CBBC0179}">
      <dgm:prSet/>
      <dgm:spPr/>
      <dgm:t>
        <a:bodyPr/>
        <a:lstStyle/>
        <a:p>
          <a:endParaRPr lang="en-US"/>
        </a:p>
      </dgm:t>
    </dgm:pt>
    <dgm:pt modelId="{4083F654-DA51-48D1-860C-FB88896E6F06}" type="sibTrans" cxnId="{74493C31-8D93-4274-AA83-F248CBBC0179}">
      <dgm:prSet/>
      <dgm:spPr/>
      <dgm:t>
        <a:bodyPr/>
        <a:lstStyle/>
        <a:p>
          <a:endParaRPr lang="en-US"/>
        </a:p>
      </dgm:t>
    </dgm:pt>
    <dgm:pt modelId="{2647C009-279F-4EF7-B3D1-F78FCCAF81C4}">
      <dgm:prSet phldrT="[Text]">
        <dgm:style>
          <a:lnRef idx="2">
            <a:schemeClr val="dk1">
              <a:shade val="50000"/>
            </a:schemeClr>
          </a:lnRef>
          <a:fillRef idx="1">
            <a:schemeClr val="dk1"/>
          </a:fillRef>
          <a:effectRef idx="0">
            <a:schemeClr val="dk1"/>
          </a:effectRef>
          <a:fontRef idx="minor">
            <a:schemeClr val="lt1"/>
          </a:fontRef>
        </dgm:style>
      </dgm:prSet>
      <dgm:spPr/>
      <dgm:t>
        <a:bodyPr/>
        <a:lstStyle/>
        <a:p>
          <a:r>
            <a:rPr lang="en-US" dirty="0"/>
            <a:t>Efficiency</a:t>
          </a:r>
        </a:p>
      </dgm:t>
    </dgm:pt>
    <dgm:pt modelId="{7D5C183B-2647-4B99-9916-209E1286E659}" type="parTrans" cxnId="{03C5497F-CE38-4D66-987E-B9711E520DE8}">
      <dgm:prSet/>
      <dgm:spPr/>
      <dgm:t>
        <a:bodyPr/>
        <a:lstStyle/>
        <a:p>
          <a:endParaRPr lang="en-US"/>
        </a:p>
      </dgm:t>
    </dgm:pt>
    <dgm:pt modelId="{54FAAA96-B4CF-41C4-9379-F45144AFA298}" type="sibTrans" cxnId="{03C5497F-CE38-4D66-987E-B9711E520DE8}">
      <dgm:prSet/>
      <dgm:spPr/>
      <dgm:t>
        <a:bodyPr/>
        <a:lstStyle/>
        <a:p>
          <a:endParaRPr lang="en-US"/>
        </a:p>
      </dgm:t>
    </dgm:pt>
    <dgm:pt modelId="{EF3F46F7-53D3-41C5-8449-07A131EEC353}" type="pres">
      <dgm:prSet presAssocID="{09FA5E41-5609-4643-B529-0676F454A19D}" presName="diagram" presStyleCnt="0">
        <dgm:presLayoutVars>
          <dgm:chMax val="1"/>
          <dgm:dir/>
          <dgm:animLvl val="ctr"/>
          <dgm:resizeHandles val="exact"/>
        </dgm:presLayoutVars>
      </dgm:prSet>
      <dgm:spPr/>
    </dgm:pt>
    <dgm:pt modelId="{55541AA5-28B4-48DC-B66F-4A2FB7A4C579}" type="pres">
      <dgm:prSet presAssocID="{09FA5E41-5609-4643-B529-0676F454A19D}" presName="matrix" presStyleCnt="0"/>
      <dgm:spPr/>
    </dgm:pt>
    <dgm:pt modelId="{0E70E2D1-723A-4A0A-BD39-EDFC271DD9C1}" type="pres">
      <dgm:prSet presAssocID="{09FA5E41-5609-4643-B529-0676F454A19D}" presName="tile1" presStyleLbl="node1" presStyleIdx="0" presStyleCnt="4"/>
      <dgm:spPr/>
    </dgm:pt>
    <dgm:pt modelId="{54F848D5-3D8B-425F-8234-AAC80692E569}" type="pres">
      <dgm:prSet presAssocID="{09FA5E41-5609-4643-B529-0676F454A19D}" presName="tile1text" presStyleLbl="node1" presStyleIdx="0" presStyleCnt="4">
        <dgm:presLayoutVars>
          <dgm:chMax val="0"/>
          <dgm:chPref val="0"/>
          <dgm:bulletEnabled val="1"/>
        </dgm:presLayoutVars>
      </dgm:prSet>
      <dgm:spPr/>
    </dgm:pt>
    <dgm:pt modelId="{17E8D38B-A4A2-4737-966F-D241E5452CFB}" type="pres">
      <dgm:prSet presAssocID="{09FA5E41-5609-4643-B529-0676F454A19D}" presName="tile2" presStyleLbl="node1" presStyleIdx="1" presStyleCnt="4" custLinFactNeighborX="4000" custLinFactNeighborY="-7018"/>
      <dgm:spPr/>
    </dgm:pt>
    <dgm:pt modelId="{08385822-A479-4DAD-8652-46B1824EDA2C}" type="pres">
      <dgm:prSet presAssocID="{09FA5E41-5609-4643-B529-0676F454A19D}" presName="tile2text" presStyleLbl="node1" presStyleIdx="1" presStyleCnt="4">
        <dgm:presLayoutVars>
          <dgm:chMax val="0"/>
          <dgm:chPref val="0"/>
          <dgm:bulletEnabled val="1"/>
        </dgm:presLayoutVars>
      </dgm:prSet>
      <dgm:spPr/>
    </dgm:pt>
    <dgm:pt modelId="{EB8B1AC1-D1BF-4C0F-A7FE-E3611D79A7D5}" type="pres">
      <dgm:prSet presAssocID="{09FA5E41-5609-4643-B529-0676F454A19D}" presName="tile3" presStyleLbl="node1" presStyleIdx="2" presStyleCnt="4"/>
      <dgm:spPr/>
    </dgm:pt>
    <dgm:pt modelId="{E16238DD-9CC7-4204-A5EE-74A5D708F33D}" type="pres">
      <dgm:prSet presAssocID="{09FA5E41-5609-4643-B529-0676F454A19D}" presName="tile3text" presStyleLbl="node1" presStyleIdx="2" presStyleCnt="4">
        <dgm:presLayoutVars>
          <dgm:chMax val="0"/>
          <dgm:chPref val="0"/>
          <dgm:bulletEnabled val="1"/>
        </dgm:presLayoutVars>
      </dgm:prSet>
      <dgm:spPr/>
    </dgm:pt>
    <dgm:pt modelId="{A52CB88B-0960-4283-8990-166766D45026}" type="pres">
      <dgm:prSet presAssocID="{09FA5E41-5609-4643-B529-0676F454A19D}" presName="tile4" presStyleLbl="node1" presStyleIdx="3" presStyleCnt="4"/>
      <dgm:spPr/>
    </dgm:pt>
    <dgm:pt modelId="{AA08600D-1218-404A-905B-E0520E0AA93F}" type="pres">
      <dgm:prSet presAssocID="{09FA5E41-5609-4643-B529-0676F454A19D}" presName="tile4text" presStyleLbl="node1" presStyleIdx="3" presStyleCnt="4">
        <dgm:presLayoutVars>
          <dgm:chMax val="0"/>
          <dgm:chPref val="0"/>
          <dgm:bulletEnabled val="1"/>
        </dgm:presLayoutVars>
      </dgm:prSet>
      <dgm:spPr/>
    </dgm:pt>
    <dgm:pt modelId="{3E915DE0-CB6A-4F7C-9E40-2BC027623EF7}" type="pres">
      <dgm:prSet presAssocID="{09FA5E41-5609-4643-B529-0676F454A19D}" presName="centerTile" presStyleLbl="fgShp" presStyleIdx="0" presStyleCnt="1">
        <dgm:presLayoutVars>
          <dgm:chMax val="0"/>
          <dgm:chPref val="0"/>
        </dgm:presLayoutVars>
      </dgm:prSet>
      <dgm:spPr/>
    </dgm:pt>
  </dgm:ptLst>
  <dgm:cxnLst>
    <dgm:cxn modelId="{C712FA20-9BF6-4AB3-8976-FC78D26F8F1C}" type="presOf" srcId="{FFCDC0F2-8F99-49C5-879E-5FEC583D7943}" destId="{E16238DD-9CC7-4204-A5EE-74A5D708F33D}" srcOrd="1" destOrd="0" presId="urn:microsoft.com/office/officeart/2005/8/layout/matrix1"/>
    <dgm:cxn modelId="{74493C31-8D93-4274-AA83-F248CBBC0179}" srcId="{81F0567D-4DE8-4987-83F7-49F92B021EB1}" destId="{FFCDC0F2-8F99-49C5-879E-5FEC583D7943}" srcOrd="2" destOrd="0" parTransId="{C22C9B7B-A19A-4F01-9558-0FD8A1CB97F7}" sibTransId="{4083F654-DA51-48D1-860C-FB88896E6F06}"/>
    <dgm:cxn modelId="{87AA5B33-02BA-4817-816A-9A7FD93EB00F}" type="presOf" srcId="{09FA5E41-5609-4643-B529-0676F454A19D}" destId="{EF3F46F7-53D3-41C5-8449-07A131EEC353}" srcOrd="0" destOrd="0" presId="urn:microsoft.com/office/officeart/2005/8/layout/matrix1"/>
    <dgm:cxn modelId="{A11E645D-AD2C-4759-BFBF-2EEECBE00184}" type="presOf" srcId="{2647C009-279F-4EF7-B3D1-F78FCCAF81C4}" destId="{A52CB88B-0960-4283-8990-166766D45026}" srcOrd="0" destOrd="0" presId="urn:microsoft.com/office/officeart/2005/8/layout/matrix1"/>
    <dgm:cxn modelId="{C999885F-C5FE-48DF-96DC-4DA74B199B90}" type="presOf" srcId="{8E7D5195-64C7-4947-80DD-6B56E5891C48}" destId="{08385822-A479-4DAD-8652-46B1824EDA2C}" srcOrd="1" destOrd="0" presId="urn:microsoft.com/office/officeart/2005/8/layout/matrix1"/>
    <dgm:cxn modelId="{3F6C4A64-E850-4BF2-B596-DAA090A0D33F}" type="presOf" srcId="{8E7D5195-64C7-4947-80DD-6B56E5891C48}" destId="{17E8D38B-A4A2-4737-966F-D241E5452CFB}" srcOrd="0" destOrd="0" presId="urn:microsoft.com/office/officeart/2005/8/layout/matrix1"/>
    <dgm:cxn modelId="{59959A4A-FA67-400B-ABA2-63416578C14C}" type="presOf" srcId="{2647C009-279F-4EF7-B3D1-F78FCCAF81C4}" destId="{AA08600D-1218-404A-905B-E0520E0AA93F}" srcOrd="1" destOrd="0" presId="urn:microsoft.com/office/officeart/2005/8/layout/matrix1"/>
    <dgm:cxn modelId="{BBE3CE57-C186-4CDD-9421-773E14594D5F}" type="presOf" srcId="{81F0567D-4DE8-4987-83F7-49F92B021EB1}" destId="{3E915DE0-CB6A-4F7C-9E40-2BC027623EF7}" srcOrd="0" destOrd="0" presId="urn:microsoft.com/office/officeart/2005/8/layout/matrix1"/>
    <dgm:cxn modelId="{03C5497F-CE38-4D66-987E-B9711E520DE8}" srcId="{81F0567D-4DE8-4987-83F7-49F92B021EB1}" destId="{2647C009-279F-4EF7-B3D1-F78FCCAF81C4}" srcOrd="3" destOrd="0" parTransId="{7D5C183B-2647-4B99-9916-209E1286E659}" sibTransId="{54FAAA96-B4CF-41C4-9379-F45144AFA298}"/>
    <dgm:cxn modelId="{3EF4AC90-F8D4-40B1-8265-6A4FCC68B627}" srcId="{81F0567D-4DE8-4987-83F7-49F92B021EB1}" destId="{8E7D5195-64C7-4947-80DD-6B56E5891C48}" srcOrd="1" destOrd="0" parTransId="{2DB59A8B-3883-4E98-A8CB-2F5558A55A47}" sibTransId="{3B67BE94-FA4D-414F-A93C-EB174F908369}"/>
    <dgm:cxn modelId="{36D1FD90-DDC3-409F-BA23-07F3FC941419}" srcId="{09FA5E41-5609-4643-B529-0676F454A19D}" destId="{81F0567D-4DE8-4987-83F7-49F92B021EB1}" srcOrd="0" destOrd="0" parTransId="{70E73D2C-2E2C-4317-A445-D2FCB919BCB1}" sibTransId="{0E9B45F2-C51A-492D-A57C-0E305B03F343}"/>
    <dgm:cxn modelId="{94BDA5A8-F44A-404B-A109-FBB06A9CFA74}" type="presOf" srcId="{FFCDC0F2-8F99-49C5-879E-5FEC583D7943}" destId="{EB8B1AC1-D1BF-4C0F-A7FE-E3611D79A7D5}" srcOrd="0" destOrd="0" presId="urn:microsoft.com/office/officeart/2005/8/layout/matrix1"/>
    <dgm:cxn modelId="{4D0681AD-ABEB-46DC-B41D-E84298E731F4}" type="presOf" srcId="{C1402ABA-737C-4367-8C63-D84CAADE907F}" destId="{54F848D5-3D8B-425F-8234-AAC80692E569}" srcOrd="1" destOrd="0" presId="urn:microsoft.com/office/officeart/2005/8/layout/matrix1"/>
    <dgm:cxn modelId="{BD7AB0D7-46D4-4360-A597-37524E4CF347}" srcId="{81F0567D-4DE8-4987-83F7-49F92B021EB1}" destId="{C1402ABA-737C-4367-8C63-D84CAADE907F}" srcOrd="0" destOrd="0" parTransId="{20678B98-8BB9-4680-8992-CA0CB50D6E4B}" sibTransId="{7EFF4330-F002-4057-B126-785E58926AFC}"/>
    <dgm:cxn modelId="{A0E48EDF-0675-47A9-A883-F3982B893281}" type="presOf" srcId="{C1402ABA-737C-4367-8C63-D84CAADE907F}" destId="{0E70E2D1-723A-4A0A-BD39-EDFC271DD9C1}" srcOrd="0" destOrd="0" presId="urn:microsoft.com/office/officeart/2005/8/layout/matrix1"/>
    <dgm:cxn modelId="{44E98EA8-2630-40AD-8D6B-A8FBA7A1F053}" type="presParOf" srcId="{EF3F46F7-53D3-41C5-8449-07A131EEC353}" destId="{55541AA5-28B4-48DC-B66F-4A2FB7A4C579}" srcOrd="0" destOrd="0" presId="urn:microsoft.com/office/officeart/2005/8/layout/matrix1"/>
    <dgm:cxn modelId="{FA119EDB-E9CA-4F23-BFC2-BF1416D574ED}" type="presParOf" srcId="{55541AA5-28B4-48DC-B66F-4A2FB7A4C579}" destId="{0E70E2D1-723A-4A0A-BD39-EDFC271DD9C1}" srcOrd="0" destOrd="0" presId="urn:microsoft.com/office/officeart/2005/8/layout/matrix1"/>
    <dgm:cxn modelId="{0B0C172B-789A-45C8-946C-584702EAB25A}" type="presParOf" srcId="{55541AA5-28B4-48DC-B66F-4A2FB7A4C579}" destId="{54F848D5-3D8B-425F-8234-AAC80692E569}" srcOrd="1" destOrd="0" presId="urn:microsoft.com/office/officeart/2005/8/layout/matrix1"/>
    <dgm:cxn modelId="{7CE9E564-C510-42CB-9B78-6EE01BE5F9FF}" type="presParOf" srcId="{55541AA5-28B4-48DC-B66F-4A2FB7A4C579}" destId="{17E8D38B-A4A2-4737-966F-D241E5452CFB}" srcOrd="2" destOrd="0" presId="urn:microsoft.com/office/officeart/2005/8/layout/matrix1"/>
    <dgm:cxn modelId="{05544145-19FE-4042-9313-CEB4D2C4268D}" type="presParOf" srcId="{55541AA5-28B4-48DC-B66F-4A2FB7A4C579}" destId="{08385822-A479-4DAD-8652-46B1824EDA2C}" srcOrd="3" destOrd="0" presId="urn:microsoft.com/office/officeart/2005/8/layout/matrix1"/>
    <dgm:cxn modelId="{39357985-ACF3-4B9E-BE33-52B9D0D2E0FA}" type="presParOf" srcId="{55541AA5-28B4-48DC-B66F-4A2FB7A4C579}" destId="{EB8B1AC1-D1BF-4C0F-A7FE-E3611D79A7D5}" srcOrd="4" destOrd="0" presId="urn:microsoft.com/office/officeart/2005/8/layout/matrix1"/>
    <dgm:cxn modelId="{9FD08B72-E1AE-43A5-8638-FAF3C6086A63}" type="presParOf" srcId="{55541AA5-28B4-48DC-B66F-4A2FB7A4C579}" destId="{E16238DD-9CC7-4204-A5EE-74A5D708F33D}" srcOrd="5" destOrd="0" presId="urn:microsoft.com/office/officeart/2005/8/layout/matrix1"/>
    <dgm:cxn modelId="{376EB7FF-AFCD-4A5E-9647-69EFD8DAA07C}" type="presParOf" srcId="{55541AA5-28B4-48DC-B66F-4A2FB7A4C579}" destId="{A52CB88B-0960-4283-8990-166766D45026}" srcOrd="6" destOrd="0" presId="urn:microsoft.com/office/officeart/2005/8/layout/matrix1"/>
    <dgm:cxn modelId="{BF1BCB85-956B-4376-A091-206C704A4F32}" type="presParOf" srcId="{55541AA5-28B4-48DC-B66F-4A2FB7A4C579}" destId="{AA08600D-1218-404A-905B-E0520E0AA93F}" srcOrd="7" destOrd="0" presId="urn:microsoft.com/office/officeart/2005/8/layout/matrix1"/>
    <dgm:cxn modelId="{B70D3452-E060-4F2C-8854-B2FF130A16FA}" type="presParOf" srcId="{EF3F46F7-53D3-41C5-8449-07A131EEC353}" destId="{3E915DE0-CB6A-4F7C-9E40-2BC027623EF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0E2D1-723A-4A0A-BD39-EDFC271DD9C1}">
      <dsp:nvSpPr>
        <dsp:cNvPr id="0" name=""/>
        <dsp:cNvSpPr/>
      </dsp:nvSpPr>
      <dsp:spPr>
        <a:xfrm rot="16200000">
          <a:off x="819149" y="-819149"/>
          <a:ext cx="2171700" cy="3810000"/>
        </a:xfrm>
        <a:prstGeom prst="round1Rect">
          <a:avLst/>
        </a:prstGeom>
        <a:solidFill>
          <a:schemeClr val="dk1"/>
        </a:solidFill>
        <a:ln w="12700" cap="flat" cmpd="sng" algn="ctr">
          <a:solidFill>
            <a:schemeClr val="dk1">
              <a:shade val="50000"/>
            </a:schemeClr>
          </a:solidFill>
          <a:prstDash val="solid"/>
          <a:miter lim="800000"/>
        </a:ln>
        <a:effectLst/>
        <a:scene3d>
          <a:camera prst="orthographicFront">
            <a:rot lat="0" lon="0" rev="0"/>
          </a:camera>
          <a:lightRig rig="contrasting" dir="t">
            <a:rot lat="0" lon="0" rev="1200000"/>
          </a:lightRig>
        </a:scene3d>
        <a:sp3d/>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t>Flexibility</a:t>
          </a:r>
        </a:p>
      </dsp:txBody>
      <dsp:txXfrm rot="5400000">
        <a:off x="0" y="0"/>
        <a:ext cx="3810000" cy="1628775"/>
      </dsp:txXfrm>
    </dsp:sp>
    <dsp:sp modelId="{17E8D38B-A4A2-4737-966F-D241E5452CFB}">
      <dsp:nvSpPr>
        <dsp:cNvPr id="0" name=""/>
        <dsp:cNvSpPr/>
      </dsp:nvSpPr>
      <dsp:spPr>
        <a:xfrm>
          <a:off x="3810000" y="0"/>
          <a:ext cx="3810000" cy="2171700"/>
        </a:xfrm>
        <a:prstGeom prst="round1Rect">
          <a:avLst/>
        </a:prstGeom>
        <a:solidFill>
          <a:schemeClr val="accent4"/>
        </a:solidFill>
        <a:ln w="19050" cap="flat" cmpd="sng" algn="ctr">
          <a:solidFill>
            <a:schemeClr val="lt1"/>
          </a:solidFill>
          <a:prstDash val="solid"/>
          <a:miter lim="800000"/>
        </a:ln>
        <a:effectLst/>
        <a:scene3d>
          <a:camera prst="orthographicFront">
            <a:rot lat="0" lon="0" rev="0"/>
          </a:camera>
          <a:lightRig rig="contrasting" dir="t">
            <a:rot lat="0" lon="0" rev="1200000"/>
          </a:lightRig>
        </a:scene3d>
        <a:sp3d/>
      </dsp:spPr>
      <dsp:style>
        <a:lnRef idx="3">
          <a:schemeClr val="lt1"/>
        </a:lnRef>
        <a:fillRef idx="1">
          <a:schemeClr val="accent4"/>
        </a:fillRef>
        <a:effectRef idx="1">
          <a:schemeClr val="accent4"/>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t>Transparency</a:t>
          </a:r>
        </a:p>
      </dsp:txBody>
      <dsp:txXfrm>
        <a:off x="3810000" y="0"/>
        <a:ext cx="3810000" cy="1628775"/>
      </dsp:txXfrm>
    </dsp:sp>
    <dsp:sp modelId="{EB8B1AC1-D1BF-4C0F-A7FE-E3611D79A7D5}">
      <dsp:nvSpPr>
        <dsp:cNvPr id="0" name=""/>
        <dsp:cNvSpPr/>
      </dsp:nvSpPr>
      <dsp:spPr>
        <a:xfrm rot="10800000">
          <a:off x="0" y="2171700"/>
          <a:ext cx="3810000" cy="2171700"/>
        </a:xfrm>
        <a:prstGeom prst="round1Rect">
          <a:avLst/>
        </a:prstGeom>
        <a:solidFill>
          <a:schemeClr val="accent4"/>
        </a:solidFill>
        <a:ln w="19050" cap="flat" cmpd="sng" algn="ctr">
          <a:solidFill>
            <a:schemeClr val="lt1"/>
          </a:solidFill>
          <a:prstDash val="solid"/>
          <a:miter lim="800000"/>
        </a:ln>
        <a:effectLst/>
        <a:scene3d>
          <a:camera prst="orthographicFront">
            <a:rot lat="0" lon="0" rev="0"/>
          </a:camera>
          <a:lightRig rig="contrasting" dir="t">
            <a:rot lat="0" lon="0" rev="1200000"/>
          </a:lightRig>
        </a:scene3d>
        <a:sp3d/>
      </dsp:spPr>
      <dsp:style>
        <a:lnRef idx="3">
          <a:schemeClr val="lt1"/>
        </a:lnRef>
        <a:fillRef idx="1">
          <a:schemeClr val="accent4"/>
        </a:fillRef>
        <a:effectRef idx="1">
          <a:schemeClr val="accent4"/>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t>Simplicity </a:t>
          </a:r>
        </a:p>
      </dsp:txBody>
      <dsp:txXfrm rot="10800000">
        <a:off x="0" y="2714625"/>
        <a:ext cx="3810000" cy="1628775"/>
      </dsp:txXfrm>
    </dsp:sp>
    <dsp:sp modelId="{A52CB88B-0960-4283-8990-166766D45026}">
      <dsp:nvSpPr>
        <dsp:cNvPr id="0" name=""/>
        <dsp:cNvSpPr/>
      </dsp:nvSpPr>
      <dsp:spPr>
        <a:xfrm rot="5400000">
          <a:off x="4629149" y="1352550"/>
          <a:ext cx="2171700" cy="3810000"/>
        </a:xfrm>
        <a:prstGeom prst="round1Rect">
          <a:avLst/>
        </a:prstGeom>
        <a:solidFill>
          <a:schemeClr val="dk1"/>
        </a:solidFill>
        <a:ln w="12700" cap="flat" cmpd="sng" algn="ctr">
          <a:solidFill>
            <a:schemeClr val="dk1">
              <a:shade val="50000"/>
            </a:schemeClr>
          </a:solidFill>
          <a:prstDash val="solid"/>
          <a:miter lim="800000"/>
        </a:ln>
        <a:effectLst/>
        <a:scene3d>
          <a:camera prst="orthographicFront">
            <a:rot lat="0" lon="0" rev="0"/>
          </a:camera>
          <a:lightRig rig="contrasting" dir="t">
            <a:rot lat="0" lon="0" rev="1200000"/>
          </a:lightRig>
        </a:scene3d>
        <a:sp3d/>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t>Efficiency</a:t>
          </a:r>
        </a:p>
      </dsp:txBody>
      <dsp:txXfrm rot="-5400000">
        <a:off x="3810000" y="2714624"/>
        <a:ext cx="3810000" cy="1628775"/>
      </dsp:txXfrm>
    </dsp:sp>
    <dsp:sp modelId="{3E915DE0-CB6A-4F7C-9E40-2BC027623EF7}">
      <dsp:nvSpPr>
        <dsp:cNvPr id="0" name=""/>
        <dsp:cNvSpPr/>
      </dsp:nvSpPr>
      <dsp:spPr>
        <a:xfrm>
          <a:off x="2667000" y="1628775"/>
          <a:ext cx="2286000" cy="1085850"/>
        </a:xfrm>
        <a:prstGeom prst="roundRect">
          <a:avLst/>
        </a:prstGeom>
        <a:solidFill>
          <a:schemeClr val="accent2">
            <a:lumMod val="75000"/>
          </a:schemeClr>
        </a:solidFill>
        <a:ln w="12700" cap="flat" cmpd="sng" algn="ctr">
          <a:solidFill>
            <a:schemeClr val="dk1"/>
          </a:solidFill>
          <a:prstDash val="solid"/>
          <a:miter lim="800000"/>
        </a:ln>
        <a:effectLst/>
        <a:scene3d>
          <a:camera prst="orthographicFront">
            <a:rot lat="0" lon="0" rev="0"/>
          </a:camera>
          <a:lightRig rig="contrasting" dir="t">
            <a:rot lat="0" lon="0" rev="1200000"/>
          </a:lightRig>
        </a:scene3d>
        <a:sp3d z="300000"/>
      </dsp:spPr>
      <dsp:style>
        <a:lnRef idx="2">
          <a:schemeClr val="dk1"/>
        </a:lnRef>
        <a:fillRef idx="1">
          <a:schemeClr val="lt1"/>
        </a:fillRef>
        <a:effectRef idx="0">
          <a:schemeClr val="dk1"/>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bg1"/>
              </a:solidFill>
            </a:rPr>
            <a:t>Delivery</a:t>
          </a:r>
        </a:p>
      </dsp:txBody>
      <dsp:txXfrm>
        <a:off x="2720007" y="1681782"/>
        <a:ext cx="2179986" cy="97983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4028301" cy="350281"/>
          </a:xfrm>
          <a:prstGeom prst="rect">
            <a:avLst/>
          </a:prstGeom>
        </p:spPr>
        <p:txBody>
          <a:bodyPr vert="horz" wrap="square" lIns="91293" tIns="45647" rIns="91293" bIns="45647" numCol="1" anchor="t" anchorCtr="0" compatLnSpc="1">
            <a:prstTxWarp prst="textNoShape">
              <a:avLst/>
            </a:prstTxWarp>
          </a:bodyPr>
          <a:lstStyle>
            <a:lvl1pPr>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5266006" y="4"/>
            <a:ext cx="4028301" cy="350281"/>
          </a:xfrm>
          <a:prstGeom prst="rect">
            <a:avLst/>
          </a:prstGeom>
        </p:spPr>
        <p:txBody>
          <a:bodyPr vert="horz" wrap="square" lIns="91293" tIns="45647" rIns="91293" bIns="45647" numCol="1" anchor="t" anchorCtr="0" compatLnSpc="1">
            <a:prstTxWarp prst="textNoShape">
              <a:avLst/>
            </a:prstTxWarp>
          </a:bodyPr>
          <a:lstStyle>
            <a:lvl1pPr algn="r">
              <a:defRPr sz="1200">
                <a:latin typeface="Arial" charset="0"/>
              </a:defRPr>
            </a:lvl1pPr>
          </a:lstStyle>
          <a:p>
            <a:pPr>
              <a:defRPr/>
            </a:pPr>
            <a:fld id="{93F91778-0812-42D9-8E8C-A81483A5B228}" type="datetimeFigureOut">
              <a:rPr lang="en-US"/>
              <a:pPr>
                <a:defRPr/>
              </a:pPr>
              <a:t>8/28/2019</a:t>
            </a:fld>
            <a:endParaRPr lang="en-US" dirty="0"/>
          </a:p>
        </p:txBody>
      </p:sp>
      <p:sp>
        <p:nvSpPr>
          <p:cNvPr id="4" name="Footer Placeholder 3"/>
          <p:cNvSpPr>
            <a:spLocks noGrp="1"/>
          </p:cNvSpPr>
          <p:nvPr>
            <p:ph type="ftr" sz="quarter" idx="2"/>
          </p:nvPr>
        </p:nvSpPr>
        <p:spPr>
          <a:xfrm>
            <a:off x="6" y="6658928"/>
            <a:ext cx="4028301" cy="350281"/>
          </a:xfrm>
          <a:prstGeom prst="rect">
            <a:avLst/>
          </a:prstGeom>
        </p:spPr>
        <p:txBody>
          <a:bodyPr vert="horz" wrap="square" lIns="91293" tIns="45647" rIns="91293" bIns="45647" numCol="1" anchor="b" anchorCtr="0" compatLnSpc="1">
            <a:prstTxWarp prst="textNoShape">
              <a:avLst/>
            </a:prstTxWarp>
          </a:bodyPr>
          <a:lstStyle>
            <a:lvl1pPr>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5266006" y="6658928"/>
            <a:ext cx="4028301" cy="350281"/>
          </a:xfrm>
          <a:prstGeom prst="rect">
            <a:avLst/>
          </a:prstGeom>
        </p:spPr>
        <p:txBody>
          <a:bodyPr vert="horz" wrap="square" lIns="91293" tIns="45647" rIns="91293" bIns="45647" numCol="1" anchor="b" anchorCtr="0" compatLnSpc="1">
            <a:prstTxWarp prst="textNoShape">
              <a:avLst/>
            </a:prstTxWarp>
          </a:bodyPr>
          <a:lstStyle>
            <a:lvl1pPr algn="r">
              <a:defRPr sz="1200">
                <a:latin typeface="Arial" charset="0"/>
              </a:defRPr>
            </a:lvl1pPr>
          </a:lstStyle>
          <a:p>
            <a:pPr>
              <a:defRPr/>
            </a:pPr>
            <a:fld id="{9BDC01C5-2FE0-4C98-AF93-43FE851F854D}" type="slidenum">
              <a:rPr lang="en-US"/>
              <a:pPr>
                <a:defRPr/>
              </a:pPr>
              <a:t>‹#›</a:t>
            </a:fld>
            <a:endParaRPr lang="en-US" dirty="0"/>
          </a:p>
        </p:txBody>
      </p:sp>
    </p:spTree>
    <p:extLst>
      <p:ext uri="{BB962C8B-B14F-4D97-AF65-F5344CB8AC3E}">
        <p14:creationId xmlns:p14="http://schemas.microsoft.com/office/powerpoint/2010/main" val="1356048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4028301" cy="350281"/>
          </a:xfrm>
          <a:prstGeom prst="rect">
            <a:avLst/>
          </a:prstGeom>
        </p:spPr>
        <p:txBody>
          <a:bodyPr vert="horz" wrap="square" lIns="93603" tIns="46802" rIns="93603" bIns="46802"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3" name="Date Placeholder 2"/>
          <p:cNvSpPr>
            <a:spLocks noGrp="1"/>
          </p:cNvSpPr>
          <p:nvPr>
            <p:ph type="dt" idx="1"/>
          </p:nvPr>
        </p:nvSpPr>
        <p:spPr>
          <a:xfrm>
            <a:off x="5266006" y="4"/>
            <a:ext cx="4028301" cy="350281"/>
          </a:xfrm>
          <a:prstGeom prst="rect">
            <a:avLst/>
          </a:prstGeom>
        </p:spPr>
        <p:txBody>
          <a:bodyPr vert="horz" wrap="square" lIns="93603" tIns="46802" rIns="93603" bIns="46802" numCol="1" anchor="t" anchorCtr="0" compatLnSpc="1">
            <a:prstTxWarp prst="textNoShape">
              <a:avLst/>
            </a:prstTxWarp>
          </a:bodyPr>
          <a:lstStyle>
            <a:lvl1pPr algn="r">
              <a:defRPr sz="1200">
                <a:latin typeface="Calibri" pitchFamily="34" charset="0"/>
              </a:defRPr>
            </a:lvl1pPr>
          </a:lstStyle>
          <a:p>
            <a:pPr>
              <a:defRPr/>
            </a:pPr>
            <a:fld id="{E0B49B2D-9E98-4FA7-8176-212AD432370B}" type="datetimeFigureOut">
              <a:rPr lang="en-US"/>
              <a:pPr>
                <a:defRPr/>
              </a:pPr>
              <a:t>8/28/2019</a:t>
            </a:fld>
            <a:endParaRPr lang="en-US" dirty="0"/>
          </a:p>
        </p:txBody>
      </p:sp>
      <p:sp>
        <p:nvSpPr>
          <p:cNvPr id="4" name="Slide Image Placeholder 3"/>
          <p:cNvSpPr>
            <a:spLocks noGrp="1" noRot="1" noChangeAspect="1"/>
          </p:cNvSpPr>
          <p:nvPr>
            <p:ph type="sldImg" idx="2"/>
          </p:nvPr>
        </p:nvSpPr>
        <p:spPr>
          <a:xfrm>
            <a:off x="2895600" y="527050"/>
            <a:ext cx="3505200" cy="2628900"/>
          </a:xfrm>
          <a:prstGeom prst="rect">
            <a:avLst/>
          </a:prstGeom>
          <a:noFill/>
          <a:ln w="12700">
            <a:solidFill>
              <a:prstClr val="black"/>
            </a:solidFill>
          </a:ln>
        </p:spPr>
        <p:txBody>
          <a:bodyPr vert="horz" lIns="93603" tIns="46802" rIns="93603" bIns="46802" rtlCol="0" anchor="ctr"/>
          <a:lstStyle/>
          <a:p>
            <a:pPr lvl="0"/>
            <a:endParaRPr lang="en-US" noProof="0" dirty="0"/>
          </a:p>
        </p:txBody>
      </p:sp>
      <p:sp>
        <p:nvSpPr>
          <p:cNvPr id="5" name="Notes Placeholder 4"/>
          <p:cNvSpPr>
            <a:spLocks noGrp="1"/>
          </p:cNvSpPr>
          <p:nvPr>
            <p:ph type="body" sz="quarter" idx="3"/>
          </p:nvPr>
        </p:nvSpPr>
        <p:spPr>
          <a:xfrm>
            <a:off x="930904" y="3329467"/>
            <a:ext cx="7434598" cy="3154919"/>
          </a:xfrm>
          <a:prstGeom prst="rect">
            <a:avLst/>
          </a:prstGeom>
        </p:spPr>
        <p:txBody>
          <a:bodyPr vert="horz" lIns="93603" tIns="46802" rIns="93603" bIns="4680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6" y="6658928"/>
            <a:ext cx="4028301" cy="350281"/>
          </a:xfrm>
          <a:prstGeom prst="rect">
            <a:avLst/>
          </a:prstGeom>
        </p:spPr>
        <p:txBody>
          <a:bodyPr vert="horz" wrap="square" lIns="93603" tIns="46802" rIns="93603" bIns="46802" numCol="1" anchor="b" anchorCtr="0" compatLnSpc="1">
            <a:prstTxWarp prst="textNoShape">
              <a:avLst/>
            </a:prstTxWarp>
          </a:bodyPr>
          <a:lstStyle>
            <a:lvl1pPr>
              <a:defRPr sz="1200">
                <a:latin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5266006" y="6658928"/>
            <a:ext cx="4028301" cy="350281"/>
          </a:xfrm>
          <a:prstGeom prst="rect">
            <a:avLst/>
          </a:prstGeom>
        </p:spPr>
        <p:txBody>
          <a:bodyPr vert="horz" wrap="square" lIns="93603" tIns="46802" rIns="93603" bIns="46802" numCol="1" anchor="b" anchorCtr="0" compatLnSpc="1">
            <a:prstTxWarp prst="textNoShape">
              <a:avLst/>
            </a:prstTxWarp>
          </a:bodyPr>
          <a:lstStyle>
            <a:lvl1pPr algn="r">
              <a:defRPr sz="1200">
                <a:latin typeface="Calibri" pitchFamily="34" charset="0"/>
              </a:defRPr>
            </a:lvl1pPr>
          </a:lstStyle>
          <a:p>
            <a:pPr>
              <a:defRPr/>
            </a:pPr>
            <a:fld id="{A58FBE9F-943A-4833-9276-17F906A53E88}" type="slidenum">
              <a:rPr lang="en-US"/>
              <a:pPr>
                <a:defRPr/>
              </a:pPr>
              <a:t>‹#›</a:t>
            </a:fld>
            <a:endParaRPr lang="en-US" dirty="0"/>
          </a:p>
        </p:txBody>
      </p:sp>
    </p:spTree>
    <p:extLst>
      <p:ext uri="{BB962C8B-B14F-4D97-AF65-F5344CB8AC3E}">
        <p14:creationId xmlns:p14="http://schemas.microsoft.com/office/powerpoint/2010/main" val="19713978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2E5004F-0DC8-4CC0-9BF2-01D599245AB8}"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988157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marL="96715" indent="-96715">
              <a:lnSpc>
                <a:spcPts val="1258"/>
              </a:lnSpc>
              <a:spcBef>
                <a:spcPct val="0"/>
              </a:spcBef>
            </a:pPr>
            <a:endParaRPr lang="en-US" b="1" dirty="0"/>
          </a:p>
        </p:txBody>
      </p:sp>
      <p:sp>
        <p:nvSpPr>
          <p:cNvPr id="49971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en-US" dirty="0">
              <a:solidFill>
                <a:srgbClr val="000000"/>
              </a:solidFill>
            </a:endParaRPr>
          </a:p>
        </p:txBody>
      </p:sp>
    </p:spTree>
    <p:extLst>
      <p:ext uri="{BB962C8B-B14F-4D97-AF65-F5344CB8AC3E}">
        <p14:creationId xmlns:p14="http://schemas.microsoft.com/office/powerpoint/2010/main" val="807253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marL="96715" indent="-96715">
              <a:lnSpc>
                <a:spcPts val="1258"/>
              </a:lnSpc>
              <a:spcBef>
                <a:spcPct val="0"/>
              </a:spcBef>
            </a:pPr>
            <a:endParaRPr lang="en-US" b="1" dirty="0"/>
          </a:p>
        </p:txBody>
      </p:sp>
      <p:sp>
        <p:nvSpPr>
          <p:cNvPr id="49971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en-US" dirty="0">
              <a:solidFill>
                <a:srgbClr val="000000"/>
              </a:solidFill>
            </a:endParaRPr>
          </a:p>
        </p:txBody>
      </p:sp>
    </p:spTree>
    <p:extLst>
      <p:ext uri="{BB962C8B-B14F-4D97-AF65-F5344CB8AC3E}">
        <p14:creationId xmlns:p14="http://schemas.microsoft.com/office/powerpoint/2010/main" val="4128897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marL="96715" indent="-96715">
              <a:lnSpc>
                <a:spcPts val="1258"/>
              </a:lnSpc>
              <a:spcBef>
                <a:spcPct val="0"/>
              </a:spcBef>
            </a:pPr>
            <a:endParaRPr lang="en-US" b="1" dirty="0"/>
          </a:p>
        </p:txBody>
      </p:sp>
      <p:sp>
        <p:nvSpPr>
          <p:cNvPr id="49971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en-US" dirty="0">
              <a:solidFill>
                <a:srgbClr val="000000"/>
              </a:solidFill>
            </a:endParaRPr>
          </a:p>
        </p:txBody>
      </p:sp>
    </p:spTree>
    <p:extLst>
      <p:ext uri="{BB962C8B-B14F-4D97-AF65-F5344CB8AC3E}">
        <p14:creationId xmlns:p14="http://schemas.microsoft.com/office/powerpoint/2010/main" val="3202292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8FBE9F-943A-4833-9276-17F906A53E88}" type="slidenum">
              <a:rPr lang="en-US" smtClean="0"/>
              <a:pPr>
                <a:defRPr/>
              </a:pPr>
              <a:t>13</a:t>
            </a:fld>
            <a:endParaRPr lang="en-US" dirty="0"/>
          </a:p>
        </p:txBody>
      </p:sp>
    </p:spTree>
    <p:extLst>
      <p:ext uri="{BB962C8B-B14F-4D97-AF65-F5344CB8AC3E}">
        <p14:creationId xmlns:p14="http://schemas.microsoft.com/office/powerpoint/2010/main" val="722700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58FBE9F-943A-4833-9276-17F906A53E88}" type="slidenum">
              <a:rPr lang="en-US" smtClean="0"/>
              <a:pPr>
                <a:defRPr/>
              </a:pPr>
              <a:t>2</a:t>
            </a:fld>
            <a:endParaRPr lang="en-US" dirty="0"/>
          </a:p>
        </p:txBody>
      </p:sp>
    </p:spTree>
    <p:extLst>
      <p:ext uri="{BB962C8B-B14F-4D97-AF65-F5344CB8AC3E}">
        <p14:creationId xmlns:p14="http://schemas.microsoft.com/office/powerpoint/2010/main" val="1596751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Flexibility is the number one</a:t>
            </a:r>
            <a:r>
              <a:rPr lang="en-US" baseline="0" dirty="0"/>
              <a:t> advantage of the tool, contrary to the belief that speed is the number one advantage. Speed is a result of the streamlined flexibility, when appropriate.</a:t>
            </a:r>
            <a:endParaRPr lang="en-US" dirty="0"/>
          </a:p>
        </p:txBody>
      </p:sp>
      <p:sp>
        <p:nvSpPr>
          <p:cNvPr id="4" name="Slide Number Placeholder 3"/>
          <p:cNvSpPr>
            <a:spLocks noGrp="1"/>
          </p:cNvSpPr>
          <p:nvPr>
            <p:ph type="sldNum" sz="quarter" idx="10"/>
          </p:nvPr>
        </p:nvSpPr>
        <p:spPr/>
        <p:txBody>
          <a:bodyPr/>
          <a:lstStyle/>
          <a:p>
            <a:pPr>
              <a:defRPr/>
            </a:pPr>
            <a:fld id="{A58FBE9F-943A-4833-9276-17F906A53E88}" type="slidenum">
              <a:rPr lang="en-US" smtClean="0"/>
              <a:pPr>
                <a:defRPr/>
              </a:pPr>
              <a:t>3</a:t>
            </a:fld>
            <a:endParaRPr lang="en-US" dirty="0"/>
          </a:p>
        </p:txBody>
      </p:sp>
    </p:spTree>
    <p:extLst>
      <p:ext uri="{BB962C8B-B14F-4D97-AF65-F5344CB8AC3E}">
        <p14:creationId xmlns:p14="http://schemas.microsoft.com/office/powerpoint/2010/main" val="383844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marL="96715" indent="-96715">
              <a:lnSpc>
                <a:spcPts val="1258"/>
              </a:lnSpc>
              <a:spcBef>
                <a:spcPct val="0"/>
              </a:spcBef>
            </a:pPr>
            <a:endParaRPr lang="en-US" b="1" dirty="0"/>
          </a:p>
        </p:txBody>
      </p:sp>
      <p:sp>
        <p:nvSpPr>
          <p:cNvPr id="49971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en-US" dirty="0">
              <a:solidFill>
                <a:srgbClr val="000000"/>
              </a:solidFill>
            </a:endParaRPr>
          </a:p>
        </p:txBody>
      </p:sp>
    </p:spTree>
    <p:extLst>
      <p:ext uri="{BB962C8B-B14F-4D97-AF65-F5344CB8AC3E}">
        <p14:creationId xmlns:p14="http://schemas.microsoft.com/office/powerpoint/2010/main" val="2916280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marL="96715" indent="-96715">
              <a:lnSpc>
                <a:spcPts val="1258"/>
              </a:lnSpc>
              <a:spcBef>
                <a:spcPct val="0"/>
              </a:spcBef>
            </a:pPr>
            <a:r>
              <a:rPr lang="en-US" b="1" dirty="0"/>
              <a:t>- Non-traditional defense contractor:</a:t>
            </a:r>
            <a:r>
              <a:rPr lang="en-US" b="1" baseline="0" dirty="0"/>
              <a:t> </a:t>
            </a:r>
            <a:r>
              <a:rPr lang="en-US" dirty="0"/>
              <a:t>an entity that is not currently performing and has not performed, for at least the one-year period preceding the solicitation of sources by the DoD for the procurement or transaction, any contract or subcontract for the DoD that is subject to full coverage under the CAS.</a:t>
            </a:r>
          </a:p>
          <a:p>
            <a:pPr marL="96715" marR="0" lvl="0" indent="-96715" algn="l" defTabSz="914400" rtl="0" eaLnBrk="0" fontAlgn="base" latinLnBrk="0" hangingPunct="0">
              <a:lnSpc>
                <a:spcPts val="1258"/>
              </a:lnSpc>
              <a:spcBef>
                <a:spcPct val="0"/>
              </a:spcBef>
              <a:spcAft>
                <a:spcPct val="0"/>
              </a:spcAft>
              <a:buClrTx/>
              <a:buSzTx/>
              <a:buFontTx/>
              <a:buNone/>
              <a:tabLst/>
              <a:defRPr/>
            </a:pPr>
            <a:r>
              <a:rPr lang="en-US" b="0" baseline="0" dirty="0"/>
              <a:t>- </a:t>
            </a:r>
            <a:r>
              <a:rPr lang="en-US" b="1" baseline="0" dirty="0"/>
              <a:t>“Significant” </a:t>
            </a:r>
            <a:r>
              <a:rPr lang="en-US" b="0" baseline="0" dirty="0"/>
              <a:t>is not defined in the statute. “</a:t>
            </a:r>
            <a:r>
              <a:rPr lang="en-US" dirty="0">
                <a:effectLst/>
              </a:rPr>
              <a:t>AOs should not establish blanket rules or thresholds for determination of </a:t>
            </a:r>
            <a:r>
              <a:rPr lang="en-US" i="1" dirty="0">
                <a:effectLst/>
              </a:rPr>
              <a:t>significance</a:t>
            </a:r>
            <a:r>
              <a:rPr lang="en-US" dirty="0">
                <a:effectLst/>
              </a:rPr>
              <a:t>, and agencies must not establish local policies which infringe on the AO’s judgment in making such determinations. Blanket policies which provide that expected NDC/nonprofit research institution participation must represent a predetermined percentage of total project value, or total labor dollars, etc., to be considered “significant,” are arbitrary and infringe upon the Agreement Officers responsibility to make a reasoned, prudent and independent determination for each individual prototype project.”</a:t>
            </a:r>
            <a:endParaRPr lang="en-US" b="0" dirty="0"/>
          </a:p>
          <a:p>
            <a:pPr marL="96715" marR="0" lvl="0" indent="-96715" algn="l" defTabSz="914400" rtl="0" eaLnBrk="0" fontAlgn="base" latinLnBrk="0" hangingPunct="0">
              <a:lnSpc>
                <a:spcPts val="1258"/>
              </a:lnSpc>
              <a:spcBef>
                <a:spcPct val="0"/>
              </a:spcBef>
              <a:spcAft>
                <a:spcPct val="0"/>
              </a:spcAft>
              <a:buClrTx/>
              <a:buSzTx/>
              <a:buFontTx/>
              <a:buNone/>
              <a:tabLst/>
              <a:defRPr/>
            </a:pPr>
            <a:r>
              <a:rPr lang="en-US" b="1" dirty="0"/>
              <a:t>- Commercial</a:t>
            </a:r>
            <a:r>
              <a:rPr lang="en-US" b="1" baseline="0" dirty="0"/>
              <a:t> Accounting Standards: </a:t>
            </a:r>
            <a:r>
              <a:rPr lang="en-US" b="0" baseline="0" dirty="0"/>
              <a:t>Accounting principle that is based on profit and loss, also called profit accounting. </a:t>
            </a:r>
            <a:endParaRPr lang="en-US" b="0" dirty="0"/>
          </a:p>
          <a:p>
            <a:pPr marL="96715" indent="-96715">
              <a:lnSpc>
                <a:spcPts val="1258"/>
              </a:lnSpc>
              <a:spcBef>
                <a:spcPct val="0"/>
              </a:spcBef>
            </a:pPr>
            <a:r>
              <a:rPr lang="en-US" b="1" dirty="0"/>
              <a:t>- Follow-On w/o competition:</a:t>
            </a:r>
            <a:r>
              <a:rPr lang="en-US" b="1" baseline="0" dirty="0"/>
              <a:t> </a:t>
            </a:r>
            <a:r>
              <a:rPr lang="en-US" b="0" baseline="0" dirty="0"/>
              <a:t>assumes initial competition was held and successful completion; not necessarily the end of the project – but when you define it.</a:t>
            </a:r>
          </a:p>
        </p:txBody>
      </p:sp>
      <p:sp>
        <p:nvSpPr>
          <p:cNvPr id="49971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en-US" dirty="0">
              <a:solidFill>
                <a:srgbClr val="000000"/>
              </a:solidFill>
            </a:endParaRPr>
          </a:p>
        </p:txBody>
      </p:sp>
    </p:spTree>
    <p:extLst>
      <p:ext uri="{BB962C8B-B14F-4D97-AF65-F5344CB8AC3E}">
        <p14:creationId xmlns:p14="http://schemas.microsoft.com/office/powerpoint/2010/main" val="1691248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marL="96715" indent="-96715">
              <a:lnSpc>
                <a:spcPts val="1258"/>
              </a:lnSpc>
              <a:spcBef>
                <a:spcPct val="0"/>
              </a:spcBef>
            </a:pPr>
            <a:endParaRPr lang="en-US" b="1" dirty="0"/>
          </a:p>
        </p:txBody>
      </p:sp>
      <p:sp>
        <p:nvSpPr>
          <p:cNvPr id="49971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en-US" dirty="0">
              <a:solidFill>
                <a:srgbClr val="000000"/>
              </a:solidFill>
            </a:endParaRPr>
          </a:p>
        </p:txBody>
      </p:sp>
    </p:spTree>
    <p:extLst>
      <p:ext uri="{BB962C8B-B14F-4D97-AF65-F5344CB8AC3E}">
        <p14:creationId xmlns:p14="http://schemas.microsoft.com/office/powerpoint/2010/main" val="1793514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Flexibility:</a:t>
            </a:r>
            <a:r>
              <a:rPr lang="en-US" sz="1200" kern="1200" dirty="0">
                <a:solidFill>
                  <a:schemeClr val="tx1"/>
                </a:solidFill>
                <a:effectLst/>
                <a:latin typeface="+mn-lt"/>
                <a:ea typeface="+mn-ea"/>
                <a:cs typeface="+mn-cs"/>
              </a:rPr>
              <a:t> There’s no </a:t>
            </a:r>
            <a:r>
              <a:rPr lang="en-US" sz="1200" i="1" kern="1200" dirty="0">
                <a:solidFill>
                  <a:schemeClr val="tx1"/>
                </a:solidFill>
                <a:effectLst/>
                <a:latin typeface="+mn-lt"/>
                <a:ea typeface="+mn-ea"/>
                <a:cs typeface="+mn-cs"/>
              </a:rPr>
              <a:t>one-size fits all</a:t>
            </a:r>
            <a:r>
              <a:rPr lang="en-US" sz="1200" kern="1200" dirty="0">
                <a:solidFill>
                  <a:schemeClr val="tx1"/>
                </a:solidFill>
                <a:effectLst/>
                <a:latin typeface="+mn-lt"/>
                <a:ea typeface="+mn-ea"/>
                <a:cs typeface="+mn-cs"/>
              </a:rPr>
              <a:t> model to finding unique solutions. And not everything needs to be evaluated in a paper drill. </a:t>
            </a:r>
          </a:p>
          <a:p>
            <a:r>
              <a:rPr lang="en-US" sz="1200" kern="1200" dirty="0">
                <a:solidFill>
                  <a:schemeClr val="tx1"/>
                </a:solidFill>
                <a:effectLst/>
                <a:latin typeface="+mn-lt"/>
                <a:ea typeface="+mn-ea"/>
                <a:cs typeface="+mn-cs"/>
              </a:rPr>
              <a:t>For example, we provide our government customers with a 1-page workflow on competitive process options to help them </a:t>
            </a:r>
            <a:r>
              <a:rPr lang="en-US" sz="1200" i="1" kern="1200" dirty="0">
                <a:solidFill>
                  <a:schemeClr val="tx1"/>
                </a:solidFill>
                <a:effectLst/>
                <a:latin typeface="+mn-lt"/>
                <a:ea typeface="+mn-ea"/>
                <a:cs typeface="+mn-cs"/>
              </a:rPr>
              <a:t>open</a:t>
            </a:r>
            <a:r>
              <a:rPr lang="en-US" sz="1200" kern="1200" dirty="0">
                <a:solidFill>
                  <a:schemeClr val="tx1"/>
                </a:solidFill>
                <a:effectLst/>
                <a:latin typeface="+mn-lt"/>
                <a:ea typeface="+mn-ea"/>
                <a:cs typeface="+mn-cs"/>
              </a:rPr>
              <a:t> their minds to new ways to attack their problems.</a:t>
            </a:r>
          </a:p>
          <a:p>
            <a:r>
              <a:rPr lang="en-US" sz="1200" b="1" kern="1200" dirty="0">
                <a:solidFill>
                  <a:schemeClr val="tx1"/>
                </a:solidFill>
                <a:effectLst/>
                <a:latin typeface="+mn-lt"/>
                <a:ea typeface="+mn-ea"/>
                <a:cs typeface="+mn-cs"/>
              </a:rPr>
              <a:t>Transparency:</a:t>
            </a:r>
            <a:r>
              <a:rPr lang="en-US" sz="1200" kern="1200" dirty="0">
                <a:solidFill>
                  <a:schemeClr val="tx1"/>
                </a:solidFill>
                <a:effectLst/>
                <a:latin typeface="+mn-lt"/>
                <a:ea typeface="+mn-ea"/>
                <a:cs typeface="+mn-cs"/>
              </a:rPr>
              <a:t> We are not hiding behind a pay wall. Every opportunity we post is open for the world to see – and we double tap with posting new</a:t>
            </a:r>
            <a:r>
              <a:rPr lang="en-US" sz="1200" kern="1200" baseline="0" dirty="0">
                <a:solidFill>
                  <a:schemeClr val="tx1"/>
                </a:solidFill>
                <a:effectLst/>
                <a:latin typeface="+mn-lt"/>
                <a:ea typeface="+mn-ea"/>
                <a:cs typeface="+mn-cs"/>
              </a:rPr>
              <a:t> opportunities, and awards, in multiple locations</a:t>
            </a:r>
            <a:r>
              <a:rPr lang="en-US" sz="1200" kern="1200" dirty="0">
                <a:solidFill>
                  <a:schemeClr val="tx1"/>
                </a:solidFill>
                <a:effectLst/>
                <a:latin typeface="+mn-lt"/>
                <a:ea typeface="+mn-ea"/>
                <a:cs typeface="+mn-cs"/>
              </a:rPr>
              <a:t>. And when we make decisions, we don’t sit on them 6 months. When we know, you’ll know. (timely feedback)</a:t>
            </a:r>
          </a:p>
          <a:p>
            <a:r>
              <a:rPr lang="en-US" sz="1200" b="1" kern="1200" dirty="0">
                <a:solidFill>
                  <a:schemeClr val="tx1"/>
                </a:solidFill>
                <a:effectLst/>
                <a:latin typeface="+mn-lt"/>
                <a:ea typeface="+mn-ea"/>
                <a:cs typeface="+mn-cs"/>
              </a:rPr>
              <a:t>Simplicity:</a:t>
            </a:r>
            <a:r>
              <a:rPr lang="en-US" sz="1200" kern="1200" dirty="0">
                <a:solidFill>
                  <a:schemeClr val="tx1"/>
                </a:solidFill>
                <a:effectLst/>
                <a:latin typeface="+mn-lt"/>
                <a:ea typeface="+mn-ea"/>
                <a:cs typeface="+mn-cs"/>
              </a:rPr>
              <a:t> Every step of our process is questioned for value-capture – if not value added and not a requirement, we strive to eliminate it. </a:t>
            </a:r>
          </a:p>
          <a:p>
            <a:r>
              <a:rPr lang="en-US" sz="1200" b="1" kern="1200" dirty="0">
                <a:solidFill>
                  <a:schemeClr val="tx1"/>
                </a:solidFill>
                <a:effectLst/>
                <a:latin typeface="+mn-lt"/>
                <a:ea typeface="+mn-ea"/>
                <a:cs typeface="+mn-cs"/>
              </a:rPr>
              <a:t>Efficiency:</a:t>
            </a:r>
            <a:r>
              <a:rPr lang="en-US" sz="1200" kern="1200" dirty="0">
                <a:solidFill>
                  <a:schemeClr val="tx1"/>
                </a:solidFill>
                <a:effectLst/>
                <a:latin typeface="+mn-lt"/>
                <a:ea typeface="+mn-ea"/>
                <a:cs typeface="+mn-cs"/>
              </a:rPr>
              <a:t> Our team has an almost insatiable desire to tinker with our processes with the pure goal of simply doing </a:t>
            </a:r>
            <a:r>
              <a:rPr lang="en-US" sz="1200" i="1" kern="1200" dirty="0">
                <a:solidFill>
                  <a:schemeClr val="tx1"/>
                </a:solidFill>
                <a:effectLst/>
                <a:latin typeface="+mn-lt"/>
                <a:ea typeface="+mn-ea"/>
                <a:cs typeface="+mn-cs"/>
              </a:rPr>
              <a:t>things</a:t>
            </a:r>
            <a:r>
              <a:rPr lang="en-US" sz="1200" kern="1200" dirty="0">
                <a:solidFill>
                  <a:schemeClr val="tx1"/>
                </a:solidFill>
                <a:effectLst/>
                <a:latin typeface="+mn-lt"/>
                <a:ea typeface="+mn-ea"/>
                <a:cs typeface="+mn-cs"/>
              </a:rPr>
              <a:t>, better. With greater efficiency, comes greater speed… which leads to</a:t>
            </a:r>
            <a:r>
              <a:rPr lang="en-US" sz="1200" kern="1200" baseline="0" dirty="0">
                <a:solidFill>
                  <a:schemeClr val="tx1"/>
                </a:solidFill>
                <a:effectLst/>
                <a:latin typeface="+mn-lt"/>
                <a:ea typeface="+mn-ea"/>
                <a:cs typeface="+mn-cs"/>
              </a:rPr>
              <a:t> the final bridging block, delivery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Delivery: </a:t>
            </a:r>
            <a:r>
              <a:rPr lang="en-US" sz="1200" kern="1200" dirty="0">
                <a:solidFill>
                  <a:schemeClr val="tx1"/>
                </a:solidFill>
                <a:effectLst/>
                <a:latin typeface="+mn-lt"/>
                <a:ea typeface="+mn-ea"/>
                <a:cs typeface="+mn-cs"/>
              </a:rPr>
              <a:t>Our bread and butter. We knew from day one that we wanted TReX to be about putting capability into the hands of our Warfighters and bridging the dreaded valley of death. This is why we are here. This is why it matters so much that</a:t>
            </a:r>
            <a:r>
              <a:rPr lang="en-US" sz="1200" kern="1200" baseline="0" dirty="0">
                <a:solidFill>
                  <a:schemeClr val="tx1"/>
                </a:solidFill>
                <a:effectLst/>
                <a:latin typeface="+mn-lt"/>
                <a:ea typeface="+mn-ea"/>
                <a:cs typeface="+mn-cs"/>
              </a:rPr>
              <a:t> we don’t conduct business as usual. When we follow the vision, the command philosophy, we deliver capability that makes our Warfighters and all that support that Warfighter better prepared than our enemies. </a:t>
            </a:r>
            <a:endParaRPr lang="en-US" sz="1200" kern="1200" dirty="0">
              <a:solidFill>
                <a:schemeClr val="tx1"/>
              </a:solidFill>
              <a:effectLst/>
              <a:latin typeface="+mn-lt"/>
              <a:ea typeface="+mn-ea"/>
              <a:cs typeface="+mn-cs"/>
            </a:endParaRPr>
          </a:p>
        </p:txBody>
      </p:sp>
      <p:sp>
        <p:nvSpPr>
          <p:cNvPr id="49971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en-US" dirty="0">
              <a:solidFill>
                <a:srgbClr val="000000"/>
              </a:solidFill>
            </a:endParaRPr>
          </a:p>
        </p:txBody>
      </p:sp>
    </p:spTree>
    <p:extLst>
      <p:ext uri="{BB962C8B-B14F-4D97-AF65-F5344CB8AC3E}">
        <p14:creationId xmlns:p14="http://schemas.microsoft.com/office/powerpoint/2010/main" val="1415320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marL="96715" indent="-96715">
              <a:lnSpc>
                <a:spcPts val="1258"/>
              </a:lnSpc>
              <a:spcBef>
                <a:spcPct val="0"/>
              </a:spcBef>
            </a:pPr>
            <a:endParaRPr lang="en-US" b="1" dirty="0"/>
          </a:p>
        </p:txBody>
      </p:sp>
      <p:sp>
        <p:nvSpPr>
          <p:cNvPr id="49971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endParaRPr lang="en-US" dirty="0">
              <a:solidFill>
                <a:srgbClr val="000000"/>
              </a:solidFill>
            </a:endParaRPr>
          </a:p>
        </p:txBody>
      </p:sp>
    </p:spTree>
    <p:extLst>
      <p:ext uri="{BB962C8B-B14F-4D97-AF65-F5344CB8AC3E}">
        <p14:creationId xmlns:p14="http://schemas.microsoft.com/office/powerpoint/2010/main" val="87876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xfrm>
            <a:off x="751905" y="3660112"/>
            <a:ext cx="7775780" cy="2078551"/>
          </a:xfrm>
          <a:noFill/>
        </p:spPr>
        <p:txBody>
          <a:bodyPr wrap="square" numCol="1" anchor="t" anchorCtr="0" compatLnSpc="1">
            <a:prstTxWarp prst="textNoShape">
              <a:avLst/>
            </a:prstTxWarp>
          </a:bodyPr>
          <a:lstStyle/>
          <a:p>
            <a:pPr defTabSz="896661">
              <a:spcAft>
                <a:spcPts val="490"/>
              </a:spcAft>
            </a:pPr>
            <a:r>
              <a:rPr lang="en-US" sz="1000" b="1" i="1" dirty="0">
                <a:solidFill>
                  <a:srgbClr val="0000FF"/>
                </a:solidFill>
                <a:latin typeface="Arial" pitchFamily="34" charset="0"/>
                <a:cs typeface="Arial" pitchFamily="34" charset="0"/>
              </a:rPr>
              <a:t>All</a:t>
            </a:r>
            <a:r>
              <a:rPr lang="en-US" sz="1000" b="1" i="1" baseline="0" dirty="0">
                <a:solidFill>
                  <a:srgbClr val="0000FF"/>
                </a:solidFill>
                <a:latin typeface="Arial" pitchFamily="34" charset="0"/>
                <a:cs typeface="Arial" pitchFamily="34" charset="0"/>
              </a:rPr>
              <a:t> evaluations are conducted solely by Government personnel. Any contractor support utilized as SMEs is announced through the RFS process and SMEs are limited to an advisory role.</a:t>
            </a:r>
          </a:p>
          <a:p>
            <a:pPr defTabSz="896661">
              <a:spcAft>
                <a:spcPts val="490"/>
              </a:spcAft>
            </a:pPr>
            <a:endParaRPr lang="en-US" sz="1000" b="1" i="1" baseline="0" dirty="0">
              <a:solidFill>
                <a:srgbClr val="0000FF"/>
              </a:solidFill>
              <a:latin typeface="Arial" pitchFamily="34" charset="0"/>
              <a:cs typeface="Arial" pitchFamily="34" charset="0"/>
            </a:endParaRPr>
          </a:p>
          <a:p>
            <a:pPr defTabSz="896661">
              <a:spcAft>
                <a:spcPts val="490"/>
              </a:spcAft>
            </a:pPr>
            <a:r>
              <a:rPr lang="en-US" sz="1000" b="1" i="1" baseline="0" dirty="0">
                <a:solidFill>
                  <a:srgbClr val="0000FF"/>
                </a:solidFill>
                <a:latin typeface="Arial" pitchFamily="34" charset="0"/>
                <a:cs typeface="Arial" pitchFamily="34" charset="0"/>
              </a:rPr>
              <a:t>Although this is the ACC-O typical flow chart, it is not mandatory nor appropriate in all situations. We will remain flexible based on the requirement at hand.</a:t>
            </a:r>
            <a:endParaRPr lang="en-US" sz="1000" b="1" i="1" dirty="0">
              <a:solidFill>
                <a:srgbClr val="0000FF"/>
              </a:solidFill>
              <a:latin typeface="Arial" pitchFamily="34" charset="0"/>
              <a:cs typeface="Arial" pitchFamily="34" charset="0"/>
            </a:endParaRPr>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4197B5-B297-452C-A663-9F9F101CC3BE}" type="slidenum">
              <a:rPr lang="en-US">
                <a:solidFill>
                  <a:prstClr val="black"/>
                </a:solidFill>
              </a:rPr>
              <a:pPr fontAlgn="base">
                <a:spcBef>
                  <a:spcPct val="0"/>
                </a:spcBef>
                <a:spcAft>
                  <a:spcPct val="0"/>
                </a:spcAft>
              </a:pPr>
              <a:t>9</a:t>
            </a:fld>
            <a:endParaRPr lang="en-US" dirty="0">
              <a:solidFill>
                <a:prstClr val="black"/>
              </a:solidFill>
            </a:endParaRPr>
          </a:p>
        </p:txBody>
      </p:sp>
    </p:spTree>
    <p:extLst>
      <p:ext uri="{BB962C8B-B14F-4D97-AF65-F5344CB8AC3E}">
        <p14:creationId xmlns:p14="http://schemas.microsoft.com/office/powerpoint/2010/main" val="76954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4995949"/>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p:spPr>
        <p:txBody>
          <a:bodyPr wrap="square" lIns="0" tIns="0" rIns="0" bIns="0">
            <a:spAutoFit/>
          </a:bodyPr>
          <a:lstStyle>
            <a:lvl1pPr marL="0" indent="0" algn="l" defTabSz="914400" rtl="0" eaLnBrk="1" latinLnBrk="0" hangingPunct="1">
              <a:lnSpc>
                <a:spcPct val="90000"/>
              </a:lnSpc>
              <a:spcBef>
                <a:spcPct val="0"/>
              </a:spcBef>
              <a:buNone/>
              <a:defRPr lang="en-US" sz="2400" b="1"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a:t>UNCLASSIFIED</a:t>
            </a:r>
          </a:p>
        </p:txBody>
      </p:sp>
      <p:sp>
        <p:nvSpPr>
          <p:cNvPr id="12"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1"/>
                </a:solidFill>
              </a:rPr>
              <a:t>UNCLASSIFIED</a:t>
            </a: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62305" y="4040554"/>
            <a:ext cx="856140" cy="856140"/>
          </a:xfrm>
          <a:prstGeom prst="rect">
            <a:avLst/>
          </a:prstGeom>
        </p:spPr>
      </p:pic>
    </p:spTree>
    <p:extLst>
      <p:ext uri="{BB962C8B-B14F-4D97-AF65-F5344CB8AC3E}">
        <p14:creationId xmlns:p14="http://schemas.microsoft.com/office/powerpoint/2010/main" val="1798040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835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8494776" y="6462611"/>
            <a:ext cx="612648" cy="365125"/>
          </a:xfrm>
          <a:prstGeom prst="rect">
            <a:avLst/>
          </a:prstGeom>
        </p:spPr>
        <p:txBody>
          <a:bodyPr/>
          <a:lstStyle/>
          <a:p>
            <a:fld id="{89F2C004-2715-FE49-B628-06E74F704CD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50333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4980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8494776" y="6462611"/>
            <a:ext cx="612648" cy="365125"/>
          </a:xfrm>
          <a:prstGeom prst="rect">
            <a:avLst/>
          </a:prstGeom>
        </p:spPr>
        <p:txBody>
          <a:bodyPr/>
          <a:lstStyle/>
          <a:p>
            <a:fld id="{89F2C004-2715-FE49-B628-06E74F704CD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96809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8494776" y="6462611"/>
            <a:ext cx="612648" cy="365125"/>
          </a:xfrm>
          <a:prstGeom prst="rect">
            <a:avLst/>
          </a:prstGeom>
        </p:spPr>
        <p:txBody>
          <a:bodyPr/>
          <a:lstStyle/>
          <a:p>
            <a:fld id="{89F2C004-2715-FE49-B628-06E74F704CD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92599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43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628650" y="1831404"/>
            <a:ext cx="7886700" cy="4351338"/>
          </a:xfrm>
          <a:prstGeom prst="rect">
            <a:avLst/>
          </a:prstGeom>
        </p:spPr>
        <p:txBody>
          <a:bodyPr/>
          <a:lstStyle/>
          <a:p>
            <a:endParaRPr lang="en-US" dirty="0"/>
          </a:p>
        </p:txBody>
      </p:sp>
      <p:sp>
        <p:nvSpPr>
          <p:cNvPr id="4" name="Slide Number Placeholder 3"/>
          <p:cNvSpPr>
            <a:spLocks noGrp="1"/>
          </p:cNvSpPr>
          <p:nvPr>
            <p:ph type="sldNum" sz="quarter" idx="10"/>
          </p:nvPr>
        </p:nvSpPr>
        <p:spPr>
          <a:xfrm>
            <a:off x="6868998" y="6245226"/>
            <a:ext cx="2133600" cy="476250"/>
          </a:xfrm>
          <a:prstGeom prst="rect">
            <a:avLst/>
          </a:prstGeom>
        </p:spPr>
        <p:txBody>
          <a:bodyPr/>
          <a:lstStyle>
            <a:lvl1pPr>
              <a:defRPr/>
            </a:lvl1pPr>
          </a:lstStyle>
          <a:p>
            <a:r>
              <a:rPr lang="en-US" altLang="en-US" dirty="0">
                <a:solidFill>
                  <a:prstClr val="black"/>
                </a:solidFill>
              </a:rPr>
              <a:t>	                    		                </a:t>
            </a:r>
            <a:fld id="{7057E278-23F2-4F2A-B285-5C8325B10DFA}" type="slidenum">
              <a:rPr lang="en-US" altLang="en-US">
                <a:solidFill>
                  <a:prstClr val="black"/>
                </a:solidFill>
              </a:rPr>
              <a:pPr/>
              <a:t>‹#›</a:t>
            </a:fld>
            <a:endParaRPr lang="en-US" altLang="en-US" dirty="0">
              <a:solidFill>
                <a:prstClr val="black"/>
              </a:solidFill>
            </a:endParaRPr>
          </a:p>
        </p:txBody>
      </p:sp>
      <p:sp>
        <p:nvSpPr>
          <p:cNvPr id="5" name="Date Placeholder 4"/>
          <p:cNvSpPr>
            <a:spLocks noGrp="1"/>
          </p:cNvSpPr>
          <p:nvPr>
            <p:ph type="dt" sz="half" idx="11"/>
          </p:nvPr>
        </p:nvSpPr>
        <p:spPr>
          <a:xfrm>
            <a:off x="628650" y="6356351"/>
            <a:ext cx="20574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2"/>
          </p:nvPr>
        </p:nvSpPr>
        <p:spPr>
          <a:xfrm>
            <a:off x="3028950" y="6356351"/>
            <a:ext cx="3086100" cy="365125"/>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11040148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8494776" y="6462611"/>
            <a:ext cx="612648" cy="365125"/>
          </a:xfrm>
          <a:prstGeom prst="rect">
            <a:avLst/>
          </a:prstGeom>
        </p:spPr>
        <p:txBody>
          <a:bodyPr/>
          <a:lstStyle/>
          <a:p>
            <a:fld id="{89F2C004-2715-FE49-B628-06E74F704CD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00018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8494776" y="6462611"/>
            <a:ext cx="612648" cy="365125"/>
          </a:xfrm>
          <a:prstGeom prst="rect">
            <a:avLst/>
          </a:prstGeom>
        </p:spPr>
        <p:txBody>
          <a:bodyPr/>
          <a:lstStyle/>
          <a:p>
            <a:pPr fontAlgn="auto">
              <a:spcBef>
                <a:spcPts val="0"/>
              </a:spcBef>
              <a:spcAft>
                <a:spcPts val="0"/>
              </a:spcAft>
            </a:pPr>
            <a:fld id="{89F2C004-2715-FE49-B628-06E74F704CD7}" type="slidenum">
              <a:rPr lang="en-US">
                <a:solidFill>
                  <a:prstClr val="white"/>
                </a:solidFill>
                <a:latin typeface="Calibri"/>
              </a:rPr>
              <a:pPr fontAlgn="auto">
                <a:spcBef>
                  <a:spcPts val="0"/>
                </a:spcBef>
                <a:spcAft>
                  <a:spcPts val="0"/>
                </a:spcAft>
              </a:pPr>
              <a:t>‹#›</a:t>
            </a:fld>
            <a:endParaRPr lang="en-US" dirty="0">
              <a:solidFill>
                <a:prstClr val="white"/>
              </a:solidFill>
              <a:latin typeface="Calibri"/>
            </a:endParaRPr>
          </a:p>
        </p:txBody>
      </p:sp>
    </p:spTree>
    <p:extLst>
      <p:ext uri="{BB962C8B-B14F-4D97-AF65-F5344CB8AC3E}">
        <p14:creationId xmlns:p14="http://schemas.microsoft.com/office/powerpoint/2010/main" val="3071179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MC">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4" name="Slide Number Placeholder 3"/>
          <p:cNvSpPr>
            <a:spLocks noGrp="1"/>
          </p:cNvSpPr>
          <p:nvPr>
            <p:ph type="sldNum" sz="quarter" idx="10"/>
          </p:nvPr>
        </p:nvSpPr>
        <p:spPr>
          <a:xfrm>
            <a:off x="6868998" y="6245226"/>
            <a:ext cx="2133600" cy="476250"/>
          </a:xfrm>
          <a:prstGeom prst="rect">
            <a:avLst/>
          </a:prstGeom>
        </p:spPr>
        <p:txBody>
          <a:bodyPr/>
          <a:lstStyle>
            <a:lvl1pPr>
              <a:defRPr/>
            </a:lvl1pPr>
          </a:lstStyle>
          <a:p>
            <a:pPr fontAlgn="auto">
              <a:spcBef>
                <a:spcPts val="0"/>
              </a:spcBef>
              <a:spcAft>
                <a:spcPts val="0"/>
              </a:spcAft>
            </a:pPr>
            <a:r>
              <a:rPr lang="en-US" altLang="en-US" dirty="0">
                <a:solidFill>
                  <a:prstClr val="black"/>
                </a:solidFill>
                <a:latin typeface="Calibri"/>
              </a:rPr>
              <a:t>	                    		                </a:t>
            </a:r>
            <a:fld id="{7057E278-23F2-4F2A-B285-5C8325B10DFA}" type="slidenum">
              <a:rPr lang="en-US" altLang="en-US">
                <a:solidFill>
                  <a:prstClr val="black"/>
                </a:solidFill>
                <a:latin typeface="Calibri"/>
              </a:rPr>
              <a:pPr fontAlgn="auto">
                <a:spcBef>
                  <a:spcPts val="0"/>
                </a:spcBef>
                <a:spcAft>
                  <a:spcPts val="0"/>
                </a:spcAft>
              </a:pPr>
              <a:t>‹#›</a:t>
            </a:fld>
            <a:endParaRPr lang="en-US" altLang="en-US" dirty="0">
              <a:solidFill>
                <a:prstClr val="black"/>
              </a:solidFill>
              <a:latin typeface="Calibri"/>
            </a:endParaRPr>
          </a:p>
        </p:txBody>
      </p:sp>
      <p:sp>
        <p:nvSpPr>
          <p:cNvPr id="5" name="Date Placeholder 4"/>
          <p:cNvSpPr>
            <a:spLocks noGrp="1"/>
          </p:cNvSpPr>
          <p:nvPr>
            <p:ph type="dt" sz="half" idx="11"/>
          </p:nvPr>
        </p:nvSpPr>
        <p:spPr>
          <a:xfrm>
            <a:off x="628650" y="6356353"/>
            <a:ext cx="2057400" cy="365125"/>
          </a:xfrm>
          <a:prstGeom prst="rect">
            <a:avLst/>
          </a:prstGeom>
        </p:spPr>
        <p:txBody>
          <a:bodyPr/>
          <a:lstStyle/>
          <a:p>
            <a:pPr fontAlgn="auto">
              <a:spcBef>
                <a:spcPts val="0"/>
              </a:spcBef>
              <a:spcAft>
                <a:spcPts val="0"/>
              </a:spcAft>
            </a:pPr>
            <a:endParaRPr lang="en-US" dirty="0">
              <a:solidFill>
                <a:prstClr val="black"/>
              </a:solidFill>
              <a:latin typeface="Calibri"/>
            </a:endParaRPr>
          </a:p>
        </p:txBody>
      </p:sp>
      <p:sp>
        <p:nvSpPr>
          <p:cNvPr id="6" name="Footer Placeholder 5"/>
          <p:cNvSpPr>
            <a:spLocks noGrp="1"/>
          </p:cNvSpPr>
          <p:nvPr>
            <p:ph type="ftr" sz="quarter" idx="12"/>
          </p:nvPr>
        </p:nvSpPr>
        <p:spPr>
          <a:xfrm>
            <a:off x="3028950" y="6356353"/>
            <a:ext cx="3086100" cy="365125"/>
          </a:xfrm>
          <a:prstGeom prst="rect">
            <a:avLst/>
          </a:prstGeom>
        </p:spPr>
        <p:txBody>
          <a:bodyPr/>
          <a:lstStyle/>
          <a:p>
            <a:pPr fontAlgn="auto">
              <a:spcBef>
                <a:spcPts val="0"/>
              </a:spcBef>
              <a:spcAft>
                <a:spcPts val="0"/>
              </a:spcAft>
            </a:pPr>
            <a:endParaRPr lang="en-US" dirty="0">
              <a:solidFill>
                <a:prstClr val="black"/>
              </a:solidFill>
              <a:latin typeface="Calibri"/>
            </a:endParaRPr>
          </a:p>
        </p:txBody>
      </p:sp>
    </p:spTree>
    <p:extLst>
      <p:ext uri="{BB962C8B-B14F-4D97-AF65-F5344CB8AC3E}">
        <p14:creationId xmlns:p14="http://schemas.microsoft.com/office/powerpoint/2010/main" val="26267403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p:spPr>
        <p:txBody>
          <a:bodyPr vert="horz" lIns="182880" tIns="45720" rIns="91440" bIns="45720" rtlCol="0" anchor="t" anchorCtr="0">
            <a:sp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A3C3F5D-9F0A-4D26-898B-10DC4C85EEE6}" type="slidenum">
              <a:rPr lang="en-US" smtClean="0"/>
              <a:t>‹#›</a:t>
            </a:fld>
            <a:endParaRPr lang="en-US" dirty="0"/>
          </a:p>
        </p:txBody>
      </p:sp>
    </p:spTree>
    <p:extLst>
      <p:ext uri="{BB962C8B-B14F-4D97-AF65-F5344CB8AC3E}">
        <p14:creationId xmlns:p14="http://schemas.microsoft.com/office/powerpoint/2010/main" val="884204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8494776" y="6462615"/>
            <a:ext cx="612648" cy="365125"/>
          </a:xfrm>
          <a:prstGeom prst="rect">
            <a:avLst/>
          </a:prstGeom>
        </p:spPr>
        <p:txBody>
          <a:bodyPr/>
          <a:lstStyle/>
          <a:p>
            <a:fld id="{89F2C004-2715-FE49-B628-06E74F704CD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35246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8494776" y="6462615"/>
            <a:ext cx="612648" cy="365125"/>
          </a:xfrm>
          <a:prstGeom prst="rect">
            <a:avLst/>
          </a:prstGeom>
        </p:spPr>
        <p:txBody>
          <a:bodyPr/>
          <a:lstStyle/>
          <a:p>
            <a:fld id="{89F2C004-2715-FE49-B628-06E74F704CD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33121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8494776" y="6462615"/>
            <a:ext cx="612648" cy="365125"/>
          </a:xfrm>
          <a:prstGeom prst="rect">
            <a:avLst/>
          </a:prstGeom>
        </p:spPr>
        <p:txBody>
          <a:bodyPr/>
          <a:lstStyle/>
          <a:p>
            <a:fld id="{89F2C004-2715-FE49-B628-06E74F704CD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87281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sp>
        <p:nvSpPr>
          <p:cNvPr id="14" name="bk object 16"/>
          <p:cNvSpPr/>
          <p:nvPr userDrawn="1"/>
        </p:nvSpPr>
        <p:spPr>
          <a:xfrm>
            <a:off x="0" y="0"/>
            <a:ext cx="9144000" cy="6858000"/>
          </a:xfrm>
          <a:prstGeom prst="rect">
            <a:avLst/>
          </a:prstGeom>
          <a:blipFill>
            <a:blip r:embed="rId2" cstate="print"/>
            <a:stretch>
              <a:fillRect/>
            </a:stretch>
          </a:blipFill>
        </p:spPr>
        <p:txBody>
          <a:bodyPr wrap="square" lIns="0" tIns="0" rIns="0" bIns="0" rtlCol="0"/>
          <a:lstStyle/>
          <a:p>
            <a:pPr fontAlgn="auto">
              <a:spcBef>
                <a:spcPts val="0"/>
              </a:spcBef>
              <a:spcAft>
                <a:spcPts val="0"/>
              </a:spcAft>
            </a:pPr>
            <a:endParaRPr sz="1013">
              <a:solidFill>
                <a:prstClr val="black"/>
              </a:solidFill>
              <a:latin typeface="Arial" panose="020B0604020202020204"/>
            </a:endParaRPr>
          </a:p>
        </p:txBody>
      </p:sp>
      <p:sp>
        <p:nvSpPr>
          <p:cNvPr id="15" name="bk object 17"/>
          <p:cNvSpPr/>
          <p:nvPr userDrawn="1"/>
        </p:nvSpPr>
        <p:spPr>
          <a:xfrm>
            <a:off x="2" y="4"/>
            <a:ext cx="9143999" cy="4995671"/>
          </a:xfrm>
          <a:prstGeom prst="rect">
            <a:avLst/>
          </a:prstGeom>
          <a:blipFill>
            <a:blip r:embed="rId3" cstate="print"/>
            <a:stretch>
              <a:fillRect/>
            </a:stretch>
          </a:blipFill>
        </p:spPr>
        <p:txBody>
          <a:bodyPr wrap="square" lIns="0" tIns="0" rIns="0" bIns="0" rtlCol="0"/>
          <a:lstStyle/>
          <a:p>
            <a:pPr fontAlgn="auto">
              <a:spcBef>
                <a:spcPts val="0"/>
              </a:spcBef>
              <a:spcAft>
                <a:spcPts val="0"/>
              </a:spcAft>
            </a:pPr>
            <a:endParaRPr sz="1013">
              <a:solidFill>
                <a:prstClr val="black"/>
              </a:solidFill>
              <a:latin typeface="Arial" panose="020B0604020202020204"/>
            </a:endParaRPr>
          </a:p>
        </p:txBody>
      </p:sp>
      <p:sp>
        <p:nvSpPr>
          <p:cNvPr id="16" name="bk object 18"/>
          <p:cNvSpPr/>
          <p:nvPr userDrawn="1"/>
        </p:nvSpPr>
        <p:spPr>
          <a:xfrm>
            <a:off x="0" y="3695700"/>
            <a:ext cx="9144000" cy="3162300"/>
          </a:xfrm>
          <a:prstGeom prst="rect">
            <a:avLst/>
          </a:prstGeom>
          <a:blipFill>
            <a:blip r:embed="rId4" cstate="print"/>
            <a:stretch>
              <a:fillRect/>
            </a:stretch>
          </a:blipFill>
        </p:spPr>
        <p:txBody>
          <a:bodyPr wrap="square" lIns="0" tIns="0" rIns="0" bIns="0" rtlCol="0"/>
          <a:lstStyle/>
          <a:p>
            <a:pPr fontAlgn="auto">
              <a:spcBef>
                <a:spcPts val="0"/>
              </a:spcBef>
              <a:spcAft>
                <a:spcPts val="0"/>
              </a:spcAft>
            </a:pPr>
            <a:endParaRPr sz="1013">
              <a:solidFill>
                <a:prstClr val="black"/>
              </a:solidFill>
              <a:latin typeface="Arial" panose="020B0604020202020204"/>
            </a:endParaRPr>
          </a:p>
        </p:txBody>
      </p:sp>
      <p:sp>
        <p:nvSpPr>
          <p:cNvPr id="17" name="bk object 19"/>
          <p:cNvSpPr/>
          <p:nvPr userDrawn="1"/>
        </p:nvSpPr>
        <p:spPr>
          <a:xfrm>
            <a:off x="512065" y="4"/>
            <a:ext cx="1495043" cy="1857755"/>
          </a:xfrm>
          <a:prstGeom prst="rect">
            <a:avLst/>
          </a:prstGeom>
          <a:blipFill>
            <a:blip r:embed="rId5" cstate="print"/>
            <a:stretch>
              <a:fillRect/>
            </a:stretch>
          </a:blipFill>
        </p:spPr>
        <p:txBody>
          <a:bodyPr wrap="square" lIns="0" tIns="0" rIns="0" bIns="0" rtlCol="0"/>
          <a:lstStyle/>
          <a:p>
            <a:pPr fontAlgn="auto">
              <a:spcBef>
                <a:spcPts val="0"/>
              </a:spcBef>
              <a:spcAft>
                <a:spcPts val="0"/>
              </a:spcAft>
            </a:pPr>
            <a:endParaRPr sz="1013">
              <a:solidFill>
                <a:prstClr val="black"/>
              </a:solidFill>
              <a:latin typeface="Arial" panose="020B0604020202020204"/>
            </a:endParaRPr>
          </a:p>
        </p:txBody>
      </p:sp>
      <p:sp>
        <p:nvSpPr>
          <p:cNvPr id="18" name="Holder 2"/>
          <p:cNvSpPr>
            <a:spLocks noGrp="1"/>
          </p:cNvSpPr>
          <p:nvPr>
            <p:ph type="ftr" sz="quarter" idx="5"/>
          </p:nvPr>
        </p:nvSpPr>
        <p:spPr>
          <a:xfrm>
            <a:off x="78739" y="6719868"/>
            <a:ext cx="867410" cy="153670"/>
          </a:xfrm>
          <a:prstGeom prst="rect">
            <a:avLst/>
          </a:prstGeom>
        </p:spPr>
        <p:txBody>
          <a:bodyPr lIns="0" tIns="0" rIns="0" bIns="0"/>
          <a:lstStyle>
            <a:lvl1pPr>
              <a:defRPr sz="506" b="1" i="0">
                <a:solidFill>
                  <a:schemeClr val="tx1"/>
                </a:solidFill>
                <a:latin typeface="Arial"/>
                <a:cs typeface="Arial"/>
              </a:defRPr>
            </a:lvl1pPr>
          </a:lstStyle>
          <a:p>
            <a:pPr marL="7144" fontAlgn="auto">
              <a:spcBef>
                <a:spcPts val="8"/>
              </a:spcBef>
              <a:spcAft>
                <a:spcPts val="0"/>
              </a:spcAft>
            </a:pPr>
            <a:r>
              <a:rPr lang="en-US" spc="-3">
                <a:solidFill>
                  <a:prstClr val="black"/>
                </a:solidFill>
              </a:rPr>
              <a:t>UNC</a:t>
            </a:r>
            <a:r>
              <a:rPr lang="en-US">
                <a:solidFill>
                  <a:prstClr val="black"/>
                </a:solidFill>
              </a:rPr>
              <a:t>L</a:t>
            </a:r>
            <a:r>
              <a:rPr lang="en-US" spc="-17">
                <a:solidFill>
                  <a:prstClr val="black"/>
                </a:solidFill>
              </a:rPr>
              <a:t>A</a:t>
            </a:r>
            <a:r>
              <a:rPr lang="en-US" spc="-3">
                <a:solidFill>
                  <a:prstClr val="black"/>
                </a:solidFill>
              </a:rPr>
              <a:t>SS</a:t>
            </a:r>
            <a:r>
              <a:rPr lang="en-US">
                <a:solidFill>
                  <a:prstClr val="black"/>
                </a:solidFill>
              </a:rPr>
              <a:t>IFI</a:t>
            </a:r>
            <a:r>
              <a:rPr lang="en-US" spc="-3">
                <a:solidFill>
                  <a:prstClr val="black"/>
                </a:solidFill>
              </a:rPr>
              <a:t>E</a:t>
            </a:r>
            <a:r>
              <a:rPr lang="en-US">
                <a:solidFill>
                  <a:prstClr val="black"/>
                </a:solidFill>
              </a:rPr>
              <a:t>D</a:t>
            </a:r>
            <a:endParaRPr lang="en-US" dirty="0">
              <a:solidFill>
                <a:prstClr val="black"/>
              </a:solidFill>
            </a:endParaRPr>
          </a:p>
        </p:txBody>
      </p:sp>
      <p:sp>
        <p:nvSpPr>
          <p:cNvPr id="19"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black">
                    <a:tint val="75000"/>
                  </a:prstClr>
                </a:solidFill>
                <a:latin typeface="Arial" panose="020B0604020202020204"/>
              </a:rPr>
              <a:pPr fontAlgn="auto">
                <a:spcBef>
                  <a:spcPts val="0"/>
                </a:spcBef>
                <a:spcAft>
                  <a:spcPts val="0"/>
                </a:spcAft>
              </a:pPr>
              <a:t>8/28/2019</a:t>
            </a:fld>
            <a:endParaRPr lang="en-US">
              <a:solidFill>
                <a:prstClr val="black">
                  <a:tint val="75000"/>
                </a:prstClr>
              </a:solidFill>
              <a:latin typeface="Arial" panose="020B0604020202020204"/>
            </a:endParaRPr>
          </a:p>
        </p:txBody>
      </p:sp>
      <p:sp>
        <p:nvSpPr>
          <p:cNvPr id="20" name="Holder 4"/>
          <p:cNvSpPr>
            <a:spLocks noGrp="1"/>
          </p:cNvSpPr>
          <p:nvPr>
            <p:ph type="sldNum" sz="quarter" idx="7"/>
          </p:nvPr>
        </p:nvSpPr>
        <p:spPr>
          <a:xfrm>
            <a:off x="4504406" y="6643354"/>
            <a:ext cx="135889" cy="102592"/>
          </a:xfrm>
        </p:spPr>
        <p:txBody>
          <a:bodyPr lIns="0" tIns="0" rIns="0" bIns="0"/>
          <a:lstStyle>
            <a:lvl1pPr>
              <a:defRPr sz="675" b="1" i="0">
                <a:solidFill>
                  <a:schemeClr val="tx1"/>
                </a:solidFill>
                <a:latin typeface="Arial"/>
                <a:cs typeface="Arial"/>
              </a:defRPr>
            </a:lvl1pPr>
          </a:lstStyle>
          <a:p>
            <a:pPr marL="14288">
              <a:lnSpc>
                <a:spcPts val="802"/>
              </a:lnSpc>
            </a:pPr>
            <a:fld id="{81D60167-4931-47E6-BA6A-407CBD079E47}" type="slidenum">
              <a:rPr lang="en-US" smtClean="0">
                <a:solidFill>
                  <a:prstClr val="black"/>
                </a:solidFill>
              </a:rPr>
              <a:pPr marL="14288">
                <a:lnSpc>
                  <a:spcPts val="802"/>
                </a:lnSpc>
              </a:pPr>
              <a:t>‹#›</a:t>
            </a:fld>
            <a:endParaRPr lang="en-US" dirty="0">
              <a:solidFill>
                <a:prstClr val="black"/>
              </a:solidFill>
            </a:endParaRPr>
          </a:p>
        </p:txBody>
      </p:sp>
      <p:sp>
        <p:nvSpPr>
          <p:cNvPr id="3" name="Subtitle 2"/>
          <p:cNvSpPr>
            <a:spLocks noGrp="1"/>
          </p:cNvSpPr>
          <p:nvPr>
            <p:ph type="subTitle" idx="1"/>
          </p:nvPr>
        </p:nvSpPr>
        <p:spPr>
          <a:xfrm>
            <a:off x="511746" y="5863177"/>
            <a:ext cx="7155611" cy="186974"/>
          </a:xfrm>
        </p:spPr>
        <p:txBody>
          <a:bodyPr wrap="square" lIns="0" tIns="0" rIns="0" bIns="0">
            <a:spAutoFit/>
          </a:bodyPr>
          <a:lstStyle>
            <a:lvl1pPr marL="0" indent="0" algn="l" defTabSz="514350" rtl="0" eaLnBrk="1" latinLnBrk="0" hangingPunct="1">
              <a:lnSpc>
                <a:spcPct val="90000"/>
              </a:lnSpc>
              <a:spcBef>
                <a:spcPct val="0"/>
              </a:spcBef>
              <a:buNone/>
              <a:defRPr lang="en-US" sz="1350" b="1" kern="1200" dirty="0">
                <a:solidFill>
                  <a:schemeClr val="tx1"/>
                </a:solidFill>
                <a:latin typeface="Arial" panose="020B0604020202020204" pitchFamily="34" charset="0"/>
                <a:ea typeface="+mj-ea"/>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2" name="Title 1"/>
          <p:cNvSpPr>
            <a:spLocks noGrp="1"/>
          </p:cNvSpPr>
          <p:nvPr>
            <p:ph type="ctrTitle"/>
          </p:nvPr>
        </p:nvSpPr>
        <p:spPr>
          <a:xfrm>
            <a:off x="511746" y="5366884"/>
            <a:ext cx="7155611" cy="272703"/>
          </a:xfrm>
        </p:spPr>
        <p:txBody>
          <a:bodyPr wrap="square" lIns="0" tIns="0" rIns="0" bIns="0" anchor="t" anchorCtr="0">
            <a:spAutoFit/>
          </a:bodyPr>
          <a:lstStyle>
            <a:lvl1pPr marL="0" algn="l" defTabSz="514350" rtl="0" eaLnBrk="1" latinLnBrk="0" hangingPunct="1">
              <a:lnSpc>
                <a:spcPct val="90000"/>
              </a:lnSpc>
              <a:spcBef>
                <a:spcPct val="0"/>
              </a:spcBef>
              <a:buNone/>
              <a:defRPr lang="en-US" sz="196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514350" rtl="0" eaLnBrk="1" latinLnBrk="0" hangingPunct="1">
              <a:lnSpc>
                <a:spcPct val="90000"/>
              </a:lnSpc>
              <a:spcBef>
                <a:spcPct val="0"/>
              </a:spcBef>
              <a:buNone/>
            </a:pPr>
            <a:r>
              <a:rPr lang="en-US" dirty="0"/>
              <a:t>Click to edit Master title style</a:t>
            </a:r>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762305" y="4040554"/>
            <a:ext cx="856140" cy="856140"/>
          </a:xfrm>
          <a:prstGeom prst="rect">
            <a:avLst/>
          </a:prstGeom>
        </p:spPr>
      </p:pic>
    </p:spTree>
    <p:extLst>
      <p:ext uri="{BB962C8B-B14F-4D97-AF65-F5344CB8AC3E}">
        <p14:creationId xmlns:p14="http://schemas.microsoft.com/office/powerpoint/2010/main" val="3556596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4995949"/>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p:spPr>
        <p:txBody>
          <a:bodyPr wrap="square" lIns="0" tIns="0" rIns="0" bIns="0">
            <a:spAutoFit/>
          </a:bodyPr>
          <a:lstStyle>
            <a:lvl1pPr marL="0" indent="0" algn="l" defTabSz="914400" rtl="0" eaLnBrk="1" latinLnBrk="0" hangingPunct="1">
              <a:lnSpc>
                <a:spcPct val="90000"/>
              </a:lnSpc>
              <a:spcBef>
                <a:spcPct val="0"/>
              </a:spcBef>
              <a:buNone/>
              <a:defRPr lang="en-US" sz="2400" b="1"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pPr>
            <a:r>
              <a:rPr lang="en-US" sz="900" b="1" dirty="0">
                <a:solidFill>
                  <a:prstClr val="black"/>
                </a:solidFill>
              </a:rPr>
              <a:t>UNCLASSIFIED</a:t>
            </a:r>
          </a:p>
        </p:txBody>
      </p:sp>
      <p:sp>
        <p:nvSpPr>
          <p:cNvPr id="12"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900" b="1" dirty="0">
                <a:solidFill>
                  <a:prstClr val="black"/>
                </a:solidFill>
              </a:rPr>
              <a:t>UNCLASSIFIED</a:t>
            </a: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62305" y="4040554"/>
            <a:ext cx="856140" cy="856140"/>
          </a:xfrm>
          <a:prstGeom prst="rect">
            <a:avLst/>
          </a:prstGeom>
        </p:spPr>
      </p:pic>
    </p:spTree>
    <p:extLst>
      <p:ext uri="{BB962C8B-B14F-4D97-AF65-F5344CB8AC3E}">
        <p14:creationId xmlns:p14="http://schemas.microsoft.com/office/powerpoint/2010/main" val="1951586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p:spPr>
        <p:txBody>
          <a:bodyPr vert="horz" lIns="182880" tIns="45720" rIns="91440" bIns="45720" rtlCol="0" anchor="t" anchorCtr="0">
            <a:sp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2"/>
          </p:nvPr>
        </p:nvSpPr>
        <p:spPr>
          <a:xfrm>
            <a:off x="3459192" y="6646189"/>
            <a:ext cx="2225616" cy="184666"/>
          </a:xfrm>
        </p:spPr>
        <p:txBody>
          <a:bodyPr/>
          <a:lstStyle/>
          <a:p>
            <a:fld id="{1A3C3F5D-9F0A-4D26-898B-10DC4C85EEE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60556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A3C3F5D-9F0A-4D26-898B-10DC4C85EEE6}" type="slidenum">
              <a:rPr lang="en-US" smtClean="0">
                <a:solidFill>
                  <a:prstClr val="black"/>
                </a:solidFill>
              </a:rPr>
              <a:pPr/>
              <a:t>‹#›</a:t>
            </a:fld>
            <a:endParaRPr lang="en-US" dirty="0">
              <a:solidFill>
                <a:prstClr val="black"/>
              </a:solidFill>
            </a:endParaRPr>
          </a:p>
        </p:txBody>
      </p:sp>
      <p:sp>
        <p:nvSpPr>
          <p:cNvPr id="7" name="Text Placeholder 6"/>
          <p:cNvSpPr>
            <a:spLocks noGrp="1"/>
          </p:cNvSpPr>
          <p:nvPr>
            <p:ph type="body" sz="quarter" idx="13" hasCustomPrompt="1"/>
          </p:nvPr>
        </p:nvSpPr>
        <p:spPr>
          <a:xfrm>
            <a:off x="17252" y="6190488"/>
            <a:ext cx="8307388"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bumper</a:t>
            </a:r>
          </a:p>
        </p:txBody>
      </p:sp>
    </p:spTree>
    <p:extLst>
      <p:ext uri="{BB962C8B-B14F-4D97-AF65-F5344CB8AC3E}">
        <p14:creationId xmlns:p14="http://schemas.microsoft.com/office/powerpoint/2010/main" val="80775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A3C3F5D-9F0A-4D26-898B-10DC4C85EEE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34856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3C3F5D-9F0A-4D26-898B-10DC4C85EEE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6398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p:spPr>
        <p:txBody>
          <a:bodyPr anchor="b"/>
          <a:lstStyle>
            <a:lvl1pPr>
              <a:defRPr sz="48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A3C3F5D-9F0A-4D26-898B-10DC4C85EEE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40051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A3C3F5D-9F0A-4D26-898B-10DC4C85EEE6}" type="slidenum">
              <a:rPr lang="en-US" smtClean="0"/>
              <a:t>‹#›</a:t>
            </a:fld>
            <a:endParaRPr lang="en-US" dirty="0"/>
          </a:p>
        </p:txBody>
      </p:sp>
      <p:sp>
        <p:nvSpPr>
          <p:cNvPr id="7" name="Text Placeholder 6"/>
          <p:cNvSpPr>
            <a:spLocks noGrp="1"/>
          </p:cNvSpPr>
          <p:nvPr>
            <p:ph type="body" sz="quarter" idx="13" hasCustomPrompt="1"/>
          </p:nvPr>
        </p:nvSpPr>
        <p:spPr>
          <a:xfrm>
            <a:off x="17252" y="6190488"/>
            <a:ext cx="8307388"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bumper</a:t>
            </a:r>
          </a:p>
        </p:txBody>
      </p:sp>
    </p:spTree>
    <p:extLst>
      <p:ext uri="{BB962C8B-B14F-4D97-AF65-F5344CB8AC3E}">
        <p14:creationId xmlns:p14="http://schemas.microsoft.com/office/powerpoint/2010/main" val="1418051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a:latin typeface="Arial" panose="020B0604020202020204" pitchFamily="34" charset="0"/>
                <a:cs typeface="Arial" panose="020B0604020202020204" pitchFamily="34" charset="0"/>
              </a:defRPr>
            </a:lvl1pPr>
          </a:lstStyle>
          <a:p>
            <a:pPr fontAlgn="auto">
              <a:spcBef>
                <a:spcPts val="0"/>
              </a:spcBef>
              <a:spcAft>
                <a:spcPts val="0"/>
              </a:spcAft>
            </a:pPr>
            <a:endParaRPr lang="en-US"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a:latin typeface="Arial" panose="020B0604020202020204" pitchFamily="34" charset="0"/>
                <a:cs typeface="Arial" panose="020B0604020202020204" pitchFamily="34" charset="0"/>
              </a:defRPr>
            </a:lvl1pPr>
          </a:lstStyle>
          <a:p>
            <a:pPr fontAlgn="auto">
              <a:spcBef>
                <a:spcPts val="0"/>
              </a:spcBef>
              <a:spcAft>
                <a:spcPts val="0"/>
              </a:spcAft>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A3C3F5D-9F0A-4D26-898B-10DC4C85EEE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40961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1248"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a:latin typeface="Arial" panose="020B0604020202020204" pitchFamily="34" charset="0"/>
                <a:cs typeface="Arial" panose="020B0604020202020204" pitchFamily="34" charset="0"/>
              </a:defRPr>
            </a:lvl1pPr>
          </a:lstStyle>
          <a:p>
            <a:pPr fontAlgn="auto">
              <a:spcBef>
                <a:spcPts val="0"/>
              </a:spcBef>
              <a:spcAft>
                <a:spcPts val="0"/>
              </a:spcAft>
            </a:pPr>
            <a:endParaRPr lang="en-US" dirty="0">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a:latin typeface="Arial" panose="020B0604020202020204" pitchFamily="34" charset="0"/>
                <a:cs typeface="Arial" panose="020B0604020202020204" pitchFamily="34" charset="0"/>
              </a:defRPr>
            </a:lvl1pPr>
          </a:lstStyle>
          <a:p>
            <a:pPr fontAlgn="auto">
              <a:spcBef>
                <a:spcPts val="0"/>
              </a:spcBef>
              <a:spcAft>
                <a:spcPts val="0"/>
              </a:spcAft>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A3C3F5D-9F0A-4D26-898B-10DC4C85EEE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152559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7"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a:latin typeface="Arial" panose="020B0604020202020204" pitchFamily="34" charset="0"/>
                <a:cs typeface="Arial" panose="020B0604020202020204" pitchFamily="34" charset="0"/>
              </a:defRPr>
            </a:lvl1pPr>
          </a:lstStyle>
          <a:p>
            <a:pPr fontAlgn="auto">
              <a:spcBef>
                <a:spcPts val="0"/>
              </a:spcBef>
              <a:spcAft>
                <a:spcPts val="0"/>
              </a:spcAft>
            </a:pPr>
            <a:endParaRPr lang="en-US"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a:latin typeface="Arial" panose="020B0604020202020204" pitchFamily="34" charset="0"/>
                <a:cs typeface="Arial" panose="020B0604020202020204" pitchFamily="34" charset="0"/>
              </a:defRPr>
            </a:lvl1pPr>
          </a:lstStyle>
          <a:p>
            <a:pPr fontAlgn="auto">
              <a:spcBef>
                <a:spcPts val="0"/>
              </a:spcBef>
              <a:spcAft>
                <a:spcPts val="0"/>
              </a:spcAft>
            </a:pPr>
            <a:endParaRPr lang="en-US" dirty="0">
              <a:solidFill>
                <a:prstClr val="black"/>
              </a:solidFill>
            </a:endParaRPr>
          </a:p>
        </p:txBody>
      </p:sp>
      <p:sp>
        <p:nvSpPr>
          <p:cNvPr id="7" name="Slide Number Placeholder 6"/>
          <p:cNvSpPr>
            <a:spLocks noGrp="1"/>
          </p:cNvSpPr>
          <p:nvPr>
            <p:ph type="sldNum" sz="quarter" idx="12"/>
          </p:nvPr>
        </p:nvSpPr>
        <p:spPr/>
        <p:txBody>
          <a:bodyPr/>
          <a:lstStyle/>
          <a:p>
            <a:fld id="{1A3C3F5D-9F0A-4D26-898B-10DC4C85EEE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42037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A3C3F5D-9F0A-4D26-898B-10DC4C85EEE6}" type="slidenum">
              <a:rPr lang="en-US" smtClean="0"/>
              <a:t>‹#›</a:t>
            </a:fld>
            <a:endParaRPr lang="en-US" dirty="0"/>
          </a:p>
        </p:txBody>
      </p:sp>
    </p:spTree>
    <p:extLst>
      <p:ext uri="{BB962C8B-B14F-4D97-AF65-F5344CB8AC3E}">
        <p14:creationId xmlns:p14="http://schemas.microsoft.com/office/powerpoint/2010/main" val="2609822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3C3F5D-9F0A-4D26-898B-10DC4C85EEE6}" type="slidenum">
              <a:rPr lang="en-US" smtClean="0"/>
              <a:t>‹#›</a:t>
            </a:fld>
            <a:endParaRPr lang="en-US" dirty="0"/>
          </a:p>
        </p:txBody>
      </p:sp>
    </p:spTree>
    <p:extLst>
      <p:ext uri="{BB962C8B-B14F-4D97-AF65-F5344CB8AC3E}">
        <p14:creationId xmlns:p14="http://schemas.microsoft.com/office/powerpoint/2010/main" val="1386389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p:spPr>
        <p:txBody>
          <a:bodyPr anchor="b"/>
          <a:lstStyle>
            <a:lvl1pPr>
              <a:defRPr sz="48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A3C3F5D-9F0A-4D26-898B-10DC4C85EEE6}" type="slidenum">
              <a:rPr lang="en-US" smtClean="0"/>
              <a:pPr/>
              <a:t>‹#›</a:t>
            </a:fld>
            <a:endParaRPr lang="en-US" dirty="0"/>
          </a:p>
        </p:txBody>
      </p:sp>
    </p:spTree>
    <p:extLst>
      <p:ext uri="{BB962C8B-B14F-4D97-AF65-F5344CB8AC3E}">
        <p14:creationId xmlns:p14="http://schemas.microsoft.com/office/powerpoint/2010/main" val="1397200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A3C3F5D-9F0A-4D26-898B-10DC4C85EEE6}" type="slidenum">
              <a:rPr lang="en-US" smtClean="0"/>
              <a:pPr/>
              <a:t>‹#›</a:t>
            </a:fld>
            <a:endParaRPr lang="en-US" dirty="0"/>
          </a:p>
        </p:txBody>
      </p:sp>
    </p:spTree>
    <p:extLst>
      <p:ext uri="{BB962C8B-B14F-4D97-AF65-F5344CB8AC3E}">
        <p14:creationId xmlns:p14="http://schemas.microsoft.com/office/powerpoint/2010/main" val="48982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1248"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A3C3F5D-9F0A-4D26-898B-10DC4C85EEE6}" type="slidenum">
              <a:rPr lang="en-US" smtClean="0"/>
              <a:pPr/>
              <a:t>‹#›</a:t>
            </a:fld>
            <a:endParaRPr lang="en-US" dirty="0"/>
          </a:p>
        </p:txBody>
      </p:sp>
    </p:spTree>
    <p:extLst>
      <p:ext uri="{BB962C8B-B14F-4D97-AF65-F5344CB8AC3E}">
        <p14:creationId xmlns:p14="http://schemas.microsoft.com/office/powerpoint/2010/main" val="3955664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7"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p>
            <a:fld id="{1A3C3F5D-9F0A-4D26-898B-10DC4C85EEE6}" type="slidenum">
              <a:rPr lang="en-US" smtClean="0"/>
              <a:t>‹#›</a:t>
            </a:fld>
            <a:endParaRPr lang="en-US" dirty="0"/>
          </a:p>
        </p:txBody>
      </p:sp>
    </p:spTree>
    <p:extLst>
      <p:ext uri="{BB962C8B-B14F-4D97-AF65-F5344CB8AC3E}">
        <p14:creationId xmlns:p14="http://schemas.microsoft.com/office/powerpoint/2010/main" val="269103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2.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hidden="1"/>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LowerBa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0" y="5934075"/>
            <a:ext cx="9144000" cy="923925"/>
          </a:xfrm>
          <a:prstGeom prst="rect">
            <a:avLst/>
          </a:prstGeom>
        </p:spPr>
      </p:pic>
      <p:pic>
        <p:nvPicPr>
          <p:cNvPr id="10" name="TopBa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 name="Title Placeholder 1"/>
          <p:cNvSpPr>
            <a:spLocks noGrp="1"/>
          </p:cNvSpPr>
          <p:nvPr>
            <p:ph type="title"/>
          </p:nvPr>
        </p:nvSpPr>
        <p:spPr>
          <a:xfrm>
            <a:off x="836761" y="99565"/>
            <a:ext cx="7955280" cy="480131"/>
          </a:xfrm>
          <a:prstGeom prst="rect">
            <a:avLst/>
          </a:prstGeom>
        </p:spPr>
        <p:txBody>
          <a:bodyPr vert="horz" lIns="182880" tIns="45720" rIns="91440" bIns="45720" rtlCol="0" anchor="t" anchorCtr="0">
            <a:spAutoFit/>
          </a:bodyPr>
          <a:lstStyle/>
          <a:p>
            <a:pPr marL="0" lvl="0"/>
            <a:r>
              <a:rPr lang="en-US" dirty="0"/>
              <a:t>Click To Edit Master Title Style</a:t>
            </a:r>
          </a:p>
        </p:txBody>
      </p:sp>
      <p:sp>
        <p:nvSpPr>
          <p:cNvPr id="3" name="Text Placeholder 2"/>
          <p:cNvSpPr>
            <a:spLocks noGrp="1"/>
          </p:cNvSpPr>
          <p:nvPr>
            <p:ph type="body" idx="1"/>
          </p:nvPr>
        </p:nvSpPr>
        <p:spPr>
          <a:xfrm>
            <a:off x="836761" y="711257"/>
            <a:ext cx="777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6" name="Slide Number Placeholder 5"/>
          <p:cNvSpPr>
            <a:spLocks noGrp="1"/>
          </p:cNvSpPr>
          <p:nvPr>
            <p:ph type="sldNum" sz="quarter" idx="4"/>
          </p:nvPr>
        </p:nvSpPr>
        <p:spPr>
          <a:xfrm>
            <a:off x="3459192" y="6646189"/>
            <a:ext cx="2225616" cy="184666"/>
          </a:xfrm>
          <a:prstGeom prst="rect">
            <a:avLst/>
          </a:prstGeom>
        </p:spPr>
        <p:txBody>
          <a:bodyPr vert="horz" wrap="square" lIns="0" tIns="0" rIns="0" bIns="0" rtlCol="0" anchor="t" anchorCtr="0">
            <a:spAutoFit/>
          </a:bodyPr>
          <a:lstStyle>
            <a:lvl1pPr algn="ctr">
              <a:defRPr sz="1200" b="1">
                <a:solidFill>
                  <a:schemeClr val="tx1"/>
                </a:solidFill>
                <a:latin typeface="Arial" panose="020B0604020202020204" pitchFamily="34" charset="0"/>
                <a:cs typeface="Arial" panose="020B0604020202020204" pitchFamily="34" charset="0"/>
              </a:defRPr>
            </a:lvl1pPr>
          </a:lstStyle>
          <a:p>
            <a:fld id="{1A3C3F5D-9F0A-4D26-898B-10DC4C85EEE6}" type="slidenum">
              <a:rPr lang="en-US" smtClean="0"/>
              <a:pPr/>
              <a:t>‹#›</a:t>
            </a:fld>
            <a:endParaRPr lang="en-US" dirty="0"/>
          </a:p>
        </p:txBody>
      </p:sp>
      <p:sp>
        <p:nvSpPr>
          <p:cNvPr id="8"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a:t>UNCLASSIFIED</a:t>
            </a:r>
          </a:p>
        </p:txBody>
      </p:sp>
      <p:sp>
        <p:nvSpPr>
          <p:cNvPr id="7"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bg1"/>
                </a:solidFill>
              </a:rPr>
              <a:t>UNCLASSIFIED</a:t>
            </a:r>
          </a:p>
        </p:txBody>
      </p:sp>
      <p:pic>
        <p:nvPicPr>
          <p:cNvPr id="5" name="Picture 4"/>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315941" y="6128796"/>
            <a:ext cx="555373" cy="555373"/>
          </a:xfrm>
          <a:prstGeom prst="rect">
            <a:avLst/>
          </a:prstGeom>
        </p:spPr>
      </p:pic>
    </p:spTree>
    <p:extLst>
      <p:ext uri="{BB962C8B-B14F-4D97-AF65-F5344CB8AC3E}">
        <p14:creationId xmlns:p14="http://schemas.microsoft.com/office/powerpoint/2010/main" val="540353616"/>
      </p:ext>
    </p:extLst>
  </p:cSld>
  <p:clrMap bg1="lt1" tx1="dk1" bg2="lt2" tx2="dk2" accent1="accent1" accent2="accent2" accent3="accent3" accent4="accent4" accent5="accent5" accent6="accent6" hlink="hlink" folHlink="folHlink"/>
  <p:sldLayoutIdLst>
    <p:sldLayoutId id="2147485158" r:id="rId1"/>
    <p:sldLayoutId id="2147485159" r:id="rId2"/>
    <p:sldLayoutId id="2147485160" r:id="rId3"/>
    <p:sldLayoutId id="2147485161" r:id="rId4"/>
    <p:sldLayoutId id="2147485162" r:id="rId5"/>
    <p:sldLayoutId id="2147485163" r:id="rId6"/>
    <p:sldLayoutId id="2147485164" r:id="rId7"/>
    <p:sldLayoutId id="2147485165" r:id="rId8"/>
    <p:sldLayoutId id="2147485166" r:id="rId9"/>
    <p:sldLayoutId id="2147485167" r:id="rId10"/>
    <p:sldLayoutId id="2147485168" r:id="rId11"/>
    <p:sldLayoutId id="2147485169" r:id="rId12"/>
    <p:sldLayoutId id="2147485170" r:id="rId13"/>
    <p:sldLayoutId id="2147485171" r:id="rId14"/>
    <p:sldLayoutId id="2147485172" r:id="rId15"/>
    <p:sldLayoutId id="2147485173" r:id="rId16"/>
    <p:sldLayoutId id="2147485174" r:id="rId17"/>
    <p:sldLayoutId id="2147485176" r:id="rId18"/>
    <p:sldLayoutId id="2147485179" r:id="rId19"/>
    <p:sldLayoutId id="2147485192" r:id="rId20"/>
    <p:sldLayoutId id="2147485193" r:id="rId21"/>
    <p:sldLayoutId id="2147485194" r:id="rId22"/>
  </p:sldLayoutIdLst>
  <p:hf hdr="0" ftr="0" dt="0"/>
  <p:txStyles>
    <p:title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p:titleStyle>
    <p:body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792">
          <p15:clr>
            <a:srgbClr val="F26B43"/>
          </p15:clr>
        </p15:guide>
        <p15:guide id="3" pos="5352">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5760">
          <p15:clr>
            <a:srgbClr val="F26B43"/>
          </p15:clr>
        </p15:guide>
        <p15:guide id="8" orient="horz">
          <p15:clr>
            <a:srgbClr val="F26B43"/>
          </p15:clr>
        </p15:guide>
        <p15:guide id="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34079"/>
            <a:ext cx="9144000" cy="923925"/>
          </a:xfrm>
          <a:prstGeom prst="rect">
            <a:avLst/>
          </a:prstGeom>
        </p:spPr>
      </p:pic>
      <p:pic>
        <p:nvPicPr>
          <p:cNvPr id="10" name="TopBa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 name="Title Placeholder 1"/>
          <p:cNvSpPr>
            <a:spLocks noGrp="1"/>
          </p:cNvSpPr>
          <p:nvPr>
            <p:ph type="title"/>
          </p:nvPr>
        </p:nvSpPr>
        <p:spPr>
          <a:xfrm>
            <a:off x="836761" y="99566"/>
            <a:ext cx="7955280" cy="310470"/>
          </a:xfrm>
          <a:prstGeom prst="rect">
            <a:avLst/>
          </a:prstGeom>
        </p:spPr>
        <p:txBody>
          <a:bodyPr vert="horz" lIns="182880" tIns="45720" rIns="91440" bIns="45720" rtlCol="0" anchor="t" anchorCtr="0">
            <a:spAutoFit/>
          </a:bodyPr>
          <a:lstStyle/>
          <a:p>
            <a:pPr marL="0" lvl="0"/>
            <a:r>
              <a:rPr lang="en-US" dirty="0"/>
              <a:t>Click To Edit Master Title Style</a:t>
            </a:r>
          </a:p>
        </p:txBody>
      </p:sp>
      <p:sp>
        <p:nvSpPr>
          <p:cNvPr id="3" name="Text Placeholder 2"/>
          <p:cNvSpPr>
            <a:spLocks noGrp="1"/>
          </p:cNvSpPr>
          <p:nvPr>
            <p:ph type="body" idx="1"/>
          </p:nvPr>
        </p:nvSpPr>
        <p:spPr>
          <a:xfrm>
            <a:off x="836761" y="711257"/>
            <a:ext cx="777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6" name="Slide Number Placeholder 5"/>
          <p:cNvSpPr>
            <a:spLocks noGrp="1"/>
          </p:cNvSpPr>
          <p:nvPr>
            <p:ph type="sldNum" sz="quarter" idx="4"/>
          </p:nvPr>
        </p:nvSpPr>
        <p:spPr>
          <a:xfrm>
            <a:off x="3459192" y="6646191"/>
            <a:ext cx="2225616" cy="103875"/>
          </a:xfrm>
          <a:prstGeom prst="rect">
            <a:avLst/>
          </a:prstGeom>
        </p:spPr>
        <p:txBody>
          <a:bodyPr vert="horz" wrap="square" lIns="0" tIns="0" rIns="0" bIns="0" rtlCol="0" anchor="t" anchorCtr="0">
            <a:spAutoFit/>
          </a:bodyPr>
          <a:lstStyle>
            <a:lvl1pPr algn="ctr">
              <a:defRPr sz="675" b="1">
                <a:solidFill>
                  <a:schemeClr val="tx1"/>
                </a:solidFill>
                <a:latin typeface="Arial" panose="020B0604020202020204" pitchFamily="34" charset="0"/>
                <a:cs typeface="Arial" panose="020B0604020202020204" pitchFamily="34" charset="0"/>
              </a:defRPr>
            </a:lvl1pPr>
          </a:lstStyle>
          <a:p>
            <a:pPr fontAlgn="auto">
              <a:spcBef>
                <a:spcPts val="0"/>
              </a:spcBef>
              <a:spcAft>
                <a:spcPts val="0"/>
              </a:spcAft>
            </a:pPr>
            <a:fld id="{1A3C3F5D-9F0A-4D26-898B-10DC4C85EEE6}" type="slidenum">
              <a:rPr lang="en-US" smtClean="0">
                <a:solidFill>
                  <a:prstClr val="black"/>
                </a:solidFill>
              </a:rPr>
              <a:pPr fontAlgn="auto">
                <a:spcBef>
                  <a:spcPts val="0"/>
                </a:spcBef>
                <a:spcAft>
                  <a:spcPts val="0"/>
                </a:spcAft>
              </a:pPr>
              <a:t>‹#›</a:t>
            </a:fld>
            <a:endParaRPr lang="en-US" dirty="0">
              <a:solidFill>
                <a:prstClr val="black"/>
              </a:solidFill>
            </a:endParaRPr>
          </a:p>
        </p:txBody>
      </p:sp>
      <p:sp>
        <p:nvSpPr>
          <p:cNvPr id="8" name="Classification Lower"/>
          <p:cNvSpPr txBox="1">
            <a:spLocks/>
          </p:cNvSpPr>
          <p:nvPr userDrawn="1"/>
        </p:nvSpPr>
        <p:spPr>
          <a:xfrm>
            <a:off x="0" y="6724793"/>
            <a:ext cx="8515350" cy="77842"/>
          </a:xfrm>
          <a:prstGeom prst="rect">
            <a:avLst/>
          </a:prstGeom>
        </p:spPr>
        <p:txBody>
          <a:bodyPr vert="horz" wrap="square" lIns="51435"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pPr>
            <a:r>
              <a:rPr lang="en-US" sz="506" b="1" dirty="0">
                <a:solidFill>
                  <a:prstClr val="black"/>
                </a:solidFill>
              </a:rPr>
              <a:t>UNCLASSIFIED</a:t>
            </a:r>
          </a:p>
        </p:txBody>
      </p:sp>
      <p:sp>
        <p:nvSpPr>
          <p:cNvPr id="7" name="Classification Top"/>
          <p:cNvSpPr txBox="1">
            <a:spLocks/>
          </p:cNvSpPr>
          <p:nvPr userDrawn="1"/>
        </p:nvSpPr>
        <p:spPr>
          <a:xfrm>
            <a:off x="781050" y="3"/>
            <a:ext cx="7886700" cy="7784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506" b="1" dirty="0">
                <a:solidFill>
                  <a:prstClr val="white"/>
                </a:solidFill>
              </a:rPr>
              <a:t>UNCLASSIFIED</a:t>
            </a:r>
          </a:p>
        </p:txBody>
      </p:sp>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15943" y="6128800"/>
            <a:ext cx="555373" cy="555373"/>
          </a:xfrm>
          <a:prstGeom prst="rect">
            <a:avLst/>
          </a:prstGeom>
        </p:spPr>
      </p:pic>
    </p:spTree>
    <p:extLst>
      <p:ext uri="{BB962C8B-B14F-4D97-AF65-F5344CB8AC3E}">
        <p14:creationId xmlns:p14="http://schemas.microsoft.com/office/powerpoint/2010/main" val="3722857836"/>
      </p:ext>
    </p:extLst>
  </p:cSld>
  <p:clrMap bg1="lt1" tx1="dk1" bg2="lt2" tx2="dk2" accent1="accent1" accent2="accent2" accent3="accent3" accent4="accent4" accent5="accent5" accent6="accent6" hlink="hlink" folHlink="folHlink"/>
  <p:sldLayoutIdLst>
    <p:sldLayoutId id="2147485181" r:id="rId1"/>
  </p:sldLayoutIdLst>
  <p:hf hdr="0" ftr="0" dt="0"/>
  <p:txStyles>
    <p:titleStyle>
      <a:lvl1pPr marL="0" algn="l" defTabSz="514350" rtl="0" eaLnBrk="1" latinLnBrk="0" hangingPunct="1">
        <a:lnSpc>
          <a:spcPct val="90000"/>
        </a:lnSpc>
        <a:spcBef>
          <a:spcPct val="0"/>
        </a:spcBef>
        <a:buNone/>
        <a:defRPr lang="en-US" sz="1575" b="1" kern="1200" dirty="0">
          <a:solidFill>
            <a:srgbClr val="7F7F73"/>
          </a:solidFill>
          <a:latin typeface="Arial" panose="020B0604020202020204" pitchFamily="34" charset="0"/>
          <a:ea typeface="+mj-ea"/>
          <a:cs typeface="Arial" panose="020B0604020202020204" pitchFamily="34" charset="0"/>
        </a:defRPr>
      </a:lvl1pPr>
    </p:titleStyle>
    <p:bodyStyle>
      <a:lvl1pPr marL="97334" indent="-97334" algn="l" defTabSz="514350" rtl="0" eaLnBrk="1" latinLnBrk="0" hangingPunct="1">
        <a:lnSpc>
          <a:spcPct val="90000"/>
        </a:lnSpc>
        <a:spcBef>
          <a:spcPts val="563"/>
        </a:spcBef>
        <a:buClrTx/>
        <a:buFont typeface="Wingdings" panose="05000000000000000000" pitchFamily="2" charset="2"/>
        <a:buChar char="ü"/>
        <a:defRPr lang="en-US" sz="1350" b="1" kern="1200" dirty="0" smtClean="0">
          <a:solidFill>
            <a:schemeClr val="tx1"/>
          </a:solidFill>
          <a:latin typeface="Arial" panose="020B0604020202020204" pitchFamily="34" charset="0"/>
          <a:ea typeface="+mn-ea"/>
          <a:cs typeface="Arial" panose="020B0604020202020204" pitchFamily="34" charset="0"/>
        </a:defRPr>
      </a:lvl1pPr>
      <a:lvl2pPr marL="289322" indent="-98227"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417017" indent="-125909"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3pPr>
      <a:lvl4pPr marL="548283" indent="-97334" algn="l" defTabSz="514350" rtl="0" eaLnBrk="1" latinLnBrk="0" hangingPunct="1">
        <a:lnSpc>
          <a:spcPct val="90000"/>
        </a:lnSpc>
        <a:spcBef>
          <a:spcPts val="281"/>
        </a:spcBef>
        <a:buFont typeface="Wingdings" panose="05000000000000000000" pitchFamily="2" charset="2"/>
        <a:buChar char="§"/>
        <a:defRPr sz="1013" kern="1200">
          <a:solidFill>
            <a:schemeClr val="tx1"/>
          </a:solidFill>
          <a:latin typeface="Arial" panose="020B0604020202020204" pitchFamily="34" charset="0"/>
          <a:ea typeface="+mn-ea"/>
          <a:cs typeface="Arial" panose="020B0604020202020204" pitchFamily="34" charset="0"/>
        </a:defRPr>
      </a:lvl4pPr>
      <a:lvl5pPr marL="674192"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5pPr>
      <a:lvl6pPr marL="323255" indent="-128588" algn="r"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792">
          <p15:clr>
            <a:srgbClr val="F26B43"/>
          </p15:clr>
        </p15:guide>
        <p15:guide id="3" pos="5352">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5760">
          <p15:clr>
            <a:srgbClr val="F26B43"/>
          </p15:clr>
        </p15:guide>
        <p15:guide id="8" orient="horz">
          <p15:clr>
            <a:srgbClr val="F26B43"/>
          </p15:clr>
        </p15:guide>
        <p15:guide id="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hidden="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LowerBa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5934075"/>
            <a:ext cx="9144000" cy="923925"/>
          </a:xfrm>
          <a:prstGeom prst="rect">
            <a:avLst/>
          </a:prstGeom>
        </p:spPr>
      </p:pic>
      <p:pic>
        <p:nvPicPr>
          <p:cNvPr id="10" name="TopBa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 name="Title Placeholder 1"/>
          <p:cNvSpPr>
            <a:spLocks noGrp="1"/>
          </p:cNvSpPr>
          <p:nvPr>
            <p:ph type="title"/>
          </p:nvPr>
        </p:nvSpPr>
        <p:spPr>
          <a:xfrm>
            <a:off x="836761" y="99565"/>
            <a:ext cx="7955280" cy="480131"/>
          </a:xfrm>
          <a:prstGeom prst="rect">
            <a:avLst/>
          </a:prstGeom>
        </p:spPr>
        <p:txBody>
          <a:bodyPr vert="horz" lIns="182880" tIns="45720" rIns="91440" bIns="45720" rtlCol="0" anchor="t" anchorCtr="0">
            <a:spAutoFit/>
          </a:bodyPr>
          <a:lstStyle/>
          <a:p>
            <a:pPr marL="0" lvl="0"/>
            <a:r>
              <a:rPr lang="en-US" dirty="0"/>
              <a:t>Click To Edit Master Title Style</a:t>
            </a:r>
          </a:p>
        </p:txBody>
      </p:sp>
      <p:sp>
        <p:nvSpPr>
          <p:cNvPr id="3" name="Text Placeholder 2"/>
          <p:cNvSpPr>
            <a:spLocks noGrp="1"/>
          </p:cNvSpPr>
          <p:nvPr>
            <p:ph type="body" idx="1"/>
          </p:nvPr>
        </p:nvSpPr>
        <p:spPr>
          <a:xfrm>
            <a:off x="836761" y="711257"/>
            <a:ext cx="777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6" name="Slide Number Placeholder 5"/>
          <p:cNvSpPr>
            <a:spLocks noGrp="1"/>
          </p:cNvSpPr>
          <p:nvPr>
            <p:ph type="sldNum" sz="quarter" idx="4"/>
          </p:nvPr>
        </p:nvSpPr>
        <p:spPr>
          <a:xfrm>
            <a:off x="3459192" y="6646189"/>
            <a:ext cx="2225616" cy="184666"/>
          </a:xfrm>
          <a:prstGeom prst="rect">
            <a:avLst/>
          </a:prstGeom>
        </p:spPr>
        <p:txBody>
          <a:bodyPr vert="horz" wrap="square" lIns="0" tIns="0" rIns="0" bIns="0" rtlCol="0" anchor="t" anchorCtr="0">
            <a:spAutoFit/>
          </a:bodyPr>
          <a:lstStyle>
            <a:lvl1pPr algn="ctr">
              <a:defRPr sz="1200" b="1">
                <a:solidFill>
                  <a:schemeClr val="tx1"/>
                </a:solidFill>
                <a:latin typeface="Arial" panose="020B0604020202020204" pitchFamily="34" charset="0"/>
                <a:cs typeface="Arial" panose="020B0604020202020204" pitchFamily="34" charset="0"/>
              </a:defRPr>
            </a:lvl1pPr>
          </a:lstStyle>
          <a:p>
            <a:pPr fontAlgn="auto">
              <a:spcBef>
                <a:spcPts val="0"/>
              </a:spcBef>
              <a:spcAft>
                <a:spcPts val="0"/>
              </a:spcAft>
            </a:pPr>
            <a:fld id="{1A3C3F5D-9F0A-4D26-898B-10DC4C85EEE6}" type="slidenum">
              <a:rPr lang="en-US" smtClean="0">
                <a:solidFill>
                  <a:prstClr val="black"/>
                </a:solidFill>
              </a:rPr>
              <a:pPr fontAlgn="auto">
                <a:spcBef>
                  <a:spcPts val="0"/>
                </a:spcBef>
                <a:spcAft>
                  <a:spcPts val="0"/>
                </a:spcAft>
              </a:pPr>
              <a:t>‹#›</a:t>
            </a:fld>
            <a:endParaRPr lang="en-US" dirty="0">
              <a:solidFill>
                <a:prstClr val="black"/>
              </a:solidFill>
            </a:endParaRPr>
          </a:p>
        </p:txBody>
      </p:sp>
      <p:sp>
        <p:nvSpPr>
          <p:cNvPr id="8"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pPr>
            <a:r>
              <a:rPr lang="en-US" sz="900" b="1" dirty="0">
                <a:solidFill>
                  <a:prstClr val="black"/>
                </a:solidFill>
              </a:rPr>
              <a:t>UNCLASSIFIED</a:t>
            </a:r>
          </a:p>
        </p:txBody>
      </p:sp>
      <p:sp>
        <p:nvSpPr>
          <p:cNvPr id="7"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900" b="1" dirty="0">
                <a:solidFill>
                  <a:prstClr val="white"/>
                </a:solidFill>
              </a:rPr>
              <a:t>UNCLASSIFIED</a:t>
            </a:r>
          </a:p>
        </p:txBody>
      </p:sp>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15941" y="6128796"/>
            <a:ext cx="555373" cy="555373"/>
          </a:xfrm>
          <a:prstGeom prst="rect">
            <a:avLst/>
          </a:prstGeom>
        </p:spPr>
      </p:pic>
    </p:spTree>
    <p:extLst>
      <p:ext uri="{BB962C8B-B14F-4D97-AF65-F5344CB8AC3E}">
        <p14:creationId xmlns:p14="http://schemas.microsoft.com/office/powerpoint/2010/main" val="2354153387"/>
      </p:ext>
    </p:extLst>
  </p:cSld>
  <p:clrMap bg1="lt1" tx1="dk1" bg2="lt2" tx2="dk2" accent1="accent1" accent2="accent2" accent3="accent3" accent4="accent4" accent5="accent5" accent6="accent6" hlink="hlink" folHlink="folHlink"/>
  <p:sldLayoutIdLst>
    <p:sldLayoutId id="2147485183" r:id="rId1"/>
    <p:sldLayoutId id="2147485184" r:id="rId2"/>
    <p:sldLayoutId id="2147485185" r:id="rId3"/>
    <p:sldLayoutId id="2147485186" r:id="rId4"/>
    <p:sldLayoutId id="2147485187" r:id="rId5"/>
    <p:sldLayoutId id="2147485188" r:id="rId6"/>
    <p:sldLayoutId id="2147485189" r:id="rId7"/>
    <p:sldLayoutId id="2147485190" r:id="rId8"/>
    <p:sldLayoutId id="2147485191" r:id="rId9"/>
  </p:sldLayoutIdLst>
  <p:hf hdr="0" ftr="0" dt="0"/>
  <p:txStyles>
    <p:title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p:titleStyle>
    <p:body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792">
          <p15:clr>
            <a:srgbClr val="F26B43"/>
          </p15:clr>
        </p15:guide>
        <p15:guide id="3" pos="5352">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5760">
          <p15:clr>
            <a:srgbClr val="F26B43"/>
          </p15:clr>
        </p15:guide>
        <p15:guide id="8" orient="horz">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hyperlink" Target="https://www.law.cornell.edu/uscode/text/10/2371b"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hyperlink" Target="https://www.linkedin.com/groups/12090427" TargetMode="External"/><Relationship Id="rId5" Type="http://schemas.openxmlformats.org/officeDocument/2006/relationships/hyperlink" Target="http://www.strategicinstitute.org/resources/" TargetMode="External"/><Relationship Id="rId4" Type="http://schemas.openxmlformats.org/officeDocument/2006/relationships/hyperlink" Target="https://aaf.dau.edu/ot-guid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8"/>
          <p:cNvSpPr>
            <a:spLocks noGrp="1"/>
          </p:cNvSpPr>
          <p:nvPr>
            <p:ph type="subTitle" idx="1"/>
          </p:nvPr>
        </p:nvSpPr>
        <p:spPr>
          <a:xfrm>
            <a:off x="152400" y="5133853"/>
            <a:ext cx="7155611" cy="1551194"/>
          </a:xfrm>
        </p:spPr>
        <p:txBody>
          <a:bodyPr vert="horz" wrap="square" lIns="0" tIns="0" rIns="0" bIns="0" rtlCol="0" anchor="t" anchorCtr="0">
            <a:spAutoFit/>
          </a:bodyPr>
          <a:lstStyle/>
          <a:p>
            <a:r>
              <a:rPr lang="en-US" sz="3200" dirty="0">
                <a:solidFill>
                  <a:schemeClr val="bg1"/>
                </a:solidFill>
                <a:effectLst>
                  <a:outerShdw blurRad="76200" dist="38100" dir="3600000" algn="t" rotWithShape="0">
                    <a:schemeClr val="tx1">
                      <a:alpha val="70000"/>
                    </a:schemeClr>
                  </a:outerShdw>
                </a:effectLst>
              </a:rPr>
              <a:t>Other Transaction Authority Information Session</a:t>
            </a:r>
          </a:p>
          <a:p>
            <a:endParaRPr lang="en-US" sz="2400" dirty="0">
              <a:solidFill>
                <a:schemeClr val="bg1"/>
              </a:solidFill>
              <a:effectLst>
                <a:outerShdw blurRad="76200" dist="38100" dir="3600000" algn="t" rotWithShape="0">
                  <a:schemeClr val="tx1">
                    <a:alpha val="70000"/>
                  </a:schemeClr>
                </a:outerShdw>
              </a:effectLst>
            </a:endParaRPr>
          </a:p>
          <a:p>
            <a:r>
              <a:rPr lang="en-US" sz="2400" dirty="0">
                <a:solidFill>
                  <a:schemeClr val="bg1"/>
                </a:solidFill>
                <a:effectLst>
                  <a:outerShdw blurRad="76200" dist="38100" dir="3600000" algn="t" rotWithShape="0">
                    <a:schemeClr val="tx1">
                      <a:alpha val="70000"/>
                    </a:schemeClr>
                  </a:outerShdw>
                </a:effectLst>
              </a:rPr>
              <a:t>August 13</a:t>
            </a:r>
            <a:r>
              <a:rPr lang="en-US" sz="2400" baseline="30000" dirty="0">
                <a:solidFill>
                  <a:schemeClr val="bg1"/>
                </a:solidFill>
                <a:effectLst>
                  <a:outerShdw blurRad="76200" dist="38100" dir="3600000" algn="t" rotWithShape="0">
                    <a:schemeClr val="tx1">
                      <a:alpha val="70000"/>
                    </a:schemeClr>
                  </a:outerShdw>
                </a:effectLst>
              </a:rPr>
              <a:t>th</a:t>
            </a:r>
            <a:r>
              <a:rPr lang="en-US" sz="2400" dirty="0">
                <a:solidFill>
                  <a:schemeClr val="bg1"/>
                </a:solidFill>
                <a:effectLst>
                  <a:outerShdw blurRad="76200" dist="38100" dir="3600000" algn="t" rotWithShape="0">
                    <a:schemeClr val="tx1">
                      <a:alpha val="70000"/>
                    </a:schemeClr>
                  </a:outerShdw>
                </a:effectLst>
              </a:rPr>
              <a:t>, 2019</a:t>
            </a:r>
          </a:p>
        </p:txBody>
      </p:sp>
      <p:sp>
        <p:nvSpPr>
          <p:cNvPr id="10" name="TextBox 9"/>
          <p:cNvSpPr txBox="1"/>
          <p:nvPr/>
        </p:nvSpPr>
        <p:spPr>
          <a:xfrm>
            <a:off x="5479211" y="5410200"/>
            <a:ext cx="3657600" cy="1077218"/>
          </a:xfrm>
          <a:prstGeom prst="rect">
            <a:avLst/>
          </a:prstGeom>
          <a:noFill/>
        </p:spPr>
        <p:txBody>
          <a:bodyPr wrap="square" rtlCol="0">
            <a:spAutoFit/>
          </a:bodyPr>
          <a:lstStyle>
            <a:defPPr>
              <a:defRPr lang="en-US"/>
            </a:defPPr>
            <a:lvl1pPr marL="0" algn="ctr" defTabSz="914400" eaLnBrk="1" latinLnBrk="0" hangingPunct="1">
              <a:defRPr sz="1800" b="1">
                <a:cs typeface="Arial" pitchFamily="34" charset="0"/>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r>
              <a:rPr lang="en-US" dirty="0"/>
              <a:t>Mark A. Muñiz and </a:t>
            </a:r>
          </a:p>
          <a:p>
            <a:r>
              <a:rPr lang="en-US" dirty="0"/>
              <a:t>David Hector</a:t>
            </a:r>
          </a:p>
          <a:p>
            <a:r>
              <a:rPr lang="en-US" sz="1400" dirty="0"/>
              <a:t>Army Contracting Command - Orlando</a:t>
            </a:r>
          </a:p>
          <a:p>
            <a:r>
              <a:rPr lang="en-US" sz="1400" dirty="0"/>
              <a:t>Agreements Officer(s)</a:t>
            </a:r>
          </a:p>
        </p:txBody>
      </p:sp>
    </p:spTree>
    <p:extLst>
      <p:ext uri="{BB962C8B-B14F-4D97-AF65-F5344CB8AC3E}">
        <p14:creationId xmlns:p14="http://schemas.microsoft.com/office/powerpoint/2010/main" val="1319826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304800" y="161925"/>
            <a:ext cx="8534400" cy="523875"/>
          </a:xfrm>
          <a:prstGeom prst="rect">
            <a:avLst/>
          </a:prstGeom>
          <a:noFill/>
          <a:ln w="12700">
            <a:noFill/>
            <a:miter lim="800000"/>
            <a:headEnd/>
            <a:tailEnd/>
          </a:ln>
        </p:spPr>
        <p:txBody>
          <a:bodyPr wrap="square">
            <a:spAutoFit/>
          </a:bodyPr>
          <a:lstStyle/>
          <a:p>
            <a:pPr algn="ctr"/>
            <a:r>
              <a:rPr lang="en-US" sz="2800" b="1" dirty="0">
                <a:solidFill>
                  <a:srgbClr val="FFFFFF"/>
                </a:solidFill>
                <a:latin typeface="Arial" pitchFamily="34" charset="0"/>
                <a:ea typeface="ＭＳ Ｐゴシック" pitchFamily="34" charset="-128"/>
                <a:cs typeface="Arial" pitchFamily="34" charset="0"/>
              </a:rPr>
              <a:t>Trends and Lessons Learned</a:t>
            </a:r>
          </a:p>
        </p:txBody>
      </p:sp>
      <p:sp>
        <p:nvSpPr>
          <p:cNvPr id="26630" name="TextBox 8"/>
          <p:cNvSpPr txBox="1">
            <a:spLocks noChangeArrowheads="1"/>
          </p:cNvSpPr>
          <p:nvPr/>
        </p:nvSpPr>
        <p:spPr bwMode="auto">
          <a:xfrm>
            <a:off x="0" y="1066800"/>
            <a:ext cx="9144000" cy="6063198"/>
          </a:xfrm>
          <a:prstGeom prst="rect">
            <a:avLst/>
          </a:prstGeom>
          <a:noFill/>
          <a:ln w="9525">
            <a:noFill/>
            <a:miter lim="800000"/>
            <a:headEnd/>
            <a:tailEnd/>
          </a:ln>
        </p:spPr>
        <p:txBody>
          <a:bodyPr wrap="square">
            <a:spAutoFit/>
          </a:bodyPr>
          <a:lstStyle/>
          <a:p>
            <a:pPr marL="342900" indent="-342900">
              <a:spcBef>
                <a:spcPts val="600"/>
              </a:spcBef>
              <a:buFont typeface="Wingdings" panose="05000000000000000000" pitchFamily="2" charset="2"/>
              <a:buChar char="q"/>
            </a:pPr>
            <a:endParaRPr lang="en-US" sz="2000" dirty="0">
              <a:solidFill>
                <a:prstClr val="black"/>
              </a:solidFill>
              <a:latin typeface="Arial" pitchFamily="34" charset="0"/>
              <a:cs typeface="Arial" pitchFamily="34" charset="0"/>
            </a:endParaRPr>
          </a:p>
          <a:p>
            <a:pPr marL="342900" indent="-342900">
              <a:spcBef>
                <a:spcPts val="600"/>
              </a:spcBef>
              <a:buFont typeface="Wingdings" panose="05000000000000000000" pitchFamily="2" charset="2"/>
              <a:buChar char="q"/>
            </a:pPr>
            <a:r>
              <a:rPr lang="en-US" sz="2000" dirty="0">
                <a:solidFill>
                  <a:prstClr val="black"/>
                </a:solidFill>
                <a:latin typeface="Arial" pitchFamily="34" charset="0"/>
                <a:cs typeface="Arial" pitchFamily="34" charset="0"/>
              </a:rPr>
              <a:t>Clearly lay out your assumptions</a:t>
            </a:r>
          </a:p>
          <a:p>
            <a:pPr marL="342900" indent="-342900">
              <a:spcBef>
                <a:spcPts val="600"/>
              </a:spcBef>
              <a:buFont typeface="Wingdings" panose="05000000000000000000" pitchFamily="2" charset="2"/>
              <a:buChar char="q"/>
            </a:pPr>
            <a:endParaRPr lang="en-US" sz="2000" dirty="0">
              <a:solidFill>
                <a:prstClr val="black"/>
              </a:solidFill>
              <a:latin typeface="Arial" pitchFamily="34" charset="0"/>
              <a:cs typeface="Arial" pitchFamily="34" charset="0"/>
            </a:endParaRPr>
          </a:p>
          <a:p>
            <a:pPr marL="342900" indent="-342900">
              <a:spcBef>
                <a:spcPts val="600"/>
              </a:spcBef>
              <a:buFont typeface="Wingdings" panose="05000000000000000000" pitchFamily="2" charset="2"/>
              <a:buChar char="q"/>
            </a:pPr>
            <a:r>
              <a:rPr lang="en-US" sz="2000" dirty="0">
                <a:solidFill>
                  <a:prstClr val="black"/>
                </a:solidFill>
                <a:cs typeface="Arial" pitchFamily="34" charset="0"/>
              </a:rPr>
              <a:t>Bid creatively, but be crystal clear on what your proposing</a:t>
            </a:r>
          </a:p>
          <a:p>
            <a:pPr marL="342900" indent="-342900">
              <a:spcBef>
                <a:spcPts val="600"/>
              </a:spcBef>
              <a:buFont typeface="Wingdings" panose="05000000000000000000" pitchFamily="2" charset="2"/>
              <a:buChar char="q"/>
            </a:pPr>
            <a:endParaRPr lang="en-US" sz="2000" dirty="0">
              <a:solidFill>
                <a:prstClr val="black"/>
              </a:solidFill>
              <a:cs typeface="Arial" pitchFamily="34" charset="0"/>
            </a:endParaRPr>
          </a:p>
          <a:p>
            <a:pPr marL="342900" indent="-342900">
              <a:spcBef>
                <a:spcPts val="600"/>
              </a:spcBef>
              <a:buFont typeface="Wingdings" panose="05000000000000000000" pitchFamily="2" charset="2"/>
              <a:buChar char="q"/>
            </a:pPr>
            <a:r>
              <a:rPr lang="en-US" sz="2000" dirty="0">
                <a:solidFill>
                  <a:prstClr val="black"/>
                </a:solidFill>
                <a:latin typeface="Arial" pitchFamily="34" charset="0"/>
                <a:cs typeface="Arial" pitchFamily="34" charset="0"/>
              </a:rPr>
              <a:t>Great ideas do not mean you don’t have to follow RFS instructions</a:t>
            </a:r>
          </a:p>
          <a:p>
            <a:pPr marL="342900" indent="-342900">
              <a:spcBef>
                <a:spcPts val="600"/>
              </a:spcBef>
              <a:buFont typeface="Wingdings" panose="05000000000000000000" pitchFamily="2" charset="2"/>
              <a:buChar char="q"/>
            </a:pPr>
            <a:endParaRPr lang="en-US" sz="2000" dirty="0">
              <a:solidFill>
                <a:prstClr val="black"/>
              </a:solidFill>
              <a:latin typeface="Arial" pitchFamily="34" charset="0"/>
              <a:cs typeface="Arial" pitchFamily="34" charset="0"/>
            </a:endParaRPr>
          </a:p>
          <a:p>
            <a:pPr marL="342900" indent="-342900">
              <a:spcBef>
                <a:spcPts val="600"/>
              </a:spcBef>
              <a:buFont typeface="Wingdings" panose="05000000000000000000" pitchFamily="2" charset="2"/>
              <a:buChar char="q"/>
            </a:pPr>
            <a:r>
              <a:rPr lang="en-US" sz="2000" dirty="0">
                <a:solidFill>
                  <a:prstClr val="black"/>
                </a:solidFill>
                <a:cs typeface="Arial" pitchFamily="34" charset="0"/>
              </a:rPr>
              <a:t>When we ask for your questions/comments, </a:t>
            </a:r>
            <a:r>
              <a:rPr lang="en-US" sz="2000" i="1" dirty="0">
                <a:solidFill>
                  <a:prstClr val="black"/>
                </a:solidFill>
                <a:cs typeface="Arial" pitchFamily="34" charset="0"/>
              </a:rPr>
              <a:t>send them in</a:t>
            </a:r>
          </a:p>
          <a:p>
            <a:pPr marL="800100" lvl="1" indent="-342900">
              <a:spcBef>
                <a:spcPts val="600"/>
              </a:spcBef>
              <a:buFont typeface="Wingdings" panose="05000000000000000000" pitchFamily="2" charset="2"/>
              <a:buChar char="q"/>
            </a:pPr>
            <a:r>
              <a:rPr lang="en-US" sz="2000" i="1" dirty="0">
                <a:solidFill>
                  <a:prstClr val="black"/>
                </a:solidFill>
                <a:cs typeface="Arial" pitchFamily="34" charset="0"/>
              </a:rPr>
              <a:t>Technical questions AND evaluation process</a:t>
            </a:r>
          </a:p>
          <a:p>
            <a:pPr marL="800100" lvl="1" indent="-342900">
              <a:spcBef>
                <a:spcPts val="600"/>
              </a:spcBef>
              <a:buFont typeface="Wingdings" panose="05000000000000000000" pitchFamily="2" charset="2"/>
              <a:buChar char="q"/>
            </a:pPr>
            <a:endParaRPr lang="en-US" sz="2000" i="1" dirty="0">
              <a:solidFill>
                <a:prstClr val="black"/>
              </a:solidFill>
              <a:cs typeface="Arial" pitchFamily="34" charset="0"/>
            </a:endParaRPr>
          </a:p>
          <a:p>
            <a:pPr marL="342900" indent="-342900">
              <a:spcBef>
                <a:spcPts val="600"/>
              </a:spcBef>
              <a:buFont typeface="Wingdings" panose="05000000000000000000" pitchFamily="2" charset="2"/>
              <a:buChar char="q"/>
            </a:pPr>
            <a:r>
              <a:rPr lang="en-US" sz="2000" dirty="0">
                <a:solidFill>
                  <a:prstClr val="black"/>
                </a:solidFill>
                <a:cs typeface="Arial" pitchFamily="34" charset="0"/>
              </a:rPr>
              <a:t>Understanding of FOCI limitations (DSP-5 and TAA)</a:t>
            </a:r>
          </a:p>
          <a:p>
            <a:pPr>
              <a:spcBef>
                <a:spcPts val="600"/>
              </a:spcBef>
            </a:pPr>
            <a:endParaRPr lang="en-US" sz="2000" dirty="0">
              <a:solidFill>
                <a:prstClr val="black"/>
              </a:solidFill>
              <a:latin typeface="Arial" pitchFamily="34" charset="0"/>
              <a:cs typeface="Arial" pitchFamily="34" charset="0"/>
            </a:endParaRPr>
          </a:p>
          <a:p>
            <a:pPr marL="1257300" lvl="2" indent="-342900">
              <a:spcBef>
                <a:spcPts val="600"/>
              </a:spcBef>
              <a:buFont typeface="Wingdings" panose="05000000000000000000" pitchFamily="2" charset="2"/>
              <a:buChar char="q"/>
            </a:pPr>
            <a:endParaRPr lang="en-US" sz="2000" dirty="0">
              <a:solidFill>
                <a:prstClr val="black"/>
              </a:solidFill>
              <a:latin typeface="Arial" pitchFamily="34" charset="0"/>
              <a:cs typeface="Arial" pitchFamily="34" charset="0"/>
            </a:endParaRPr>
          </a:p>
          <a:p>
            <a:pPr>
              <a:spcBef>
                <a:spcPts val="1200"/>
              </a:spcBef>
            </a:pPr>
            <a:endParaRPr lang="en-US" sz="2400" b="1" dirty="0">
              <a:solidFill>
                <a:prstClr val="black"/>
              </a:solidFill>
              <a:latin typeface="Arial" pitchFamily="34" charset="0"/>
              <a:cs typeface="Arial" pitchFamily="34" charset="0"/>
            </a:endParaRPr>
          </a:p>
          <a:p>
            <a:pPr>
              <a:spcBef>
                <a:spcPts val="1200"/>
              </a:spcBef>
            </a:pPr>
            <a:endParaRPr lang="en-US" sz="2400" b="1" dirty="0">
              <a:solidFill>
                <a:prstClr val="black"/>
              </a:solidFill>
              <a:latin typeface="Arial" pitchFamily="34" charset="0"/>
              <a:cs typeface="Arial" pitchFamily="34" charset="0"/>
            </a:endParaRPr>
          </a:p>
        </p:txBody>
      </p:sp>
      <p:sp>
        <p:nvSpPr>
          <p:cNvPr id="6" name="Slide Number Placeholder 3"/>
          <p:cNvSpPr txBox="1">
            <a:spLocks/>
          </p:cNvSpPr>
          <p:nvPr/>
        </p:nvSpPr>
        <p:spPr>
          <a:xfrm>
            <a:off x="8763000" y="6492875"/>
            <a:ext cx="381000" cy="365125"/>
          </a:xfrm>
          <a:prstGeom prst="rect">
            <a:avLst/>
          </a:prstGeom>
        </p:spPr>
        <p:txBody>
          <a:bodyPr anchor="b"/>
          <a:lstStyle/>
          <a:p>
            <a:pPr>
              <a:defRPr/>
            </a:pPr>
            <a:fld id="{25F6A3F0-D237-40A6-866C-657C50145E7F}" type="slidenum">
              <a:rPr lang="en-US" sz="1200" b="1" smtClean="0">
                <a:solidFill>
                  <a:prstClr val="white"/>
                </a:solidFill>
                <a:latin typeface="Arial" pitchFamily="34" charset="0"/>
                <a:cs typeface="Arial" pitchFamily="34" charset="0"/>
              </a:rPr>
              <a:t>10</a:t>
            </a:fld>
            <a:endParaRPr lang="en-US" sz="1200" b="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64530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304800" y="161925"/>
            <a:ext cx="8534400" cy="523875"/>
          </a:xfrm>
          <a:prstGeom prst="rect">
            <a:avLst/>
          </a:prstGeom>
          <a:noFill/>
          <a:ln w="12700">
            <a:noFill/>
            <a:miter lim="800000"/>
            <a:headEnd/>
            <a:tailEnd/>
          </a:ln>
        </p:spPr>
        <p:txBody>
          <a:bodyPr wrap="square">
            <a:spAutoFit/>
          </a:bodyPr>
          <a:lstStyle/>
          <a:p>
            <a:pPr algn="ctr"/>
            <a:r>
              <a:rPr lang="en-US" sz="2800" b="1" dirty="0">
                <a:solidFill>
                  <a:srgbClr val="FFFFFF"/>
                </a:solidFill>
                <a:latin typeface="Arial" pitchFamily="34" charset="0"/>
                <a:ea typeface="ＭＳ Ｐゴシック" pitchFamily="34" charset="-128"/>
                <a:cs typeface="Arial" pitchFamily="34" charset="0"/>
              </a:rPr>
              <a:t>Workload</a:t>
            </a:r>
          </a:p>
        </p:txBody>
      </p:sp>
      <p:sp>
        <p:nvSpPr>
          <p:cNvPr id="26630" name="TextBox 8"/>
          <p:cNvSpPr txBox="1">
            <a:spLocks noChangeArrowheads="1"/>
          </p:cNvSpPr>
          <p:nvPr/>
        </p:nvSpPr>
        <p:spPr bwMode="auto">
          <a:xfrm>
            <a:off x="0" y="1066800"/>
            <a:ext cx="9144000" cy="4585871"/>
          </a:xfrm>
          <a:prstGeom prst="rect">
            <a:avLst/>
          </a:prstGeom>
          <a:noFill/>
          <a:ln w="9525">
            <a:noFill/>
            <a:miter lim="800000"/>
            <a:headEnd/>
            <a:tailEnd/>
          </a:ln>
        </p:spPr>
        <p:txBody>
          <a:bodyPr wrap="square">
            <a:spAutoFit/>
          </a:bodyPr>
          <a:lstStyle/>
          <a:p>
            <a:pPr marL="342900" indent="-342900">
              <a:spcBef>
                <a:spcPts val="600"/>
              </a:spcBef>
              <a:buFont typeface="Wingdings" panose="05000000000000000000" pitchFamily="2" charset="2"/>
              <a:buChar char="q"/>
            </a:pPr>
            <a:r>
              <a:rPr lang="en-US" sz="2000" dirty="0">
                <a:solidFill>
                  <a:prstClr val="black"/>
                </a:solidFill>
                <a:cs typeface="Arial" pitchFamily="34" charset="0"/>
              </a:rPr>
              <a:t>Actively managing 23 awarded prototype projects</a:t>
            </a:r>
          </a:p>
          <a:p>
            <a:pPr lvl="1"/>
            <a:endParaRPr lang="en-US" sz="1400" u="sng" dirty="0">
              <a:cs typeface="Arial" panose="020B0604020202020204" pitchFamily="34" charset="0"/>
            </a:endParaRPr>
          </a:p>
          <a:p>
            <a:pPr lvl="1"/>
            <a:r>
              <a:rPr lang="en-US" sz="1400" u="sng" dirty="0">
                <a:cs typeface="Arial" panose="020B0604020202020204" pitchFamily="34" charset="0"/>
              </a:rPr>
              <a:t>TReX (15 projects, 17 vendors)</a:t>
            </a:r>
          </a:p>
          <a:p>
            <a:pPr marL="801688" lvl="2" indent="-111125">
              <a:buFont typeface="Arial" panose="020B0604020202020204" pitchFamily="34" charset="0"/>
              <a:buChar char="•"/>
            </a:pPr>
            <a:r>
              <a:rPr lang="en-US" sz="1400" dirty="0">
                <a:cs typeface="Arial" panose="020B0604020202020204" pitchFamily="34" charset="0"/>
              </a:rPr>
              <a:t>SCETI, JMAS, ADA LTE, LV-Ratio, PCTE CIC-2, UAS Instrumentation, ATHENA, WITS, NOBLE (IDE (2 vendors), NOSS, NAMS/NOME), MITS, PCTE CIC-3 (3 vendors), CRW-Mobile Power, AVDT Drivetrain</a:t>
            </a:r>
          </a:p>
          <a:p>
            <a:pPr marL="690563" lvl="2"/>
            <a:endParaRPr lang="en-US" sz="1400" dirty="0">
              <a:solidFill>
                <a:srgbClr val="0070C0"/>
              </a:solidFill>
              <a:cs typeface="Arial" panose="020B0604020202020204" pitchFamily="34" charset="0"/>
            </a:endParaRPr>
          </a:p>
          <a:p>
            <a:pPr lvl="1"/>
            <a:r>
              <a:rPr lang="en-US" sz="1400" u="sng" dirty="0">
                <a:cs typeface="Arial" panose="020B0604020202020204" pitchFamily="34" charset="0"/>
              </a:rPr>
              <a:t>STE (5 projects, 8 vendors)</a:t>
            </a:r>
          </a:p>
          <a:p>
            <a:pPr marL="801688" lvl="2" indent="-111125">
              <a:buFont typeface="Arial" panose="020B0604020202020204" pitchFamily="34" charset="0"/>
              <a:buChar char="•"/>
            </a:pPr>
            <a:r>
              <a:rPr lang="en-US" sz="1400" dirty="0">
                <a:cs typeface="Arial" panose="020B0604020202020204" pitchFamily="34" charset="0"/>
              </a:rPr>
              <a:t>Common Synthetic Environment, One World Terrain, Reconfigurable Virtual Collective Trainer, S/SVT Weapons Optimization (2 vendors), Exercise Planning and Assessment Capability (3 vendors)</a:t>
            </a:r>
          </a:p>
          <a:p>
            <a:pPr marL="801688" lvl="2" indent="-111125">
              <a:buFont typeface="Arial" panose="020B0604020202020204" pitchFamily="34" charset="0"/>
              <a:buChar char="•"/>
            </a:pPr>
            <a:endParaRPr lang="en-US" sz="1400" dirty="0">
              <a:cs typeface="Arial" panose="020B0604020202020204" pitchFamily="34" charset="0"/>
            </a:endParaRPr>
          </a:p>
          <a:p>
            <a:pPr lvl="1"/>
            <a:r>
              <a:rPr lang="en-US" sz="1400" u="sng" dirty="0">
                <a:cs typeface="Arial" panose="020B0604020202020204" pitchFamily="34" charset="0"/>
              </a:rPr>
              <a:t>Stand-Alone OTAs (3 projects, 5 vendors)</a:t>
            </a:r>
          </a:p>
          <a:p>
            <a:pPr marL="798513" lvl="2" indent="-106363">
              <a:buFont typeface="Arial" panose="020B0604020202020204" pitchFamily="34" charset="0"/>
              <a:buChar char="•"/>
            </a:pPr>
            <a:r>
              <a:rPr lang="en-US" sz="1400" dirty="0">
                <a:cs typeface="Arial" panose="020B0604020202020204" pitchFamily="34" charset="0"/>
              </a:rPr>
              <a:t>Quantum Technologies for Threat, PCTE CIC-1 Follow-On (3 vendors), AVDT Chassis</a:t>
            </a:r>
          </a:p>
          <a:p>
            <a:pPr>
              <a:spcBef>
                <a:spcPts val="600"/>
              </a:spcBef>
            </a:pPr>
            <a:endParaRPr lang="en-US" sz="2000" dirty="0">
              <a:solidFill>
                <a:prstClr val="black"/>
              </a:solidFill>
              <a:latin typeface="Arial" pitchFamily="34" charset="0"/>
              <a:cs typeface="Arial" pitchFamily="34" charset="0"/>
            </a:endParaRPr>
          </a:p>
          <a:p>
            <a:pPr marL="1257300" lvl="2" indent="-342900">
              <a:spcBef>
                <a:spcPts val="600"/>
              </a:spcBef>
              <a:buFont typeface="Wingdings" panose="05000000000000000000" pitchFamily="2" charset="2"/>
              <a:buChar char="q"/>
            </a:pPr>
            <a:endParaRPr lang="en-US" sz="2000" dirty="0">
              <a:solidFill>
                <a:prstClr val="black"/>
              </a:solidFill>
              <a:latin typeface="Arial" pitchFamily="34" charset="0"/>
              <a:cs typeface="Arial" pitchFamily="34" charset="0"/>
            </a:endParaRPr>
          </a:p>
          <a:p>
            <a:pPr>
              <a:spcBef>
                <a:spcPts val="1200"/>
              </a:spcBef>
            </a:pPr>
            <a:endParaRPr lang="en-US" sz="2400" b="1" dirty="0">
              <a:solidFill>
                <a:prstClr val="black"/>
              </a:solidFill>
              <a:latin typeface="Arial" pitchFamily="34" charset="0"/>
              <a:cs typeface="Arial" pitchFamily="34" charset="0"/>
            </a:endParaRPr>
          </a:p>
          <a:p>
            <a:pPr>
              <a:spcBef>
                <a:spcPts val="1200"/>
              </a:spcBef>
            </a:pPr>
            <a:endParaRPr lang="en-US" sz="2400" b="1" dirty="0">
              <a:solidFill>
                <a:prstClr val="black"/>
              </a:solidFill>
              <a:latin typeface="Arial" pitchFamily="34" charset="0"/>
              <a:cs typeface="Arial" pitchFamily="34" charset="0"/>
            </a:endParaRPr>
          </a:p>
        </p:txBody>
      </p:sp>
      <p:sp>
        <p:nvSpPr>
          <p:cNvPr id="6" name="Slide Number Placeholder 3"/>
          <p:cNvSpPr txBox="1">
            <a:spLocks/>
          </p:cNvSpPr>
          <p:nvPr/>
        </p:nvSpPr>
        <p:spPr>
          <a:xfrm>
            <a:off x="8763000" y="6492875"/>
            <a:ext cx="381000" cy="365125"/>
          </a:xfrm>
          <a:prstGeom prst="rect">
            <a:avLst/>
          </a:prstGeom>
        </p:spPr>
        <p:txBody>
          <a:bodyPr anchor="b"/>
          <a:lstStyle/>
          <a:p>
            <a:pPr>
              <a:defRPr/>
            </a:pPr>
            <a:fld id="{25F6A3F0-D237-40A6-866C-657C50145E7F}" type="slidenum">
              <a:rPr lang="en-US" sz="1200" b="1" smtClean="0">
                <a:solidFill>
                  <a:prstClr val="white"/>
                </a:solidFill>
                <a:latin typeface="Arial" pitchFamily="34" charset="0"/>
                <a:cs typeface="Arial" pitchFamily="34" charset="0"/>
              </a:rPr>
              <a:t>11</a:t>
            </a:fld>
            <a:endParaRPr lang="en-US" sz="1200" b="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797979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304800" y="161925"/>
            <a:ext cx="8534400" cy="523875"/>
          </a:xfrm>
          <a:prstGeom prst="rect">
            <a:avLst/>
          </a:prstGeom>
          <a:noFill/>
          <a:ln w="12700">
            <a:noFill/>
            <a:miter lim="800000"/>
            <a:headEnd/>
            <a:tailEnd/>
          </a:ln>
        </p:spPr>
        <p:txBody>
          <a:bodyPr wrap="square">
            <a:spAutoFit/>
          </a:bodyPr>
          <a:lstStyle/>
          <a:p>
            <a:pPr algn="ctr"/>
            <a:r>
              <a:rPr lang="en-US" sz="2800" b="1" dirty="0">
                <a:solidFill>
                  <a:srgbClr val="FFFFFF"/>
                </a:solidFill>
                <a:latin typeface="Arial" pitchFamily="34" charset="0"/>
                <a:ea typeface="ＭＳ Ｐゴシック" pitchFamily="34" charset="-128"/>
                <a:cs typeface="Arial" pitchFamily="34" charset="0"/>
              </a:rPr>
              <a:t>Resources</a:t>
            </a:r>
          </a:p>
        </p:txBody>
      </p:sp>
      <p:sp>
        <p:nvSpPr>
          <p:cNvPr id="26630" name="TextBox 8"/>
          <p:cNvSpPr txBox="1">
            <a:spLocks noChangeArrowheads="1"/>
          </p:cNvSpPr>
          <p:nvPr/>
        </p:nvSpPr>
        <p:spPr bwMode="auto">
          <a:xfrm>
            <a:off x="0" y="1066800"/>
            <a:ext cx="9144000" cy="3708708"/>
          </a:xfrm>
          <a:prstGeom prst="rect">
            <a:avLst/>
          </a:prstGeom>
          <a:noFill/>
          <a:ln w="9525">
            <a:noFill/>
            <a:miter lim="800000"/>
            <a:headEnd/>
            <a:tailEnd/>
          </a:ln>
        </p:spPr>
        <p:txBody>
          <a:bodyPr wrap="square">
            <a:spAutoFit/>
          </a:bodyPr>
          <a:lstStyle/>
          <a:p>
            <a:pPr marL="342900" indent="-342900">
              <a:spcBef>
                <a:spcPts val="600"/>
              </a:spcBef>
              <a:buFont typeface="Wingdings" panose="05000000000000000000" pitchFamily="2" charset="2"/>
              <a:buChar char="q"/>
            </a:pPr>
            <a:endParaRPr lang="en-US" sz="2000" dirty="0">
              <a:solidFill>
                <a:prstClr val="black"/>
              </a:solidFill>
              <a:cs typeface="Arial" pitchFamily="34" charset="0"/>
            </a:endParaRPr>
          </a:p>
          <a:p>
            <a:pPr marL="342900" indent="-342900">
              <a:spcBef>
                <a:spcPts val="600"/>
              </a:spcBef>
              <a:buFont typeface="Wingdings" panose="05000000000000000000" pitchFamily="2" charset="2"/>
              <a:buChar char="q"/>
            </a:pPr>
            <a:r>
              <a:rPr lang="en-US" sz="2000" dirty="0">
                <a:solidFill>
                  <a:prstClr val="black"/>
                </a:solidFill>
                <a:cs typeface="Arial" pitchFamily="34" charset="0"/>
              </a:rPr>
              <a:t>10 USC 2371b: </a:t>
            </a:r>
            <a:r>
              <a:rPr lang="en-US" sz="2000" dirty="0">
                <a:solidFill>
                  <a:prstClr val="black"/>
                </a:solidFill>
                <a:cs typeface="Arial" pitchFamily="34" charset="0"/>
                <a:hlinkClick r:id="rId3"/>
              </a:rPr>
              <a:t>https://www.law.cornell.edu/uscode/text/10/2371b</a:t>
            </a:r>
            <a:endParaRPr lang="en-US" sz="2000" dirty="0">
              <a:solidFill>
                <a:prstClr val="black"/>
              </a:solidFill>
              <a:cs typeface="Arial" pitchFamily="34" charset="0"/>
            </a:endParaRPr>
          </a:p>
          <a:p>
            <a:pPr>
              <a:spcBef>
                <a:spcPts val="600"/>
              </a:spcBef>
            </a:pPr>
            <a:r>
              <a:rPr lang="en-US" sz="2000" dirty="0">
                <a:solidFill>
                  <a:prstClr val="black"/>
                </a:solidFill>
                <a:cs typeface="Arial" pitchFamily="34" charset="0"/>
              </a:rPr>
              <a:t> </a:t>
            </a:r>
            <a:endParaRPr lang="en-US" sz="2000" dirty="0">
              <a:solidFill>
                <a:prstClr val="black"/>
              </a:solidFill>
              <a:latin typeface="Arial" pitchFamily="34" charset="0"/>
              <a:cs typeface="Arial" pitchFamily="34" charset="0"/>
            </a:endParaRPr>
          </a:p>
          <a:p>
            <a:pPr marL="342900" indent="-342900">
              <a:spcBef>
                <a:spcPts val="600"/>
              </a:spcBef>
              <a:buFont typeface="Wingdings" panose="05000000000000000000" pitchFamily="2" charset="2"/>
              <a:buChar char="q"/>
            </a:pPr>
            <a:r>
              <a:rPr lang="en-US" sz="2000" dirty="0">
                <a:solidFill>
                  <a:prstClr val="black"/>
                </a:solidFill>
                <a:latin typeface="Arial" pitchFamily="34" charset="0"/>
                <a:cs typeface="Arial" pitchFamily="34" charset="0"/>
              </a:rPr>
              <a:t>DAU OT Guide</a:t>
            </a:r>
            <a:r>
              <a:rPr lang="en-US" sz="2000" dirty="0">
                <a:solidFill>
                  <a:prstClr val="black"/>
                </a:solidFill>
                <a:cs typeface="Arial" pitchFamily="34" charset="0"/>
              </a:rPr>
              <a:t>: </a:t>
            </a:r>
            <a:r>
              <a:rPr lang="en-US" sz="2000" dirty="0">
                <a:solidFill>
                  <a:prstClr val="black"/>
                </a:solidFill>
                <a:cs typeface="Arial" pitchFamily="34" charset="0"/>
                <a:hlinkClick r:id="rId4"/>
              </a:rPr>
              <a:t>https://aaf.dau.edu/ot-guide/</a:t>
            </a:r>
            <a:r>
              <a:rPr lang="en-US" sz="2000" dirty="0">
                <a:solidFill>
                  <a:prstClr val="black"/>
                </a:solidFill>
                <a:cs typeface="Arial" pitchFamily="34" charset="0"/>
              </a:rPr>
              <a:t> </a:t>
            </a:r>
          </a:p>
          <a:p>
            <a:pPr>
              <a:spcBef>
                <a:spcPts val="600"/>
              </a:spcBef>
            </a:pPr>
            <a:endParaRPr lang="en-US" sz="2000" dirty="0">
              <a:solidFill>
                <a:prstClr val="black"/>
              </a:solidFill>
              <a:latin typeface="Arial" pitchFamily="34" charset="0"/>
              <a:cs typeface="Arial" pitchFamily="34" charset="0"/>
            </a:endParaRPr>
          </a:p>
          <a:p>
            <a:pPr marL="342900" indent="-342900">
              <a:spcBef>
                <a:spcPts val="600"/>
              </a:spcBef>
              <a:buFont typeface="Wingdings" panose="05000000000000000000" pitchFamily="2" charset="2"/>
              <a:buChar char="q"/>
            </a:pPr>
            <a:r>
              <a:rPr lang="en-US" sz="2000" dirty="0">
                <a:solidFill>
                  <a:prstClr val="black"/>
                </a:solidFill>
                <a:cs typeface="Arial" pitchFamily="34" charset="0"/>
              </a:rPr>
              <a:t>Strategic Institute for Innovation in Government Contracting: </a:t>
            </a:r>
            <a:r>
              <a:rPr lang="en-US" sz="2000" dirty="0">
                <a:solidFill>
                  <a:prstClr val="black"/>
                </a:solidFill>
                <a:cs typeface="Arial" pitchFamily="34" charset="0"/>
                <a:hlinkClick r:id="rId5"/>
              </a:rPr>
              <a:t>http://www.strategicinstitute.org/resources/</a:t>
            </a:r>
            <a:r>
              <a:rPr lang="en-US" sz="2000" dirty="0">
                <a:solidFill>
                  <a:prstClr val="black"/>
                </a:solidFill>
                <a:cs typeface="Arial" pitchFamily="34" charset="0"/>
              </a:rPr>
              <a:t> </a:t>
            </a:r>
            <a:endParaRPr lang="en-US" sz="2000" dirty="0">
              <a:solidFill>
                <a:prstClr val="black"/>
              </a:solidFill>
              <a:latin typeface="Arial" pitchFamily="34" charset="0"/>
              <a:cs typeface="Arial" pitchFamily="34" charset="0"/>
            </a:endParaRPr>
          </a:p>
          <a:p>
            <a:pPr marL="342900" indent="-342900">
              <a:spcBef>
                <a:spcPts val="600"/>
              </a:spcBef>
              <a:buFont typeface="Wingdings" panose="05000000000000000000" pitchFamily="2" charset="2"/>
              <a:buChar char="q"/>
            </a:pPr>
            <a:endParaRPr lang="en-US" sz="2000" dirty="0">
              <a:solidFill>
                <a:prstClr val="black"/>
              </a:solidFill>
              <a:cs typeface="Arial" pitchFamily="34" charset="0"/>
            </a:endParaRPr>
          </a:p>
          <a:p>
            <a:pPr marL="342900" indent="-342900">
              <a:spcBef>
                <a:spcPts val="600"/>
              </a:spcBef>
              <a:buFont typeface="Wingdings" panose="05000000000000000000" pitchFamily="2" charset="2"/>
              <a:buChar char="q"/>
            </a:pPr>
            <a:r>
              <a:rPr lang="en-US" sz="2000" dirty="0">
                <a:solidFill>
                  <a:prstClr val="black"/>
                </a:solidFill>
                <a:latin typeface="Arial" pitchFamily="34" charset="0"/>
                <a:cs typeface="Arial" pitchFamily="34" charset="0"/>
              </a:rPr>
              <a:t>LinkedIn OTA Community </a:t>
            </a:r>
            <a:r>
              <a:rPr lang="en-US" sz="2000" dirty="0">
                <a:solidFill>
                  <a:prstClr val="black"/>
                </a:solidFill>
                <a:cs typeface="Arial" pitchFamily="34" charset="0"/>
              </a:rPr>
              <a:t>of Practice: </a:t>
            </a:r>
            <a:r>
              <a:rPr lang="en-US" sz="2000" dirty="0">
                <a:solidFill>
                  <a:prstClr val="black"/>
                </a:solidFill>
                <a:cs typeface="Arial" pitchFamily="34" charset="0"/>
                <a:hlinkClick r:id="rId6"/>
              </a:rPr>
              <a:t>https://www.linkedin.com/groups/12090427</a:t>
            </a:r>
            <a:r>
              <a:rPr lang="en-US" sz="2000" dirty="0">
                <a:solidFill>
                  <a:prstClr val="black"/>
                </a:solidFill>
                <a:cs typeface="Arial" pitchFamily="34" charset="0"/>
              </a:rPr>
              <a:t> </a:t>
            </a:r>
            <a:endParaRPr lang="en-US" sz="2000" dirty="0">
              <a:solidFill>
                <a:prstClr val="black"/>
              </a:solidFill>
              <a:latin typeface="Arial" pitchFamily="34" charset="0"/>
              <a:cs typeface="Arial" pitchFamily="34" charset="0"/>
            </a:endParaRPr>
          </a:p>
        </p:txBody>
      </p:sp>
      <p:sp>
        <p:nvSpPr>
          <p:cNvPr id="6" name="Slide Number Placeholder 3"/>
          <p:cNvSpPr txBox="1">
            <a:spLocks/>
          </p:cNvSpPr>
          <p:nvPr/>
        </p:nvSpPr>
        <p:spPr>
          <a:xfrm>
            <a:off x="8763000" y="6492875"/>
            <a:ext cx="381000" cy="365125"/>
          </a:xfrm>
          <a:prstGeom prst="rect">
            <a:avLst/>
          </a:prstGeom>
        </p:spPr>
        <p:txBody>
          <a:bodyPr anchor="b"/>
          <a:lstStyle/>
          <a:p>
            <a:pPr>
              <a:defRPr/>
            </a:pPr>
            <a:fld id="{25F6A3F0-D237-40A6-866C-657C50145E7F}" type="slidenum">
              <a:rPr lang="en-US" sz="1200" b="1" smtClean="0">
                <a:solidFill>
                  <a:prstClr val="white"/>
                </a:solidFill>
                <a:latin typeface="Arial" pitchFamily="34" charset="0"/>
                <a:cs typeface="Arial" pitchFamily="34" charset="0"/>
              </a:rPr>
              <a:t>12</a:t>
            </a:fld>
            <a:endParaRPr lang="en-US" sz="1200" b="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463022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9296" y="1219200"/>
            <a:ext cx="4991103" cy="4954602"/>
          </a:xfrm>
          <a:prstGeom prst="rect">
            <a:avLst/>
          </a:prstGeom>
        </p:spPr>
      </p:pic>
      <p:grpSp>
        <p:nvGrpSpPr>
          <p:cNvPr id="10" name="Group 9"/>
          <p:cNvGrpSpPr/>
          <p:nvPr/>
        </p:nvGrpSpPr>
        <p:grpSpPr>
          <a:xfrm>
            <a:off x="1047747" y="1013204"/>
            <a:ext cx="6934200" cy="5220510"/>
            <a:chOff x="1160580" y="1356157"/>
            <a:chExt cx="6792259" cy="5567805"/>
          </a:xfrm>
          <a:solidFill>
            <a:srgbClr val="FFDE81"/>
          </a:solidFill>
        </p:grpSpPr>
        <p:sp>
          <p:nvSpPr>
            <p:cNvPr id="11" name="5-Point Star 10"/>
            <p:cNvSpPr/>
            <p:nvPr/>
          </p:nvSpPr>
          <p:spPr>
            <a:xfrm>
              <a:off x="2592959" y="1356157"/>
              <a:ext cx="981943" cy="1025594"/>
            </a:xfrm>
            <a:prstGeom prst="star5">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12" name="5-Point Star 11"/>
            <p:cNvSpPr/>
            <p:nvPr/>
          </p:nvSpPr>
          <p:spPr>
            <a:xfrm>
              <a:off x="1160580" y="4013263"/>
              <a:ext cx="747169" cy="682870"/>
            </a:xfrm>
            <a:prstGeom prst="star5">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5-Point Star 12"/>
            <p:cNvSpPr/>
            <p:nvPr/>
          </p:nvSpPr>
          <p:spPr>
            <a:xfrm>
              <a:off x="5564965" y="1366289"/>
              <a:ext cx="981943" cy="1025594"/>
            </a:xfrm>
            <a:prstGeom prst="star5">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5-Point Star 13"/>
            <p:cNvSpPr/>
            <p:nvPr/>
          </p:nvSpPr>
          <p:spPr>
            <a:xfrm>
              <a:off x="1509775" y="2465279"/>
              <a:ext cx="981943" cy="1025594"/>
            </a:xfrm>
            <a:prstGeom prst="star5">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5-Point Star 14"/>
            <p:cNvSpPr/>
            <p:nvPr/>
          </p:nvSpPr>
          <p:spPr>
            <a:xfrm>
              <a:off x="6652755" y="2425187"/>
              <a:ext cx="981943" cy="1025594"/>
            </a:xfrm>
            <a:prstGeom prst="star5">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5-Point Star 15"/>
            <p:cNvSpPr/>
            <p:nvPr/>
          </p:nvSpPr>
          <p:spPr>
            <a:xfrm>
              <a:off x="7205670" y="4013263"/>
              <a:ext cx="747169" cy="682870"/>
            </a:xfrm>
            <a:prstGeom prst="star5">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5-Point Star 16"/>
            <p:cNvSpPr/>
            <p:nvPr/>
          </p:nvSpPr>
          <p:spPr>
            <a:xfrm>
              <a:off x="1747518" y="5297732"/>
              <a:ext cx="747169" cy="682870"/>
            </a:xfrm>
            <a:prstGeom prst="star5">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5-Point Star 17"/>
            <p:cNvSpPr/>
            <p:nvPr/>
          </p:nvSpPr>
          <p:spPr>
            <a:xfrm>
              <a:off x="6652755" y="5297732"/>
              <a:ext cx="747169" cy="682870"/>
            </a:xfrm>
            <a:prstGeom prst="star5">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5-Point Star 18"/>
            <p:cNvSpPr/>
            <p:nvPr/>
          </p:nvSpPr>
          <p:spPr>
            <a:xfrm>
              <a:off x="2774950" y="6395512"/>
              <a:ext cx="592618" cy="515101"/>
            </a:xfrm>
            <a:prstGeom prst="star5">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5-Point Star 19"/>
            <p:cNvSpPr/>
            <p:nvPr/>
          </p:nvSpPr>
          <p:spPr>
            <a:xfrm>
              <a:off x="5776432" y="6408861"/>
              <a:ext cx="592618" cy="515101"/>
            </a:xfrm>
            <a:prstGeom prst="star5">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p:cNvSpPr txBox="1"/>
          <p:nvPr/>
        </p:nvSpPr>
        <p:spPr>
          <a:xfrm>
            <a:off x="838200" y="59788"/>
            <a:ext cx="8305800" cy="523220"/>
          </a:xfrm>
          <a:prstGeom prst="rect">
            <a:avLst/>
          </a:prstGeom>
          <a:noFill/>
        </p:spPr>
        <p:txBody>
          <a:bodyPr wrap="square" rtlCol="0">
            <a:spAutoFit/>
          </a:bodyPr>
          <a:lstStyle>
            <a:defPPr>
              <a:defRPr lang="en-US"/>
            </a:defPPr>
            <a:lvl1pPr algn="ctr">
              <a:defRPr sz="2400" b="1">
                <a:solidFill>
                  <a:schemeClr val="bg1"/>
                </a:solidFill>
                <a:cs typeface="Arial" panose="020B0604020202020204" pitchFamily="34" charset="0"/>
              </a:defRPr>
            </a:lvl1pPr>
          </a:lstStyle>
          <a:p>
            <a:pPr algn="l"/>
            <a:r>
              <a:rPr lang="en-US" sz="2800" dirty="0">
                <a:solidFill>
                  <a:schemeClr val="bg1">
                    <a:lumMod val="65000"/>
                  </a:schemeClr>
                </a:solidFill>
              </a:rPr>
              <a:t>Questions?</a:t>
            </a:r>
          </a:p>
        </p:txBody>
      </p:sp>
      <p:sp>
        <p:nvSpPr>
          <p:cNvPr id="3" name="Slide Number Placeholder 2"/>
          <p:cNvSpPr>
            <a:spLocks noGrp="1"/>
          </p:cNvSpPr>
          <p:nvPr>
            <p:ph type="sldNum" sz="quarter" idx="10"/>
          </p:nvPr>
        </p:nvSpPr>
        <p:spPr>
          <a:xfrm>
            <a:off x="7417478" y="6488668"/>
            <a:ext cx="2133600" cy="369332"/>
          </a:xfrm>
        </p:spPr>
        <p:txBody>
          <a:bodyPr/>
          <a:lstStyle/>
          <a:p>
            <a:pPr fontAlgn="auto">
              <a:spcBef>
                <a:spcPts val="0"/>
              </a:spcBef>
              <a:spcAft>
                <a:spcPts val="0"/>
              </a:spcAft>
            </a:pPr>
            <a:r>
              <a:rPr lang="en-US" altLang="en-US" dirty="0">
                <a:solidFill>
                  <a:prstClr val="black"/>
                </a:solidFill>
                <a:latin typeface="Calibri"/>
              </a:rPr>
              <a:t>	                    		 </a:t>
            </a:r>
            <a:fld id="{25F6A3F0-D237-40A6-866C-657C50145E7F}" type="slidenum">
              <a:rPr lang="en-US">
                <a:solidFill>
                  <a:prstClr val="white"/>
                </a:solidFill>
              </a:rPr>
              <a:pPr fontAlgn="auto">
                <a:spcBef>
                  <a:spcPts val="0"/>
                </a:spcBef>
                <a:spcAft>
                  <a:spcPts val="0"/>
                </a:spcAft>
              </a:pPr>
              <a:t>13</a:t>
            </a:fld>
            <a:endParaRPr lang="en-US" altLang="en-US" dirty="0">
              <a:solidFill>
                <a:prstClr val="black"/>
              </a:solidFill>
              <a:latin typeface="Calibri"/>
            </a:endParaRPr>
          </a:p>
        </p:txBody>
      </p:sp>
    </p:spTree>
    <p:extLst>
      <p:ext uri="{BB962C8B-B14F-4D97-AF65-F5344CB8AC3E}">
        <p14:creationId xmlns:p14="http://schemas.microsoft.com/office/powerpoint/2010/main" val="35898939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56406" y="1143000"/>
            <a:ext cx="8231187" cy="4572000"/>
          </a:xfrm>
        </p:spPr>
        <p:txBody>
          <a:bodyPr>
            <a:normAutofit/>
          </a:bodyPr>
          <a:lstStyle/>
          <a:p>
            <a:pPr marL="115888" indent="0">
              <a:spcBef>
                <a:spcPts val="600"/>
              </a:spcBef>
              <a:buNone/>
            </a:pPr>
            <a:endParaRPr lang="en-US" sz="2000" dirty="0">
              <a:solidFill>
                <a:prstClr val="black"/>
              </a:solidFill>
            </a:endParaRPr>
          </a:p>
          <a:p>
            <a:pPr marL="342900" indent="-342900">
              <a:spcBef>
                <a:spcPts val="600"/>
              </a:spcBef>
              <a:buFont typeface="Wingdings" panose="05000000000000000000" pitchFamily="2" charset="2"/>
              <a:buChar char="q"/>
            </a:pPr>
            <a:r>
              <a:rPr lang="en-US" sz="2800" i="1" dirty="0">
                <a:solidFill>
                  <a:prstClr val="black"/>
                </a:solidFill>
              </a:rPr>
              <a:t>Other Transaction Authority (OTA) Refresher</a:t>
            </a:r>
          </a:p>
          <a:p>
            <a:pPr marL="342900" indent="-342900">
              <a:spcBef>
                <a:spcPts val="600"/>
              </a:spcBef>
              <a:buFont typeface="Wingdings" panose="05000000000000000000" pitchFamily="2" charset="2"/>
              <a:buChar char="q"/>
            </a:pPr>
            <a:endParaRPr lang="en-US" sz="2800" i="1" dirty="0">
              <a:solidFill>
                <a:prstClr val="black"/>
              </a:solidFill>
            </a:endParaRPr>
          </a:p>
          <a:p>
            <a:pPr marL="342900" indent="-342900">
              <a:spcBef>
                <a:spcPts val="600"/>
              </a:spcBef>
              <a:buFont typeface="Wingdings" panose="05000000000000000000" pitchFamily="2" charset="2"/>
              <a:buChar char="q"/>
            </a:pPr>
            <a:r>
              <a:rPr lang="en-US" sz="2800" i="1" dirty="0">
                <a:solidFill>
                  <a:prstClr val="black"/>
                </a:solidFill>
              </a:rPr>
              <a:t>ACC – Orlando Command Philosophy</a:t>
            </a:r>
          </a:p>
          <a:p>
            <a:pPr marL="342900" indent="-342900">
              <a:spcBef>
                <a:spcPts val="600"/>
              </a:spcBef>
              <a:buFont typeface="Wingdings" panose="05000000000000000000" pitchFamily="2" charset="2"/>
              <a:buChar char="q"/>
            </a:pPr>
            <a:endParaRPr lang="en-US" sz="2800" i="1" dirty="0">
              <a:solidFill>
                <a:prstClr val="black"/>
              </a:solidFill>
            </a:endParaRPr>
          </a:p>
          <a:p>
            <a:pPr marL="342900" indent="-342900">
              <a:spcBef>
                <a:spcPts val="600"/>
              </a:spcBef>
              <a:buFont typeface="Wingdings" panose="05000000000000000000" pitchFamily="2" charset="2"/>
              <a:buChar char="q"/>
            </a:pPr>
            <a:r>
              <a:rPr lang="en-US" sz="2800" i="1" dirty="0">
                <a:solidFill>
                  <a:prstClr val="black"/>
                </a:solidFill>
              </a:rPr>
              <a:t>Competition Process</a:t>
            </a:r>
          </a:p>
          <a:p>
            <a:pPr marL="342900" indent="-342900">
              <a:spcBef>
                <a:spcPts val="600"/>
              </a:spcBef>
              <a:buFont typeface="Wingdings" panose="05000000000000000000" pitchFamily="2" charset="2"/>
              <a:buChar char="q"/>
            </a:pPr>
            <a:endParaRPr lang="en-US" sz="2800" i="1" dirty="0">
              <a:solidFill>
                <a:prstClr val="black"/>
              </a:solidFill>
            </a:endParaRPr>
          </a:p>
          <a:p>
            <a:pPr marL="342900" indent="-342900">
              <a:spcBef>
                <a:spcPts val="600"/>
              </a:spcBef>
              <a:buFont typeface="Wingdings" panose="05000000000000000000" pitchFamily="2" charset="2"/>
              <a:buChar char="q"/>
            </a:pPr>
            <a:r>
              <a:rPr lang="en-US" sz="2800" i="1" dirty="0">
                <a:solidFill>
                  <a:prstClr val="black"/>
                </a:solidFill>
              </a:rPr>
              <a:t>Trends and Lessons Learned</a:t>
            </a:r>
          </a:p>
          <a:p>
            <a:pPr marL="342900" indent="-342900">
              <a:spcBef>
                <a:spcPts val="600"/>
              </a:spcBef>
              <a:buFont typeface="Wingdings" panose="05000000000000000000" pitchFamily="2" charset="2"/>
              <a:buChar char="q"/>
            </a:pPr>
            <a:endParaRPr lang="en-US" sz="2800" i="1" dirty="0">
              <a:solidFill>
                <a:prstClr val="black"/>
              </a:solidFill>
            </a:endParaRPr>
          </a:p>
          <a:p>
            <a:pPr marL="342900" indent="-342900">
              <a:spcBef>
                <a:spcPts val="600"/>
              </a:spcBef>
              <a:buFont typeface="Wingdings" panose="05000000000000000000" pitchFamily="2" charset="2"/>
              <a:buChar char="q"/>
            </a:pPr>
            <a:r>
              <a:rPr lang="en-US" sz="2800" i="1" dirty="0">
                <a:solidFill>
                  <a:prstClr val="black"/>
                </a:solidFill>
              </a:rPr>
              <a:t>Q&amp;A Period</a:t>
            </a:r>
          </a:p>
          <a:p>
            <a:endParaRPr lang="en-US" dirty="0"/>
          </a:p>
        </p:txBody>
      </p:sp>
      <p:sp>
        <p:nvSpPr>
          <p:cNvPr id="22" name="Text Box 4"/>
          <p:cNvSpPr txBox="1">
            <a:spLocks noChangeArrowheads="1"/>
          </p:cNvSpPr>
          <p:nvPr/>
        </p:nvSpPr>
        <p:spPr bwMode="auto">
          <a:xfrm>
            <a:off x="304800" y="76200"/>
            <a:ext cx="8534400" cy="523875"/>
          </a:xfrm>
          <a:prstGeom prst="rect">
            <a:avLst/>
          </a:prstGeom>
          <a:noFill/>
          <a:ln w="12700">
            <a:noFill/>
            <a:miter lim="800000"/>
            <a:headEnd/>
            <a:tailEnd/>
          </a:ln>
        </p:spPr>
        <p:txBody>
          <a:bodyPr wrap="square">
            <a:spAutoFit/>
          </a:bodyPr>
          <a:lstStyle/>
          <a:p>
            <a:pPr algn="ctr"/>
            <a:r>
              <a:rPr lang="en-US" sz="2800" b="1" dirty="0">
                <a:solidFill>
                  <a:srgbClr val="FFFFFF"/>
                </a:solidFill>
                <a:latin typeface="Arial" pitchFamily="34" charset="0"/>
                <a:ea typeface="ＭＳ Ｐゴシック" pitchFamily="34" charset="-128"/>
                <a:cs typeface="Arial" pitchFamily="34" charset="0"/>
              </a:rPr>
              <a:t>Why are we here?</a:t>
            </a:r>
          </a:p>
        </p:txBody>
      </p:sp>
      <p:sp>
        <p:nvSpPr>
          <p:cNvPr id="3" name="Slide Number Placeholder 2"/>
          <p:cNvSpPr>
            <a:spLocks noGrp="1"/>
          </p:cNvSpPr>
          <p:nvPr>
            <p:ph type="sldNum" sz="quarter" idx="12"/>
          </p:nvPr>
        </p:nvSpPr>
        <p:spPr>
          <a:xfrm>
            <a:off x="8659554" y="6629400"/>
            <a:ext cx="612648" cy="365125"/>
          </a:xfrm>
        </p:spPr>
        <p:txBody>
          <a:bodyPr/>
          <a:lstStyle/>
          <a:p>
            <a:fld id="{89F2C004-2715-FE49-B628-06E74F704CD7}" type="slidenum">
              <a:rPr lang="en-US" smtClean="0">
                <a:solidFill>
                  <a:prstClr val="white"/>
                </a:solidFill>
              </a:rPr>
              <a:pPr/>
              <a:t>2</a:t>
            </a:fld>
            <a:endParaRPr lang="en-US" dirty="0">
              <a:solidFill>
                <a:prstClr val="white"/>
              </a:solidFill>
            </a:endParaRPr>
          </a:p>
        </p:txBody>
      </p:sp>
    </p:spTree>
    <p:extLst>
      <p:ext uri="{BB962C8B-B14F-4D97-AF65-F5344CB8AC3E}">
        <p14:creationId xmlns:p14="http://schemas.microsoft.com/office/powerpoint/2010/main" val="334669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304800" y="1132919"/>
            <a:ext cx="8231187" cy="4648200"/>
          </a:xfrm>
        </p:spPr>
        <p:txBody>
          <a:bodyPr>
            <a:normAutofit/>
          </a:bodyPr>
          <a:lstStyle/>
          <a:p>
            <a:pPr marL="342900" indent="-342900">
              <a:spcBef>
                <a:spcPts val="600"/>
              </a:spcBef>
              <a:buFont typeface="Wingdings" panose="05000000000000000000" pitchFamily="2" charset="2"/>
              <a:buChar char="q"/>
            </a:pPr>
            <a:r>
              <a:rPr lang="en-US" sz="2000" dirty="0">
                <a:solidFill>
                  <a:prstClr val="black"/>
                </a:solidFill>
              </a:rPr>
              <a:t>Legally binding agreement not required to comply with the FAR </a:t>
            </a:r>
          </a:p>
          <a:p>
            <a:pPr marL="800100" lvl="1" indent="-342900">
              <a:spcBef>
                <a:spcPts val="600"/>
              </a:spcBef>
              <a:buFont typeface="Wingdings" panose="05000000000000000000" pitchFamily="2" charset="2"/>
              <a:buChar char="q"/>
            </a:pPr>
            <a:endParaRPr lang="en-US" sz="2000" dirty="0">
              <a:solidFill>
                <a:prstClr val="black"/>
              </a:solidFill>
            </a:endParaRPr>
          </a:p>
          <a:p>
            <a:pPr marL="342900" indent="-342900">
              <a:spcBef>
                <a:spcPts val="600"/>
              </a:spcBef>
              <a:buFont typeface="Wingdings" panose="05000000000000000000" pitchFamily="2" charset="2"/>
              <a:buChar char="q"/>
            </a:pPr>
            <a:r>
              <a:rPr lang="en-US" sz="2000" i="1" dirty="0">
                <a:solidFill>
                  <a:prstClr val="black"/>
                </a:solidFill>
              </a:rPr>
              <a:t>R&amp;D/Prototype</a:t>
            </a:r>
            <a:r>
              <a:rPr lang="en-US" sz="2000" dirty="0">
                <a:solidFill>
                  <a:prstClr val="black"/>
                </a:solidFill>
              </a:rPr>
              <a:t> projects that enhance mission effectiveness of military personnel and the supporting platforms, systems, components, or materials</a:t>
            </a:r>
          </a:p>
          <a:p>
            <a:pPr marL="342900" indent="-342900">
              <a:spcBef>
                <a:spcPts val="600"/>
              </a:spcBef>
              <a:buFont typeface="Wingdings" panose="05000000000000000000" pitchFamily="2" charset="2"/>
              <a:buChar char="q"/>
            </a:pPr>
            <a:endParaRPr lang="en-US" sz="2000" dirty="0">
              <a:solidFill>
                <a:prstClr val="black"/>
              </a:solidFill>
            </a:endParaRPr>
          </a:p>
          <a:p>
            <a:pPr marL="342900" indent="-342900">
              <a:spcBef>
                <a:spcPts val="600"/>
              </a:spcBef>
              <a:buFont typeface="Wingdings" panose="05000000000000000000" pitchFamily="2" charset="2"/>
              <a:buChar char="q"/>
            </a:pPr>
            <a:r>
              <a:rPr lang="en-US" sz="2000" dirty="0">
                <a:solidFill>
                  <a:prstClr val="black"/>
                </a:solidFill>
              </a:rPr>
              <a:t>Within ACC-Orlando, we live in the 10 USC 2371b world – </a:t>
            </a:r>
            <a:r>
              <a:rPr lang="en-US" sz="2000" i="1" dirty="0">
                <a:solidFill>
                  <a:prstClr val="black"/>
                </a:solidFill>
              </a:rPr>
              <a:t>prototype projects </a:t>
            </a:r>
            <a:r>
              <a:rPr lang="en-US" sz="2000" dirty="0">
                <a:solidFill>
                  <a:prstClr val="black"/>
                </a:solidFill>
              </a:rPr>
              <a:t>(vice research projects)</a:t>
            </a:r>
          </a:p>
          <a:p>
            <a:pPr marL="684212" lvl="1" indent="-342900">
              <a:spcBef>
                <a:spcPts val="600"/>
              </a:spcBef>
              <a:buFont typeface="Wingdings" panose="05000000000000000000" pitchFamily="2" charset="2"/>
              <a:buChar char="q"/>
            </a:pPr>
            <a:r>
              <a:rPr lang="en-US" sz="2000" dirty="0">
                <a:solidFill>
                  <a:prstClr val="black"/>
                </a:solidFill>
              </a:rPr>
              <a:t>Training and Readiness Accelerator (TReX) is command vehicle</a:t>
            </a:r>
          </a:p>
          <a:p>
            <a:pPr marL="684212" lvl="1" indent="-342900">
              <a:spcBef>
                <a:spcPts val="600"/>
              </a:spcBef>
              <a:buFont typeface="Wingdings" panose="05000000000000000000" pitchFamily="2" charset="2"/>
              <a:buChar char="q"/>
            </a:pPr>
            <a:r>
              <a:rPr lang="en-US" sz="2000" dirty="0"/>
              <a:t>Spur innovative </a:t>
            </a:r>
            <a:r>
              <a:rPr lang="en-US" sz="2000" b="1" dirty="0"/>
              <a:t>development, demonstration, </a:t>
            </a:r>
            <a:r>
              <a:rPr lang="en-US" sz="2000" dirty="0"/>
              <a:t>and</a:t>
            </a:r>
            <a:r>
              <a:rPr lang="en-US" sz="2000" b="1" dirty="0"/>
              <a:t> expedited delivery of prototypes </a:t>
            </a:r>
            <a:r>
              <a:rPr lang="en-US" sz="2000" dirty="0"/>
              <a:t>to </a:t>
            </a:r>
            <a:r>
              <a:rPr lang="en-US" sz="2000" b="1" dirty="0"/>
              <a:t>increase Warfighter readiness</a:t>
            </a:r>
            <a:endParaRPr lang="en-US" sz="2000" i="1" dirty="0">
              <a:solidFill>
                <a:prstClr val="black"/>
              </a:solidFill>
            </a:endParaRPr>
          </a:p>
          <a:p>
            <a:pPr marL="0" indent="0">
              <a:spcBef>
                <a:spcPts val="600"/>
              </a:spcBef>
              <a:buNone/>
            </a:pPr>
            <a:endParaRPr lang="en-US" sz="2000" i="1" dirty="0">
              <a:solidFill>
                <a:prstClr val="black"/>
              </a:solidFill>
            </a:endParaRPr>
          </a:p>
          <a:p>
            <a:pPr marL="342900" indent="-342900">
              <a:spcBef>
                <a:spcPts val="600"/>
              </a:spcBef>
              <a:buFont typeface="Wingdings" panose="05000000000000000000" pitchFamily="2" charset="2"/>
              <a:buChar char="q"/>
            </a:pPr>
            <a:r>
              <a:rPr lang="en-US" sz="2000" i="1" dirty="0">
                <a:solidFill>
                  <a:prstClr val="black"/>
                </a:solidFill>
              </a:rPr>
              <a:t>DAU Other Transactions ***GUIDE***</a:t>
            </a:r>
          </a:p>
          <a:p>
            <a:pPr marL="342900" indent="-342900">
              <a:spcBef>
                <a:spcPts val="600"/>
              </a:spcBef>
              <a:buFont typeface="Wingdings" panose="05000000000000000000" pitchFamily="2" charset="2"/>
              <a:buChar char="q"/>
            </a:pPr>
            <a:endParaRPr lang="en-US" sz="2000" i="1" dirty="0">
              <a:solidFill>
                <a:prstClr val="black"/>
              </a:solidFill>
            </a:endParaRPr>
          </a:p>
          <a:p>
            <a:endParaRPr lang="en-US" dirty="0"/>
          </a:p>
        </p:txBody>
      </p:sp>
      <p:sp>
        <p:nvSpPr>
          <p:cNvPr id="22" name="Text Box 4"/>
          <p:cNvSpPr txBox="1">
            <a:spLocks noChangeArrowheads="1"/>
          </p:cNvSpPr>
          <p:nvPr/>
        </p:nvSpPr>
        <p:spPr bwMode="auto">
          <a:xfrm>
            <a:off x="304800" y="76200"/>
            <a:ext cx="8534400" cy="523875"/>
          </a:xfrm>
          <a:prstGeom prst="rect">
            <a:avLst/>
          </a:prstGeom>
          <a:noFill/>
          <a:ln w="12700">
            <a:noFill/>
            <a:miter lim="800000"/>
            <a:headEnd/>
            <a:tailEnd/>
          </a:ln>
        </p:spPr>
        <p:txBody>
          <a:bodyPr wrap="square">
            <a:spAutoFit/>
          </a:bodyPr>
          <a:lstStyle/>
          <a:p>
            <a:pPr algn="ctr"/>
            <a:r>
              <a:rPr lang="en-US" sz="2800" b="1" dirty="0">
                <a:solidFill>
                  <a:srgbClr val="FFFFFF"/>
                </a:solidFill>
                <a:latin typeface="Arial" pitchFamily="34" charset="0"/>
                <a:ea typeface="ＭＳ Ｐゴシック" pitchFamily="34" charset="-128"/>
                <a:cs typeface="Arial" pitchFamily="34" charset="0"/>
              </a:rPr>
              <a:t>What is an Other Transaction?</a:t>
            </a:r>
          </a:p>
        </p:txBody>
      </p:sp>
      <p:sp>
        <p:nvSpPr>
          <p:cNvPr id="5" name="TextBox 4"/>
          <p:cNvSpPr txBox="1"/>
          <p:nvPr/>
        </p:nvSpPr>
        <p:spPr>
          <a:xfrm>
            <a:off x="533400" y="5486400"/>
            <a:ext cx="8077200" cy="400110"/>
          </a:xfrm>
          <a:prstGeom prst="rect">
            <a:avLst/>
          </a:prstGeom>
          <a:solidFill>
            <a:schemeClr val="accent1">
              <a:lumMod val="40000"/>
              <a:lumOff val="60000"/>
            </a:schemeClr>
          </a:solidFill>
        </p:spPr>
        <p:txBody>
          <a:bodyPr wrap="square" rtlCol="0">
            <a:spAutoFit/>
          </a:bodyPr>
          <a:lstStyle/>
          <a:p>
            <a:pPr>
              <a:spcBef>
                <a:spcPts val="600"/>
              </a:spcBef>
            </a:pPr>
            <a:r>
              <a:rPr lang="en-US" sz="2000" b="1" i="1" dirty="0">
                <a:solidFill>
                  <a:schemeClr val="accent2">
                    <a:lumMod val="75000"/>
                  </a:schemeClr>
                </a:solidFill>
              </a:rPr>
              <a:t>Provides ability to streamline acquisition and maximize flexibility</a:t>
            </a:r>
          </a:p>
        </p:txBody>
      </p:sp>
      <p:sp>
        <p:nvSpPr>
          <p:cNvPr id="3" name="Slide Number Placeholder 2"/>
          <p:cNvSpPr>
            <a:spLocks noGrp="1"/>
          </p:cNvSpPr>
          <p:nvPr>
            <p:ph type="sldNum" sz="quarter" idx="12"/>
          </p:nvPr>
        </p:nvSpPr>
        <p:spPr>
          <a:xfrm>
            <a:off x="8686800" y="6629400"/>
            <a:ext cx="612648" cy="365125"/>
          </a:xfrm>
        </p:spPr>
        <p:txBody>
          <a:bodyPr/>
          <a:lstStyle/>
          <a:p>
            <a:fld id="{89F2C004-2715-FE49-B628-06E74F704CD7}" type="slidenum">
              <a:rPr lang="en-US" smtClean="0">
                <a:solidFill>
                  <a:prstClr val="white"/>
                </a:solidFill>
              </a:rPr>
              <a:pPr/>
              <a:t>3</a:t>
            </a:fld>
            <a:endParaRPr lang="en-US" dirty="0">
              <a:solidFill>
                <a:prstClr val="white"/>
              </a:solidFill>
            </a:endParaRPr>
          </a:p>
        </p:txBody>
      </p:sp>
    </p:spTree>
    <p:extLst>
      <p:ext uri="{BB962C8B-B14F-4D97-AF65-F5344CB8AC3E}">
        <p14:creationId xmlns:p14="http://schemas.microsoft.com/office/powerpoint/2010/main" val="3944795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304800" y="76200"/>
            <a:ext cx="8534400" cy="523875"/>
          </a:xfrm>
          <a:prstGeom prst="rect">
            <a:avLst/>
          </a:prstGeom>
          <a:noFill/>
          <a:ln w="12700">
            <a:noFill/>
            <a:miter lim="800000"/>
            <a:headEnd/>
            <a:tailEnd/>
          </a:ln>
        </p:spPr>
        <p:txBody>
          <a:bodyPr wrap="square">
            <a:spAutoFit/>
          </a:bodyPr>
          <a:lstStyle/>
          <a:p>
            <a:pPr algn="ctr"/>
            <a:r>
              <a:rPr lang="en-US" sz="2800" b="1" dirty="0">
                <a:solidFill>
                  <a:srgbClr val="FFFFFF"/>
                </a:solidFill>
                <a:latin typeface="Arial" pitchFamily="34" charset="0"/>
                <a:ea typeface="ＭＳ Ｐゴシック" pitchFamily="34" charset="-128"/>
                <a:cs typeface="Arial" pitchFamily="34" charset="0"/>
              </a:rPr>
              <a:t>What is an Other Transaction?</a:t>
            </a:r>
          </a:p>
        </p:txBody>
      </p:sp>
      <p:sp>
        <p:nvSpPr>
          <p:cNvPr id="26630" name="TextBox 8"/>
          <p:cNvSpPr txBox="1">
            <a:spLocks noChangeArrowheads="1"/>
          </p:cNvSpPr>
          <p:nvPr/>
        </p:nvSpPr>
        <p:spPr bwMode="auto">
          <a:xfrm>
            <a:off x="304800" y="1066800"/>
            <a:ext cx="8591550" cy="4647426"/>
          </a:xfrm>
          <a:prstGeom prst="rect">
            <a:avLst/>
          </a:prstGeom>
          <a:noFill/>
          <a:ln w="9525">
            <a:noFill/>
            <a:miter lim="800000"/>
            <a:headEnd/>
            <a:tailEnd/>
          </a:ln>
        </p:spPr>
        <p:txBody>
          <a:bodyPr wrap="square">
            <a:spAutoFit/>
          </a:bodyPr>
          <a:lstStyle/>
          <a:p>
            <a:pPr marL="342900" indent="-342900">
              <a:spcBef>
                <a:spcPts val="600"/>
              </a:spcBef>
              <a:buFont typeface="Wingdings" panose="05000000000000000000" pitchFamily="2" charset="2"/>
              <a:buChar char="q"/>
            </a:pPr>
            <a:endParaRPr lang="en-US" sz="2000" b="1" dirty="0">
              <a:latin typeface="Arial" pitchFamily="34" charset="0"/>
              <a:cs typeface="Arial" pitchFamily="34" charset="0"/>
            </a:endParaRPr>
          </a:p>
          <a:p>
            <a:pPr marL="342900" indent="-342900">
              <a:spcBef>
                <a:spcPts val="600"/>
              </a:spcBef>
              <a:buFont typeface="Wingdings" panose="05000000000000000000" pitchFamily="2" charset="2"/>
              <a:buChar char="q"/>
            </a:pPr>
            <a:r>
              <a:rPr lang="en-US" sz="2000" b="1" dirty="0">
                <a:latin typeface="Arial" pitchFamily="34" charset="0"/>
                <a:cs typeface="Arial" pitchFamily="34" charset="0"/>
              </a:rPr>
              <a:t>What is considered a “prototype”? </a:t>
            </a:r>
          </a:p>
          <a:p>
            <a:pPr>
              <a:spcBef>
                <a:spcPts val="600"/>
              </a:spcBef>
            </a:pPr>
            <a:r>
              <a:rPr lang="en-US" dirty="0">
                <a:latin typeface="OTS-derived-font"/>
              </a:rPr>
              <a:t>The definition of a “prototype project” in the context of an OT is as follows: a prototype project addresses a proof of concept, model, reverse engineering to address obsolescence, pilot, novel approach of commercial technologies, for defense purposes, agile development activity, creation, design, development, demonstration, of technical or operational utility, or combinations of the foregoing.</a:t>
            </a:r>
          </a:p>
          <a:p>
            <a:pPr>
              <a:spcBef>
                <a:spcPts val="600"/>
              </a:spcBef>
            </a:pPr>
            <a:endParaRPr lang="en-US" dirty="0">
              <a:latin typeface="OTS-derived-font"/>
            </a:endParaRPr>
          </a:p>
          <a:p>
            <a:pPr marL="800100" lvl="1" indent="-342900">
              <a:spcBef>
                <a:spcPts val="600"/>
              </a:spcBef>
              <a:buFont typeface="Wingdings" panose="05000000000000000000" pitchFamily="2" charset="2"/>
              <a:buChar char="q"/>
            </a:pPr>
            <a:r>
              <a:rPr lang="en-US" dirty="0">
                <a:latin typeface="OTS-derived-font"/>
              </a:rPr>
              <a:t>A process, including a business process, may be the subject of a prototype</a:t>
            </a:r>
          </a:p>
          <a:p>
            <a:pPr marL="800100" lvl="1" indent="-342900">
              <a:spcBef>
                <a:spcPts val="600"/>
              </a:spcBef>
              <a:buFont typeface="Wingdings" panose="05000000000000000000" pitchFamily="2" charset="2"/>
              <a:buChar char="q"/>
            </a:pPr>
            <a:r>
              <a:rPr lang="en-US" dirty="0">
                <a:latin typeface="OTS-derived-font"/>
              </a:rPr>
              <a:t>May be physical, virtual, or conceptual in nature</a:t>
            </a:r>
          </a:p>
          <a:p>
            <a:pPr marL="800100" lvl="1" indent="-342900">
              <a:spcBef>
                <a:spcPts val="600"/>
              </a:spcBef>
              <a:buFont typeface="Wingdings" panose="05000000000000000000" pitchFamily="2" charset="2"/>
              <a:buChar char="q"/>
            </a:pPr>
            <a:r>
              <a:rPr lang="en-US" dirty="0">
                <a:latin typeface="OTS-derived-font"/>
              </a:rPr>
              <a:t>Ancillary work efforts necessary for the completion of the project may be included (e.g. test site training, limited logistics support, NET, initial spares)</a:t>
            </a:r>
          </a:p>
          <a:p>
            <a:pPr marL="800100" lvl="1" indent="-342900">
              <a:spcBef>
                <a:spcPts val="600"/>
              </a:spcBef>
              <a:buFont typeface="Wingdings" panose="05000000000000000000" pitchFamily="2" charset="2"/>
              <a:buChar char="q"/>
            </a:pPr>
            <a:endParaRPr lang="en-US" i="1" dirty="0">
              <a:latin typeface="OTS-derived-font"/>
            </a:endParaRPr>
          </a:p>
          <a:p>
            <a:pPr marL="800100" lvl="1" indent="-342900">
              <a:spcBef>
                <a:spcPts val="600"/>
              </a:spcBef>
              <a:buFont typeface="Wingdings" panose="05000000000000000000" pitchFamily="2" charset="2"/>
              <a:buChar char="q"/>
            </a:pPr>
            <a:endParaRPr lang="en-US" i="1" dirty="0">
              <a:latin typeface="OTS-derived-font"/>
            </a:endParaRPr>
          </a:p>
        </p:txBody>
      </p:sp>
      <p:sp>
        <p:nvSpPr>
          <p:cNvPr id="6" name="Slide Number Placeholder 3"/>
          <p:cNvSpPr txBox="1">
            <a:spLocks/>
          </p:cNvSpPr>
          <p:nvPr/>
        </p:nvSpPr>
        <p:spPr>
          <a:xfrm>
            <a:off x="8896350" y="6492875"/>
            <a:ext cx="247650" cy="365125"/>
          </a:xfrm>
          <a:prstGeom prst="rect">
            <a:avLst/>
          </a:prstGeom>
        </p:spPr>
        <p:txBody>
          <a:bodyPr anchor="b"/>
          <a:lstStyle/>
          <a:p>
            <a:pPr>
              <a:defRPr/>
            </a:pPr>
            <a:fld id="{25F6A3F0-D237-40A6-866C-657C50145E7F}" type="slidenum">
              <a:rPr lang="en-US" sz="1200" b="1" smtClean="0">
                <a:solidFill>
                  <a:prstClr val="white"/>
                </a:solidFill>
                <a:latin typeface="Arial" pitchFamily="34" charset="0"/>
                <a:cs typeface="Arial" pitchFamily="34" charset="0"/>
              </a:rPr>
              <a:t>4</a:t>
            </a:fld>
            <a:endParaRPr lang="en-US" sz="1200" b="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543448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304800" y="76200"/>
            <a:ext cx="8534400" cy="523875"/>
          </a:xfrm>
          <a:prstGeom prst="rect">
            <a:avLst/>
          </a:prstGeom>
          <a:noFill/>
          <a:ln w="12700">
            <a:noFill/>
            <a:miter lim="800000"/>
            <a:headEnd/>
            <a:tailEnd/>
          </a:ln>
        </p:spPr>
        <p:txBody>
          <a:bodyPr wrap="square">
            <a:spAutoFit/>
          </a:bodyPr>
          <a:lstStyle/>
          <a:p>
            <a:pPr algn="ctr"/>
            <a:r>
              <a:rPr lang="en-US" sz="2800" b="1" dirty="0">
                <a:solidFill>
                  <a:srgbClr val="FFFFFF"/>
                </a:solidFill>
                <a:latin typeface="Arial" pitchFamily="34" charset="0"/>
                <a:ea typeface="ＭＳ Ｐゴシック" pitchFamily="34" charset="-128"/>
                <a:cs typeface="Arial" pitchFamily="34" charset="0"/>
              </a:rPr>
              <a:t>What is an Other Transaction?</a:t>
            </a:r>
          </a:p>
        </p:txBody>
      </p:sp>
      <p:sp>
        <p:nvSpPr>
          <p:cNvPr id="26630" name="TextBox 8"/>
          <p:cNvSpPr txBox="1">
            <a:spLocks noChangeArrowheads="1"/>
          </p:cNvSpPr>
          <p:nvPr/>
        </p:nvSpPr>
        <p:spPr bwMode="auto">
          <a:xfrm>
            <a:off x="0" y="1066800"/>
            <a:ext cx="9144000" cy="5601533"/>
          </a:xfrm>
          <a:prstGeom prst="rect">
            <a:avLst/>
          </a:prstGeom>
          <a:noFill/>
          <a:ln w="9525">
            <a:noFill/>
            <a:miter lim="800000"/>
            <a:headEnd/>
            <a:tailEnd/>
          </a:ln>
        </p:spPr>
        <p:txBody>
          <a:bodyPr wrap="square">
            <a:spAutoFit/>
          </a:bodyPr>
          <a:lstStyle/>
          <a:p>
            <a:pPr marL="342900" indent="-342900">
              <a:spcBef>
                <a:spcPts val="600"/>
              </a:spcBef>
              <a:buFont typeface="Wingdings" panose="05000000000000000000" pitchFamily="2" charset="2"/>
              <a:buChar char="q"/>
            </a:pPr>
            <a:r>
              <a:rPr lang="en-US" sz="2000" dirty="0">
                <a:solidFill>
                  <a:prstClr val="black"/>
                </a:solidFill>
                <a:latin typeface="Arial" pitchFamily="34" charset="0"/>
                <a:cs typeface="Arial" pitchFamily="34" charset="0"/>
              </a:rPr>
              <a:t>Must meet one of following conditions:</a:t>
            </a:r>
          </a:p>
          <a:p>
            <a:pPr marL="800100" lvl="1" indent="-342900">
              <a:spcBef>
                <a:spcPts val="600"/>
              </a:spcBef>
              <a:buFont typeface="Wingdings" panose="05000000000000000000" pitchFamily="2" charset="2"/>
              <a:buChar char="q"/>
            </a:pPr>
            <a:r>
              <a:rPr lang="en-US" sz="2000" dirty="0">
                <a:solidFill>
                  <a:prstClr val="black"/>
                </a:solidFill>
                <a:latin typeface="Arial" pitchFamily="34" charset="0"/>
                <a:cs typeface="Arial" pitchFamily="34" charset="0"/>
              </a:rPr>
              <a:t>At least one nontraditional defense contractor participating to a significant extent</a:t>
            </a:r>
          </a:p>
          <a:p>
            <a:pPr marL="800100" lvl="1" indent="-342900">
              <a:spcBef>
                <a:spcPts val="600"/>
              </a:spcBef>
              <a:buFont typeface="Wingdings" panose="05000000000000000000" pitchFamily="2" charset="2"/>
              <a:buChar char="q"/>
            </a:pPr>
            <a:r>
              <a:rPr lang="en-US" sz="2000" dirty="0">
                <a:solidFill>
                  <a:prstClr val="black"/>
                </a:solidFill>
                <a:latin typeface="Arial" pitchFamily="34" charset="0"/>
                <a:cs typeface="Arial" pitchFamily="34" charset="0"/>
              </a:rPr>
              <a:t>All significant participants in the transaction are SB or nontraditional</a:t>
            </a:r>
          </a:p>
          <a:p>
            <a:pPr marL="800100" lvl="1" indent="-342900">
              <a:spcBef>
                <a:spcPts val="600"/>
              </a:spcBef>
              <a:buFont typeface="Wingdings" panose="05000000000000000000" pitchFamily="2" charset="2"/>
              <a:buChar char="q"/>
            </a:pPr>
            <a:r>
              <a:rPr lang="en-US" sz="2000" dirty="0">
                <a:solidFill>
                  <a:prstClr val="black"/>
                </a:solidFill>
                <a:latin typeface="Arial" pitchFamily="34" charset="0"/>
                <a:cs typeface="Arial" pitchFamily="34" charset="0"/>
              </a:rPr>
              <a:t>1/3 of total cost of project to be paid by non-Government entity</a:t>
            </a:r>
          </a:p>
          <a:p>
            <a:pPr marL="1257300" lvl="2" indent="-342900">
              <a:spcBef>
                <a:spcPts val="600"/>
              </a:spcBef>
              <a:buFont typeface="Wingdings" panose="05000000000000000000" pitchFamily="2" charset="2"/>
              <a:buChar char="q"/>
            </a:pPr>
            <a:r>
              <a:rPr lang="en-US" sz="2000" dirty="0">
                <a:solidFill>
                  <a:prstClr val="black"/>
                </a:solidFill>
                <a:latin typeface="Arial" pitchFamily="34" charset="0"/>
                <a:cs typeface="Arial" pitchFamily="34" charset="0"/>
              </a:rPr>
              <a:t>Can be reasonable value of equipment, materials or property used</a:t>
            </a:r>
          </a:p>
          <a:p>
            <a:pPr marL="342900" indent="-342900">
              <a:spcBef>
                <a:spcPts val="600"/>
              </a:spcBef>
              <a:buFont typeface="Wingdings" panose="05000000000000000000" pitchFamily="2" charset="2"/>
              <a:buChar char="q"/>
            </a:pPr>
            <a:r>
              <a:rPr lang="en-US" sz="2000" dirty="0">
                <a:solidFill>
                  <a:prstClr val="black"/>
                </a:solidFill>
              </a:rPr>
              <a:t>Competitive procedures shall be used to </a:t>
            </a:r>
            <a:r>
              <a:rPr lang="en-US" sz="2000" i="1" dirty="0">
                <a:solidFill>
                  <a:prstClr val="black"/>
                </a:solidFill>
              </a:rPr>
              <a:t>maximum extent practicable</a:t>
            </a:r>
            <a:endParaRPr lang="en-US" sz="2000" dirty="0">
              <a:solidFill>
                <a:prstClr val="black"/>
              </a:solidFill>
              <a:latin typeface="Arial" pitchFamily="34" charset="0"/>
              <a:cs typeface="Arial" pitchFamily="34" charset="0"/>
            </a:endParaRPr>
          </a:p>
          <a:p>
            <a:pPr marL="342900" indent="-342900">
              <a:spcBef>
                <a:spcPts val="600"/>
              </a:spcBef>
              <a:buFont typeface="Wingdings" panose="05000000000000000000" pitchFamily="2" charset="2"/>
              <a:buChar char="q"/>
            </a:pPr>
            <a:r>
              <a:rPr lang="en-US" sz="2000" dirty="0">
                <a:solidFill>
                  <a:prstClr val="black"/>
                </a:solidFill>
                <a:latin typeface="Arial" pitchFamily="34" charset="0"/>
                <a:cs typeface="Arial" pitchFamily="34" charset="0"/>
              </a:rPr>
              <a:t>Commercial accounting standards</a:t>
            </a:r>
          </a:p>
          <a:p>
            <a:pPr marL="342900" indent="-342900">
              <a:spcBef>
                <a:spcPts val="600"/>
              </a:spcBef>
              <a:buFont typeface="Wingdings" panose="05000000000000000000" pitchFamily="2" charset="2"/>
              <a:buChar char="q"/>
            </a:pPr>
            <a:r>
              <a:rPr lang="en-US" sz="2000" dirty="0">
                <a:solidFill>
                  <a:prstClr val="black"/>
                </a:solidFill>
                <a:latin typeface="Arial" pitchFamily="34" charset="0"/>
                <a:cs typeface="Arial" pitchFamily="34" charset="0"/>
              </a:rPr>
              <a:t>Negotiable payment milestones</a:t>
            </a:r>
          </a:p>
          <a:p>
            <a:pPr marL="342900" indent="-342900">
              <a:spcBef>
                <a:spcPts val="600"/>
              </a:spcBef>
              <a:buFont typeface="Wingdings" panose="05000000000000000000" pitchFamily="2" charset="2"/>
              <a:buChar char="q"/>
            </a:pPr>
            <a:r>
              <a:rPr lang="en-US" sz="2000" dirty="0">
                <a:solidFill>
                  <a:prstClr val="black"/>
                </a:solidFill>
                <a:latin typeface="Arial" pitchFamily="34" charset="0"/>
                <a:cs typeface="Arial" pitchFamily="34" charset="0"/>
              </a:rPr>
              <a:t>Negotiable terms and conditions</a:t>
            </a:r>
          </a:p>
          <a:p>
            <a:pPr marL="342900" indent="-342900">
              <a:spcBef>
                <a:spcPts val="600"/>
              </a:spcBef>
              <a:buFont typeface="Wingdings" panose="05000000000000000000" pitchFamily="2" charset="2"/>
              <a:buChar char="q"/>
            </a:pPr>
            <a:r>
              <a:rPr lang="en-US" sz="2000" dirty="0">
                <a:solidFill>
                  <a:prstClr val="black"/>
                </a:solidFill>
                <a:latin typeface="Arial" pitchFamily="34" charset="0"/>
                <a:cs typeface="Arial" pitchFamily="34" charset="0"/>
              </a:rPr>
              <a:t>Negotiable IP and data rights</a:t>
            </a:r>
          </a:p>
          <a:p>
            <a:pPr marL="342900" indent="-342900">
              <a:spcBef>
                <a:spcPts val="600"/>
              </a:spcBef>
              <a:buFont typeface="Wingdings" panose="05000000000000000000" pitchFamily="2" charset="2"/>
              <a:buChar char="q"/>
            </a:pPr>
            <a:r>
              <a:rPr lang="en-US" sz="2000" b="1" dirty="0">
                <a:solidFill>
                  <a:prstClr val="black"/>
                </a:solidFill>
                <a:latin typeface="Arial" pitchFamily="34" charset="0"/>
                <a:cs typeface="Arial" pitchFamily="34" charset="0"/>
              </a:rPr>
              <a:t>A follow-on production effort may be awarded without competition</a:t>
            </a:r>
          </a:p>
          <a:p>
            <a:pPr>
              <a:spcBef>
                <a:spcPts val="1200"/>
              </a:spcBef>
            </a:pPr>
            <a:endParaRPr lang="en-US" sz="2400" b="1" dirty="0">
              <a:solidFill>
                <a:prstClr val="black"/>
              </a:solidFill>
              <a:latin typeface="Arial" pitchFamily="34" charset="0"/>
              <a:cs typeface="Arial" pitchFamily="34" charset="0"/>
            </a:endParaRPr>
          </a:p>
          <a:p>
            <a:pPr>
              <a:spcBef>
                <a:spcPts val="1200"/>
              </a:spcBef>
            </a:pPr>
            <a:endParaRPr lang="en-US" sz="2400" b="1" dirty="0">
              <a:solidFill>
                <a:prstClr val="black"/>
              </a:solidFill>
              <a:latin typeface="Arial" pitchFamily="34" charset="0"/>
              <a:cs typeface="Arial" pitchFamily="34" charset="0"/>
            </a:endParaRPr>
          </a:p>
        </p:txBody>
      </p:sp>
      <p:sp>
        <p:nvSpPr>
          <p:cNvPr id="6" name="Slide Number Placeholder 3"/>
          <p:cNvSpPr txBox="1">
            <a:spLocks/>
          </p:cNvSpPr>
          <p:nvPr/>
        </p:nvSpPr>
        <p:spPr>
          <a:xfrm>
            <a:off x="8896350" y="6492875"/>
            <a:ext cx="247650" cy="365125"/>
          </a:xfrm>
          <a:prstGeom prst="rect">
            <a:avLst/>
          </a:prstGeom>
        </p:spPr>
        <p:txBody>
          <a:bodyPr anchor="b"/>
          <a:lstStyle/>
          <a:p>
            <a:pPr>
              <a:defRPr/>
            </a:pPr>
            <a:fld id="{25F6A3F0-D237-40A6-866C-657C50145E7F}" type="slidenum">
              <a:rPr lang="en-US" sz="1200" b="1" smtClean="0">
                <a:solidFill>
                  <a:prstClr val="white"/>
                </a:solidFill>
                <a:latin typeface="Arial" pitchFamily="34" charset="0"/>
                <a:cs typeface="Arial" pitchFamily="34" charset="0"/>
              </a:rPr>
              <a:t>5</a:t>
            </a:fld>
            <a:endParaRPr lang="en-US" sz="1200" b="1" dirty="0">
              <a:solidFill>
                <a:prstClr val="white"/>
              </a:solidFill>
              <a:latin typeface="Arial" pitchFamily="34" charset="0"/>
              <a:cs typeface="Arial" pitchFamily="34" charset="0"/>
            </a:endParaRPr>
          </a:p>
        </p:txBody>
      </p:sp>
      <p:sp>
        <p:nvSpPr>
          <p:cNvPr id="2" name="TextBox 1"/>
          <p:cNvSpPr txBox="1"/>
          <p:nvPr/>
        </p:nvSpPr>
        <p:spPr>
          <a:xfrm>
            <a:off x="1143000" y="5779866"/>
            <a:ext cx="6324600" cy="646331"/>
          </a:xfrm>
          <a:prstGeom prst="rect">
            <a:avLst/>
          </a:prstGeom>
          <a:solidFill>
            <a:schemeClr val="accent1">
              <a:lumMod val="40000"/>
              <a:lumOff val="60000"/>
            </a:schemeClr>
          </a:solidFill>
        </p:spPr>
        <p:txBody>
          <a:bodyPr wrap="square" rtlCol="0">
            <a:spAutoFit/>
          </a:bodyPr>
          <a:lstStyle/>
          <a:p>
            <a:r>
              <a:rPr lang="en-US" b="1" i="1" dirty="0">
                <a:solidFill>
                  <a:schemeClr val="accent2">
                    <a:lumMod val="75000"/>
                  </a:schemeClr>
                </a:solidFill>
              </a:rPr>
              <a:t>An OT does NOT replace any other contracting method, it is simply an additional tool</a:t>
            </a:r>
          </a:p>
        </p:txBody>
      </p:sp>
      <p:pic>
        <p:nvPicPr>
          <p:cNvPr id="7" name="Picture 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28600" y="5715000"/>
            <a:ext cx="776065" cy="776065"/>
          </a:xfrm>
          <a:prstGeom prst="rect">
            <a:avLst/>
          </a:prstGeom>
        </p:spPr>
      </p:pic>
    </p:spTree>
    <p:extLst>
      <p:ext uri="{BB962C8B-B14F-4D97-AF65-F5344CB8AC3E}">
        <p14:creationId xmlns:p14="http://schemas.microsoft.com/office/powerpoint/2010/main" val="843980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304800" y="161925"/>
            <a:ext cx="8534400" cy="523875"/>
          </a:xfrm>
          <a:prstGeom prst="rect">
            <a:avLst/>
          </a:prstGeom>
          <a:noFill/>
          <a:ln w="12700">
            <a:noFill/>
            <a:miter lim="800000"/>
            <a:headEnd/>
            <a:tailEnd/>
          </a:ln>
        </p:spPr>
        <p:txBody>
          <a:bodyPr wrap="square">
            <a:spAutoFit/>
          </a:bodyPr>
          <a:lstStyle/>
          <a:p>
            <a:pPr algn="ctr"/>
            <a:r>
              <a:rPr lang="en-US" sz="2800" b="1" dirty="0">
                <a:solidFill>
                  <a:srgbClr val="FFFFFF"/>
                </a:solidFill>
                <a:latin typeface="Arial" pitchFamily="34" charset="0"/>
                <a:ea typeface="ＭＳ Ｐゴシック" pitchFamily="34" charset="-128"/>
                <a:cs typeface="Arial" pitchFamily="34" charset="0"/>
              </a:rPr>
              <a:t>What is an Other Transaction?</a:t>
            </a:r>
          </a:p>
        </p:txBody>
      </p:sp>
      <p:sp>
        <p:nvSpPr>
          <p:cNvPr id="26630" name="TextBox 8"/>
          <p:cNvSpPr txBox="1">
            <a:spLocks noChangeArrowheads="1"/>
          </p:cNvSpPr>
          <p:nvPr/>
        </p:nvSpPr>
        <p:spPr bwMode="auto">
          <a:xfrm>
            <a:off x="0" y="1066800"/>
            <a:ext cx="9144000" cy="6370975"/>
          </a:xfrm>
          <a:prstGeom prst="rect">
            <a:avLst/>
          </a:prstGeom>
          <a:noFill/>
          <a:ln w="9525">
            <a:noFill/>
            <a:miter lim="800000"/>
            <a:headEnd/>
            <a:tailEnd/>
          </a:ln>
        </p:spPr>
        <p:txBody>
          <a:bodyPr wrap="square">
            <a:spAutoFit/>
          </a:bodyPr>
          <a:lstStyle/>
          <a:p>
            <a:pPr marL="342900" indent="-342900">
              <a:spcBef>
                <a:spcPts val="600"/>
              </a:spcBef>
              <a:buFont typeface="Wingdings" panose="05000000000000000000" pitchFamily="2" charset="2"/>
              <a:buChar char="q"/>
            </a:pPr>
            <a:r>
              <a:rPr lang="en-US" sz="2000" dirty="0">
                <a:solidFill>
                  <a:prstClr val="black"/>
                </a:solidFill>
                <a:latin typeface="Arial" pitchFamily="34" charset="0"/>
                <a:cs typeface="Arial" pitchFamily="34" charset="0"/>
              </a:rPr>
              <a:t>What it is NOT:</a:t>
            </a:r>
          </a:p>
          <a:p>
            <a:pPr marL="800100" lvl="1" indent="-342900">
              <a:spcBef>
                <a:spcPts val="600"/>
              </a:spcBef>
              <a:buFont typeface="Wingdings" panose="05000000000000000000" pitchFamily="2" charset="2"/>
              <a:buChar char="q"/>
            </a:pPr>
            <a:r>
              <a:rPr lang="en-US" sz="2000" dirty="0">
                <a:solidFill>
                  <a:prstClr val="black"/>
                </a:solidFill>
                <a:latin typeface="Arial" pitchFamily="34" charset="0"/>
                <a:cs typeface="Arial" pitchFamily="34" charset="0"/>
              </a:rPr>
              <a:t>A procurement contract, a grant, a co-op agreement</a:t>
            </a:r>
          </a:p>
          <a:p>
            <a:pPr marL="1257300" lvl="2" indent="-342900">
              <a:spcBef>
                <a:spcPts val="600"/>
              </a:spcBef>
              <a:buFont typeface="Wingdings" panose="05000000000000000000" pitchFamily="2" charset="2"/>
              <a:buChar char="q"/>
            </a:pPr>
            <a:r>
              <a:rPr lang="en-US" sz="2000" dirty="0">
                <a:solidFill>
                  <a:prstClr val="black"/>
                </a:solidFill>
                <a:latin typeface="Arial" pitchFamily="34" charset="0"/>
                <a:cs typeface="Arial" pitchFamily="34" charset="0"/>
              </a:rPr>
              <a:t>Grant/co-op clauses do not apply</a:t>
            </a:r>
          </a:p>
          <a:p>
            <a:pPr marL="1257300" lvl="2" indent="-342900">
              <a:spcBef>
                <a:spcPts val="600"/>
              </a:spcBef>
              <a:buFont typeface="Wingdings" panose="05000000000000000000" pitchFamily="2" charset="2"/>
              <a:buChar char="q"/>
            </a:pPr>
            <a:endParaRPr lang="en-US" sz="2000" dirty="0">
              <a:solidFill>
                <a:prstClr val="black"/>
              </a:solidFill>
              <a:latin typeface="Arial" pitchFamily="34" charset="0"/>
              <a:cs typeface="Arial" pitchFamily="34" charset="0"/>
            </a:endParaRPr>
          </a:p>
          <a:p>
            <a:pPr marL="800100" lvl="1" indent="-342900">
              <a:spcBef>
                <a:spcPts val="600"/>
              </a:spcBef>
              <a:buFont typeface="Wingdings" panose="05000000000000000000" pitchFamily="2" charset="2"/>
              <a:buChar char="q"/>
            </a:pPr>
            <a:r>
              <a:rPr lang="en-US" sz="2000" dirty="0">
                <a:solidFill>
                  <a:prstClr val="black"/>
                </a:solidFill>
                <a:latin typeface="Arial" pitchFamily="34" charset="0"/>
                <a:cs typeface="Arial" pitchFamily="34" charset="0"/>
              </a:rPr>
              <a:t>Immune from laws and regulations related to funding or program requirements (i.e. fiscal and property laws)</a:t>
            </a:r>
          </a:p>
          <a:p>
            <a:pPr marL="1257300" lvl="2" indent="-342900">
              <a:spcBef>
                <a:spcPts val="600"/>
              </a:spcBef>
              <a:buFont typeface="Wingdings" panose="05000000000000000000" pitchFamily="2" charset="2"/>
              <a:buChar char="q"/>
            </a:pPr>
            <a:r>
              <a:rPr lang="en-US" sz="2000" dirty="0">
                <a:solidFill>
                  <a:prstClr val="black"/>
                </a:solidFill>
                <a:latin typeface="Arial" pitchFamily="34" charset="0"/>
                <a:cs typeface="Arial" pitchFamily="34" charset="0"/>
              </a:rPr>
              <a:t>MDAP requirements of DoD 5000.02 still apply</a:t>
            </a:r>
          </a:p>
          <a:p>
            <a:pPr marL="1257300" lvl="2" indent="-342900">
              <a:spcBef>
                <a:spcPts val="600"/>
              </a:spcBef>
              <a:buFont typeface="Wingdings" panose="05000000000000000000" pitchFamily="2" charset="2"/>
              <a:buChar char="q"/>
            </a:pPr>
            <a:endParaRPr lang="en-US" sz="2000" dirty="0">
              <a:solidFill>
                <a:prstClr val="black"/>
              </a:solidFill>
              <a:latin typeface="Arial" pitchFamily="34" charset="0"/>
              <a:cs typeface="Arial" pitchFamily="34" charset="0"/>
            </a:endParaRPr>
          </a:p>
          <a:p>
            <a:pPr marL="800100" lvl="1" indent="-342900">
              <a:spcBef>
                <a:spcPts val="600"/>
              </a:spcBef>
              <a:buFont typeface="Wingdings" panose="05000000000000000000" pitchFamily="2" charset="2"/>
              <a:buChar char="q"/>
            </a:pPr>
            <a:r>
              <a:rPr lang="en-US" sz="2000" dirty="0">
                <a:solidFill>
                  <a:prstClr val="black"/>
                </a:solidFill>
                <a:latin typeface="Arial" pitchFamily="34" charset="0"/>
                <a:cs typeface="Arial" pitchFamily="34" charset="0"/>
              </a:rPr>
              <a:t>Limited by funding color – nature of work determines</a:t>
            </a:r>
          </a:p>
          <a:p>
            <a:pPr marL="1257300" lvl="2" indent="-342900">
              <a:spcBef>
                <a:spcPts val="600"/>
              </a:spcBef>
              <a:buFont typeface="Wingdings" panose="05000000000000000000" pitchFamily="2" charset="2"/>
              <a:buChar char="q"/>
            </a:pPr>
            <a:r>
              <a:rPr lang="en-US" sz="2000" dirty="0">
                <a:solidFill>
                  <a:prstClr val="black"/>
                </a:solidFill>
                <a:latin typeface="Arial" pitchFamily="34" charset="0"/>
                <a:cs typeface="Arial" pitchFamily="34" charset="0"/>
              </a:rPr>
              <a:t>Still dominated by RDTE</a:t>
            </a:r>
          </a:p>
          <a:p>
            <a:pPr lvl="2">
              <a:spcBef>
                <a:spcPts val="600"/>
              </a:spcBef>
            </a:pPr>
            <a:endParaRPr lang="en-US" sz="2000" dirty="0">
              <a:solidFill>
                <a:prstClr val="black"/>
              </a:solidFill>
              <a:latin typeface="Arial" pitchFamily="34" charset="0"/>
              <a:cs typeface="Arial" pitchFamily="34" charset="0"/>
            </a:endParaRPr>
          </a:p>
          <a:p>
            <a:pPr marL="800100" lvl="1" indent="-342900">
              <a:spcBef>
                <a:spcPts val="600"/>
              </a:spcBef>
              <a:buFont typeface="Wingdings" panose="05000000000000000000" pitchFamily="2" charset="2"/>
              <a:buChar char="q"/>
            </a:pPr>
            <a:r>
              <a:rPr lang="en-US" sz="2000" dirty="0">
                <a:solidFill>
                  <a:prstClr val="black"/>
                </a:solidFill>
                <a:latin typeface="Arial" pitchFamily="34" charset="0"/>
                <a:cs typeface="Arial" pitchFamily="34" charset="0"/>
              </a:rPr>
              <a:t>Protestable at GAO </a:t>
            </a:r>
            <a:r>
              <a:rPr lang="en-US" sz="2000" i="1" dirty="0">
                <a:solidFill>
                  <a:prstClr val="black"/>
                </a:solidFill>
                <a:latin typeface="Arial" pitchFamily="34" charset="0"/>
                <a:cs typeface="Arial" pitchFamily="34" charset="0"/>
              </a:rPr>
              <a:t>outside of use of statute </a:t>
            </a:r>
            <a:r>
              <a:rPr lang="en-US" sz="2000" dirty="0">
                <a:solidFill>
                  <a:prstClr val="black"/>
                </a:solidFill>
                <a:latin typeface="Arial" pitchFamily="34" charset="0"/>
                <a:cs typeface="Arial" pitchFamily="34" charset="0"/>
              </a:rPr>
              <a:t>– CICA does not apply</a:t>
            </a:r>
          </a:p>
          <a:p>
            <a:pPr marL="1257300" lvl="2" indent="-342900">
              <a:spcBef>
                <a:spcPts val="600"/>
              </a:spcBef>
              <a:buFont typeface="Wingdings" panose="05000000000000000000" pitchFamily="2" charset="2"/>
              <a:buChar char="q"/>
            </a:pPr>
            <a:r>
              <a:rPr lang="en-US" sz="2000" dirty="0">
                <a:solidFill>
                  <a:prstClr val="black"/>
                </a:solidFill>
                <a:latin typeface="Arial" pitchFamily="34" charset="0"/>
                <a:cs typeface="Arial" pitchFamily="34" charset="0"/>
              </a:rPr>
              <a:t>COFC still applies for laws and regulations</a:t>
            </a:r>
          </a:p>
          <a:p>
            <a:pPr marL="1257300" lvl="2" indent="-342900">
              <a:spcBef>
                <a:spcPts val="600"/>
              </a:spcBef>
              <a:buFont typeface="Wingdings" panose="05000000000000000000" pitchFamily="2" charset="2"/>
              <a:buChar char="q"/>
            </a:pPr>
            <a:endParaRPr lang="en-US" sz="2000" dirty="0">
              <a:solidFill>
                <a:prstClr val="black"/>
              </a:solidFill>
              <a:latin typeface="Arial" pitchFamily="34" charset="0"/>
              <a:cs typeface="Arial" pitchFamily="34" charset="0"/>
            </a:endParaRPr>
          </a:p>
          <a:p>
            <a:pPr>
              <a:spcBef>
                <a:spcPts val="1200"/>
              </a:spcBef>
            </a:pPr>
            <a:endParaRPr lang="en-US" sz="2400" b="1" dirty="0">
              <a:solidFill>
                <a:prstClr val="black"/>
              </a:solidFill>
              <a:latin typeface="Arial" pitchFamily="34" charset="0"/>
              <a:cs typeface="Arial" pitchFamily="34" charset="0"/>
            </a:endParaRPr>
          </a:p>
          <a:p>
            <a:pPr>
              <a:spcBef>
                <a:spcPts val="1200"/>
              </a:spcBef>
            </a:pPr>
            <a:endParaRPr lang="en-US" sz="2400" b="1" dirty="0">
              <a:solidFill>
                <a:prstClr val="black"/>
              </a:solidFill>
              <a:latin typeface="Arial" pitchFamily="34" charset="0"/>
              <a:cs typeface="Arial" pitchFamily="34" charset="0"/>
            </a:endParaRPr>
          </a:p>
        </p:txBody>
      </p:sp>
      <p:sp>
        <p:nvSpPr>
          <p:cNvPr id="6" name="Slide Number Placeholder 3"/>
          <p:cNvSpPr txBox="1">
            <a:spLocks/>
          </p:cNvSpPr>
          <p:nvPr/>
        </p:nvSpPr>
        <p:spPr>
          <a:xfrm>
            <a:off x="8896350" y="6492875"/>
            <a:ext cx="247650" cy="365125"/>
          </a:xfrm>
          <a:prstGeom prst="rect">
            <a:avLst/>
          </a:prstGeom>
        </p:spPr>
        <p:txBody>
          <a:bodyPr anchor="b"/>
          <a:lstStyle/>
          <a:p>
            <a:pPr>
              <a:defRPr/>
            </a:pPr>
            <a:fld id="{25F6A3F0-D237-40A6-866C-657C50145E7F}" type="slidenum">
              <a:rPr lang="en-US" sz="1200" b="1" smtClean="0">
                <a:solidFill>
                  <a:prstClr val="white"/>
                </a:solidFill>
                <a:latin typeface="Arial" pitchFamily="34" charset="0"/>
                <a:cs typeface="Arial" pitchFamily="34" charset="0"/>
              </a:rPr>
              <a:t>6</a:t>
            </a:fld>
            <a:endParaRPr lang="en-US" sz="1200" b="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205877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304800" y="161925"/>
            <a:ext cx="8534400" cy="523875"/>
          </a:xfrm>
          <a:prstGeom prst="rect">
            <a:avLst/>
          </a:prstGeom>
          <a:noFill/>
          <a:ln w="12700">
            <a:noFill/>
            <a:miter lim="800000"/>
            <a:headEnd/>
            <a:tailEnd/>
          </a:ln>
        </p:spPr>
        <p:txBody>
          <a:bodyPr wrap="square">
            <a:spAutoFit/>
          </a:bodyPr>
          <a:lstStyle/>
          <a:p>
            <a:pPr algn="ctr"/>
            <a:r>
              <a:rPr lang="en-US" sz="2800" b="1" dirty="0">
                <a:solidFill>
                  <a:srgbClr val="FFFFFF"/>
                </a:solidFill>
                <a:latin typeface="Arial" pitchFamily="34" charset="0"/>
                <a:ea typeface="ＭＳ Ｐゴシック" pitchFamily="34" charset="-128"/>
                <a:cs typeface="Arial" pitchFamily="34" charset="0"/>
              </a:rPr>
              <a:t>OTA Command Philosophy</a:t>
            </a:r>
          </a:p>
        </p:txBody>
      </p:sp>
      <p:sp>
        <p:nvSpPr>
          <p:cNvPr id="26630" name="TextBox 8"/>
          <p:cNvSpPr txBox="1">
            <a:spLocks noChangeArrowheads="1"/>
          </p:cNvSpPr>
          <p:nvPr/>
        </p:nvSpPr>
        <p:spPr bwMode="auto">
          <a:xfrm>
            <a:off x="0" y="1066800"/>
            <a:ext cx="9144000" cy="1446550"/>
          </a:xfrm>
          <a:prstGeom prst="rect">
            <a:avLst/>
          </a:prstGeom>
          <a:noFill/>
          <a:ln w="9525">
            <a:noFill/>
            <a:miter lim="800000"/>
            <a:headEnd/>
            <a:tailEnd/>
          </a:ln>
        </p:spPr>
        <p:txBody>
          <a:bodyPr wrap="square">
            <a:spAutoFit/>
          </a:bodyPr>
          <a:lstStyle/>
          <a:p>
            <a:pPr marL="1257300" lvl="2" indent="-342900">
              <a:spcBef>
                <a:spcPts val="600"/>
              </a:spcBef>
              <a:buFont typeface="Wingdings" panose="05000000000000000000" pitchFamily="2" charset="2"/>
              <a:buChar char="q"/>
            </a:pPr>
            <a:endParaRPr lang="en-US" sz="2000" dirty="0">
              <a:solidFill>
                <a:prstClr val="black"/>
              </a:solidFill>
              <a:latin typeface="Arial" pitchFamily="34" charset="0"/>
              <a:cs typeface="Arial" pitchFamily="34" charset="0"/>
            </a:endParaRPr>
          </a:p>
          <a:p>
            <a:pPr>
              <a:spcBef>
                <a:spcPts val="1200"/>
              </a:spcBef>
            </a:pPr>
            <a:endParaRPr lang="en-US" sz="2400" b="1" dirty="0">
              <a:solidFill>
                <a:prstClr val="black"/>
              </a:solidFill>
              <a:latin typeface="Arial" pitchFamily="34" charset="0"/>
              <a:cs typeface="Arial" pitchFamily="34" charset="0"/>
            </a:endParaRPr>
          </a:p>
          <a:p>
            <a:pPr>
              <a:spcBef>
                <a:spcPts val="1200"/>
              </a:spcBef>
            </a:pPr>
            <a:endParaRPr lang="en-US" sz="2400" b="1" dirty="0">
              <a:solidFill>
                <a:prstClr val="black"/>
              </a:solidFill>
              <a:latin typeface="Arial" pitchFamily="34" charset="0"/>
              <a:cs typeface="Arial" pitchFamily="34" charset="0"/>
            </a:endParaRPr>
          </a:p>
        </p:txBody>
      </p:sp>
      <p:sp>
        <p:nvSpPr>
          <p:cNvPr id="6" name="Slide Number Placeholder 3"/>
          <p:cNvSpPr txBox="1">
            <a:spLocks/>
          </p:cNvSpPr>
          <p:nvPr/>
        </p:nvSpPr>
        <p:spPr>
          <a:xfrm>
            <a:off x="8896350" y="6492875"/>
            <a:ext cx="247650" cy="365125"/>
          </a:xfrm>
          <a:prstGeom prst="rect">
            <a:avLst/>
          </a:prstGeom>
        </p:spPr>
        <p:txBody>
          <a:bodyPr anchor="b"/>
          <a:lstStyle/>
          <a:p>
            <a:pPr>
              <a:defRPr/>
            </a:pPr>
            <a:fld id="{25F6A3F0-D237-40A6-866C-657C50145E7F}" type="slidenum">
              <a:rPr lang="en-US" sz="1200" b="1" smtClean="0">
                <a:solidFill>
                  <a:prstClr val="white"/>
                </a:solidFill>
                <a:latin typeface="Arial" pitchFamily="34" charset="0"/>
                <a:cs typeface="Arial" pitchFamily="34" charset="0"/>
              </a:rPr>
              <a:t>7</a:t>
            </a:fld>
            <a:endParaRPr lang="en-US" sz="1200" b="1" dirty="0">
              <a:solidFill>
                <a:prstClr val="white"/>
              </a:solidFill>
              <a:latin typeface="Arial" pitchFamily="34" charset="0"/>
              <a:cs typeface="Arial" pitchFamily="34" charset="0"/>
            </a:endParaRPr>
          </a:p>
        </p:txBody>
      </p:sp>
      <p:graphicFrame>
        <p:nvGraphicFramePr>
          <p:cNvPr id="2" name="Diagram 1"/>
          <p:cNvGraphicFramePr/>
          <p:nvPr>
            <p:extLst>
              <p:ext uri="{D42A27DB-BD31-4B8C-83A1-F6EECF244321}">
                <p14:modId xmlns:p14="http://schemas.microsoft.com/office/powerpoint/2010/main" val="2582944063"/>
              </p:ext>
            </p:extLst>
          </p:nvPr>
        </p:nvGraphicFramePr>
        <p:xfrm>
          <a:off x="762000" y="1219200"/>
          <a:ext cx="7620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4119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304800" y="109538"/>
            <a:ext cx="8534400" cy="523875"/>
          </a:xfrm>
          <a:prstGeom prst="rect">
            <a:avLst/>
          </a:prstGeom>
          <a:noFill/>
          <a:ln w="12700">
            <a:noFill/>
            <a:miter lim="800000"/>
            <a:headEnd/>
            <a:tailEnd/>
          </a:ln>
        </p:spPr>
        <p:txBody>
          <a:bodyPr wrap="square">
            <a:spAutoFit/>
          </a:bodyPr>
          <a:lstStyle/>
          <a:p>
            <a:pPr algn="ctr"/>
            <a:r>
              <a:rPr lang="en-US" sz="2800" b="1" dirty="0">
                <a:solidFill>
                  <a:srgbClr val="FFFFFF"/>
                </a:solidFill>
                <a:latin typeface="Arial" pitchFamily="34" charset="0"/>
                <a:ea typeface="ＭＳ Ｐゴシック" pitchFamily="34" charset="-128"/>
                <a:cs typeface="Arial" pitchFamily="34" charset="0"/>
              </a:rPr>
              <a:t>Competition Process Options</a:t>
            </a:r>
          </a:p>
        </p:txBody>
      </p:sp>
      <p:sp>
        <p:nvSpPr>
          <p:cNvPr id="26630" name="TextBox 8"/>
          <p:cNvSpPr txBox="1">
            <a:spLocks noChangeArrowheads="1"/>
          </p:cNvSpPr>
          <p:nvPr/>
        </p:nvSpPr>
        <p:spPr bwMode="auto">
          <a:xfrm>
            <a:off x="0" y="1066800"/>
            <a:ext cx="9144000" cy="1446550"/>
          </a:xfrm>
          <a:prstGeom prst="rect">
            <a:avLst/>
          </a:prstGeom>
          <a:noFill/>
          <a:ln w="9525">
            <a:noFill/>
            <a:miter lim="800000"/>
            <a:headEnd/>
            <a:tailEnd/>
          </a:ln>
        </p:spPr>
        <p:txBody>
          <a:bodyPr wrap="square">
            <a:spAutoFit/>
          </a:bodyPr>
          <a:lstStyle/>
          <a:p>
            <a:pPr marL="1257300" lvl="2" indent="-342900">
              <a:spcBef>
                <a:spcPts val="600"/>
              </a:spcBef>
              <a:buFont typeface="Wingdings" panose="05000000000000000000" pitchFamily="2" charset="2"/>
              <a:buChar char="q"/>
            </a:pPr>
            <a:endParaRPr lang="en-US" sz="2000" dirty="0">
              <a:solidFill>
                <a:prstClr val="black"/>
              </a:solidFill>
              <a:latin typeface="Arial" pitchFamily="34" charset="0"/>
              <a:cs typeface="Arial" pitchFamily="34" charset="0"/>
            </a:endParaRPr>
          </a:p>
          <a:p>
            <a:pPr>
              <a:spcBef>
                <a:spcPts val="1200"/>
              </a:spcBef>
            </a:pPr>
            <a:endParaRPr lang="en-US" sz="2400" b="1" dirty="0">
              <a:solidFill>
                <a:prstClr val="black"/>
              </a:solidFill>
              <a:latin typeface="Arial" pitchFamily="34" charset="0"/>
              <a:cs typeface="Arial" pitchFamily="34" charset="0"/>
            </a:endParaRPr>
          </a:p>
          <a:p>
            <a:pPr>
              <a:spcBef>
                <a:spcPts val="1200"/>
              </a:spcBef>
            </a:pPr>
            <a:endParaRPr lang="en-US" sz="2400" b="1" dirty="0">
              <a:solidFill>
                <a:prstClr val="black"/>
              </a:solidFill>
              <a:latin typeface="Arial" pitchFamily="34" charset="0"/>
              <a:cs typeface="Arial" pitchFamily="34" charset="0"/>
            </a:endParaRPr>
          </a:p>
        </p:txBody>
      </p:sp>
      <p:sp>
        <p:nvSpPr>
          <p:cNvPr id="6" name="Slide Number Placeholder 3"/>
          <p:cNvSpPr txBox="1">
            <a:spLocks/>
          </p:cNvSpPr>
          <p:nvPr/>
        </p:nvSpPr>
        <p:spPr>
          <a:xfrm>
            <a:off x="8896350" y="6492875"/>
            <a:ext cx="247650" cy="365125"/>
          </a:xfrm>
          <a:prstGeom prst="rect">
            <a:avLst/>
          </a:prstGeom>
        </p:spPr>
        <p:txBody>
          <a:bodyPr anchor="b"/>
          <a:lstStyle/>
          <a:p>
            <a:pPr>
              <a:defRPr/>
            </a:pPr>
            <a:fld id="{25F6A3F0-D237-40A6-866C-657C50145E7F}" type="slidenum">
              <a:rPr lang="en-US" sz="1200" b="1" smtClean="0">
                <a:solidFill>
                  <a:prstClr val="white"/>
                </a:solidFill>
                <a:latin typeface="Arial" pitchFamily="34" charset="0"/>
                <a:cs typeface="Arial" pitchFamily="34" charset="0"/>
              </a:rPr>
              <a:t>8</a:t>
            </a:fld>
            <a:endParaRPr lang="en-US" sz="1200" b="1" dirty="0">
              <a:solidFill>
                <a:prstClr val="white"/>
              </a:solidFill>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998273" y="685800"/>
            <a:ext cx="7147454" cy="5242740"/>
          </a:xfrm>
          <a:prstGeom prst="rect">
            <a:avLst/>
          </a:prstGeom>
        </p:spPr>
      </p:pic>
    </p:spTree>
    <p:extLst>
      <p:ext uri="{BB962C8B-B14F-4D97-AF65-F5344CB8AC3E}">
        <p14:creationId xmlns:p14="http://schemas.microsoft.com/office/powerpoint/2010/main" val="180291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txBox="1">
            <a:spLocks/>
          </p:cNvSpPr>
          <p:nvPr/>
        </p:nvSpPr>
        <p:spPr>
          <a:xfrm>
            <a:off x="8896350" y="6492875"/>
            <a:ext cx="247650" cy="365125"/>
          </a:xfrm>
          <a:prstGeom prst="rect">
            <a:avLst/>
          </a:prstGeom>
        </p:spPr>
        <p:txBody>
          <a:bodyPr anchor="b"/>
          <a:lstStyle/>
          <a:p>
            <a:pPr>
              <a:defRPr/>
            </a:pPr>
            <a:r>
              <a:rPr lang="en-US" sz="1200" b="1" dirty="0">
                <a:solidFill>
                  <a:prstClr val="white"/>
                </a:solidFill>
                <a:latin typeface="Arial" pitchFamily="34" charset="0"/>
                <a:cs typeface="Arial" pitchFamily="34" charset="0"/>
              </a:rPr>
              <a:t>9</a:t>
            </a:r>
          </a:p>
        </p:txBody>
      </p:sp>
      <p:sp>
        <p:nvSpPr>
          <p:cNvPr id="14" name="Rounded Rectangle 13"/>
          <p:cNvSpPr/>
          <p:nvPr/>
        </p:nvSpPr>
        <p:spPr>
          <a:xfrm>
            <a:off x="864974" y="924812"/>
            <a:ext cx="7177675" cy="1958130"/>
          </a:xfrm>
          <a:prstGeom prst="roundRect">
            <a:avLst/>
          </a:prstGeom>
          <a:no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prstClr val="black"/>
              </a:solidFill>
              <a:latin typeface="Arial" panose="020B0604020202020204" pitchFamily="34" charset="0"/>
              <a:cs typeface="Arial" panose="020B0604020202020204" pitchFamily="34" charset="0"/>
            </a:endParaRPr>
          </a:p>
        </p:txBody>
      </p:sp>
      <p:sp>
        <p:nvSpPr>
          <p:cNvPr id="6" name="Text Box 4"/>
          <p:cNvSpPr txBox="1">
            <a:spLocks noChangeArrowheads="1"/>
          </p:cNvSpPr>
          <p:nvPr/>
        </p:nvSpPr>
        <p:spPr bwMode="auto">
          <a:xfrm>
            <a:off x="362599" y="80604"/>
            <a:ext cx="8534400" cy="480131"/>
          </a:xfrm>
          <a:prstGeom prst="rect">
            <a:avLst/>
          </a:prstGeom>
          <a:noFill/>
          <a:ln w="12700">
            <a:noFill/>
            <a:miter lim="800000"/>
            <a:headEnd/>
            <a:tailEnd/>
          </a:ln>
        </p:spPr>
        <p:txBody>
          <a:bodyPr wrap="square">
            <a:spAutoFit/>
          </a:bodyPr>
          <a:lstStyle/>
          <a:p>
            <a:pPr algn="ctr">
              <a:lnSpc>
                <a:spcPct val="90000"/>
              </a:lnSpc>
              <a:spcBef>
                <a:spcPct val="0"/>
              </a:spcBef>
            </a:pPr>
            <a:r>
              <a:rPr lang="en-US" sz="2800" b="1" dirty="0">
                <a:solidFill>
                  <a:schemeClr val="bg1"/>
                </a:solidFill>
                <a:latin typeface="Arial" panose="020B0604020202020204" pitchFamily="34" charset="0"/>
                <a:ea typeface="+mj-ea"/>
                <a:cs typeface="Arial" panose="020B0604020202020204" pitchFamily="34" charset="0"/>
              </a:rPr>
              <a:t>ACC-O </a:t>
            </a:r>
            <a:r>
              <a:rPr lang="en-US" sz="2800" b="1" i="1" dirty="0">
                <a:solidFill>
                  <a:schemeClr val="bg1"/>
                </a:solidFill>
                <a:latin typeface="Arial" panose="020B0604020202020204" pitchFamily="34" charset="0"/>
                <a:ea typeface="+mj-ea"/>
                <a:cs typeface="Arial" panose="020B0604020202020204" pitchFamily="34" charset="0"/>
              </a:rPr>
              <a:t>Typical</a:t>
            </a:r>
            <a:r>
              <a:rPr lang="en-US" sz="2800" b="1" dirty="0">
                <a:solidFill>
                  <a:schemeClr val="bg1"/>
                </a:solidFill>
                <a:latin typeface="Arial" panose="020B0604020202020204" pitchFamily="34" charset="0"/>
                <a:ea typeface="+mj-ea"/>
                <a:cs typeface="Arial" panose="020B0604020202020204" pitchFamily="34" charset="0"/>
              </a:rPr>
              <a:t> Competitive Flow Chart</a:t>
            </a:r>
          </a:p>
        </p:txBody>
      </p:sp>
      <p:sp>
        <p:nvSpPr>
          <p:cNvPr id="3" name="TextBox 2"/>
          <p:cNvSpPr txBox="1"/>
          <p:nvPr/>
        </p:nvSpPr>
        <p:spPr>
          <a:xfrm>
            <a:off x="232742" y="1161159"/>
            <a:ext cx="1617786" cy="646331"/>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Requirement Arises</a:t>
            </a:r>
          </a:p>
        </p:txBody>
      </p:sp>
      <p:cxnSp>
        <p:nvCxnSpPr>
          <p:cNvPr id="5" name="Straight Arrow Connector 4"/>
          <p:cNvCxnSpPr>
            <a:stCxn id="3" idx="3"/>
            <a:endCxn id="10" idx="1"/>
          </p:cNvCxnSpPr>
          <p:nvPr/>
        </p:nvCxnSpPr>
        <p:spPr>
          <a:xfrm flipV="1">
            <a:off x="1850528" y="1165323"/>
            <a:ext cx="405205" cy="3190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2255733" y="911407"/>
            <a:ext cx="1617786" cy="507831"/>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Develop PAA</a:t>
            </a:r>
          </a:p>
          <a:p>
            <a:r>
              <a:rPr lang="en-US" sz="900" dirty="0"/>
              <a:t>- Signed by AO and PM</a:t>
            </a:r>
          </a:p>
        </p:txBody>
      </p:sp>
      <p:sp>
        <p:nvSpPr>
          <p:cNvPr id="16" name="TextBox 15"/>
          <p:cNvSpPr txBox="1"/>
          <p:nvPr/>
        </p:nvSpPr>
        <p:spPr>
          <a:xfrm>
            <a:off x="2255733" y="1616970"/>
            <a:ext cx="1617786" cy="369332"/>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Develop </a:t>
            </a:r>
            <a:r>
              <a:rPr lang="en-US" dirty="0" err="1"/>
              <a:t>SoN</a:t>
            </a:r>
            <a:endParaRPr lang="en-US" dirty="0"/>
          </a:p>
        </p:txBody>
      </p:sp>
      <p:cxnSp>
        <p:nvCxnSpPr>
          <p:cNvPr id="17" name="Straight Arrow Connector 16"/>
          <p:cNvCxnSpPr>
            <a:stCxn id="3" idx="3"/>
            <a:endCxn id="16" idx="1"/>
          </p:cNvCxnSpPr>
          <p:nvPr/>
        </p:nvCxnSpPr>
        <p:spPr>
          <a:xfrm>
            <a:off x="1850528" y="1484325"/>
            <a:ext cx="405205" cy="3173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4629799" y="737966"/>
            <a:ext cx="1617786" cy="1384995"/>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Develop RFS:</a:t>
            </a:r>
          </a:p>
          <a:p>
            <a:pPr marL="171450" indent="-171450">
              <a:buFont typeface="Arial" panose="020B0604020202020204" pitchFamily="34" charset="0"/>
              <a:buChar char="•"/>
            </a:pPr>
            <a:r>
              <a:rPr lang="en-US" sz="1100" dirty="0"/>
              <a:t>Includes </a:t>
            </a:r>
            <a:r>
              <a:rPr lang="en-US" sz="1100" dirty="0" err="1"/>
              <a:t>SoN</a:t>
            </a:r>
            <a:r>
              <a:rPr lang="en-US" sz="1100" dirty="0"/>
              <a:t> &amp; Annexes</a:t>
            </a:r>
          </a:p>
          <a:p>
            <a:pPr marL="171450" indent="-171450">
              <a:buFont typeface="Arial" panose="020B0604020202020204" pitchFamily="34" charset="0"/>
              <a:buChar char="•"/>
            </a:pPr>
            <a:r>
              <a:rPr lang="en-US" sz="1100" dirty="0"/>
              <a:t>DD-254</a:t>
            </a:r>
          </a:p>
          <a:p>
            <a:pPr marL="171450" indent="-171450">
              <a:buFont typeface="Arial" panose="020B0604020202020204" pitchFamily="34" charset="0"/>
              <a:buChar char="•"/>
            </a:pPr>
            <a:r>
              <a:rPr lang="en-US" sz="1100" dirty="0"/>
              <a:t>FOCI Info</a:t>
            </a:r>
          </a:p>
          <a:p>
            <a:pPr marL="171450" indent="-171450">
              <a:buFont typeface="Arial" panose="020B0604020202020204" pitchFamily="34" charset="0"/>
              <a:buChar char="•"/>
            </a:pPr>
            <a:r>
              <a:rPr lang="en-US" sz="1100" dirty="0"/>
              <a:t>EULA Info</a:t>
            </a:r>
          </a:p>
          <a:p>
            <a:pPr marL="171450" indent="-171450">
              <a:buFont typeface="Arial" panose="020B0604020202020204" pitchFamily="34" charset="0"/>
              <a:buChar char="•"/>
            </a:pPr>
            <a:r>
              <a:rPr lang="en-US" sz="1100" dirty="0" err="1"/>
              <a:t>Etc</a:t>
            </a:r>
            <a:r>
              <a:rPr lang="en-US" sz="1100" dirty="0"/>
              <a:t>, as applicable</a:t>
            </a:r>
            <a:endParaRPr lang="en-US" dirty="0"/>
          </a:p>
        </p:txBody>
      </p:sp>
      <p:cxnSp>
        <p:nvCxnSpPr>
          <p:cNvPr id="24" name="Straight Arrow Connector 23"/>
          <p:cNvCxnSpPr>
            <a:stCxn id="10" idx="3"/>
            <a:endCxn id="20" idx="1"/>
          </p:cNvCxnSpPr>
          <p:nvPr/>
        </p:nvCxnSpPr>
        <p:spPr>
          <a:xfrm>
            <a:off x="3873519" y="1165323"/>
            <a:ext cx="756280" cy="2651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a:stCxn id="16" idx="3"/>
            <a:endCxn id="20" idx="1"/>
          </p:cNvCxnSpPr>
          <p:nvPr/>
        </p:nvCxnSpPr>
        <p:spPr>
          <a:xfrm flipV="1">
            <a:off x="3873519" y="1430464"/>
            <a:ext cx="756280" cy="3711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4" name="TextBox 43"/>
          <p:cNvSpPr txBox="1"/>
          <p:nvPr/>
        </p:nvSpPr>
        <p:spPr>
          <a:xfrm>
            <a:off x="6776838" y="1161159"/>
            <a:ext cx="1617786" cy="369332"/>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Release RFS</a:t>
            </a:r>
          </a:p>
        </p:txBody>
      </p:sp>
      <p:cxnSp>
        <p:nvCxnSpPr>
          <p:cNvPr id="45" name="Straight Arrow Connector 44"/>
          <p:cNvCxnSpPr>
            <a:endCxn id="44" idx="1"/>
          </p:cNvCxnSpPr>
          <p:nvPr/>
        </p:nvCxnSpPr>
        <p:spPr>
          <a:xfrm>
            <a:off x="6247585" y="1345825"/>
            <a:ext cx="52925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7" name="TextBox 46"/>
          <p:cNvSpPr txBox="1"/>
          <p:nvPr/>
        </p:nvSpPr>
        <p:spPr>
          <a:xfrm>
            <a:off x="6824129" y="1723905"/>
            <a:ext cx="1617787" cy="261610"/>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t>Receive Submissions</a:t>
            </a:r>
          </a:p>
        </p:txBody>
      </p:sp>
      <p:cxnSp>
        <p:nvCxnSpPr>
          <p:cNvPr id="49" name="Straight Arrow Connector 48"/>
          <p:cNvCxnSpPr>
            <a:stCxn id="44" idx="2"/>
            <a:endCxn id="47" idx="0"/>
          </p:cNvCxnSpPr>
          <p:nvPr/>
        </p:nvCxnSpPr>
        <p:spPr>
          <a:xfrm>
            <a:off x="7585731" y="1530491"/>
            <a:ext cx="47292" cy="1934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4" name="TextBox 53"/>
          <p:cNvSpPr txBox="1"/>
          <p:nvPr/>
        </p:nvSpPr>
        <p:spPr>
          <a:xfrm>
            <a:off x="6824130" y="2126067"/>
            <a:ext cx="1617786" cy="430887"/>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t>Conduct Phase 1 Evaluations </a:t>
            </a:r>
          </a:p>
        </p:txBody>
      </p:sp>
      <p:cxnSp>
        <p:nvCxnSpPr>
          <p:cNvPr id="56" name="Straight Arrow Connector 55"/>
          <p:cNvCxnSpPr>
            <a:stCxn id="47" idx="2"/>
            <a:endCxn id="54" idx="0"/>
          </p:cNvCxnSpPr>
          <p:nvPr/>
        </p:nvCxnSpPr>
        <p:spPr>
          <a:xfrm>
            <a:off x="7633023" y="1985515"/>
            <a:ext cx="0" cy="1405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8" name="TextBox 57"/>
          <p:cNvSpPr txBox="1"/>
          <p:nvPr/>
        </p:nvSpPr>
        <p:spPr>
          <a:xfrm>
            <a:off x="6824130" y="2713665"/>
            <a:ext cx="1617786" cy="430887"/>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t>Down-Select Briefing and Decision</a:t>
            </a:r>
          </a:p>
        </p:txBody>
      </p:sp>
      <p:cxnSp>
        <p:nvCxnSpPr>
          <p:cNvPr id="59" name="Straight Arrow Connector 58"/>
          <p:cNvCxnSpPr>
            <a:stCxn id="54" idx="2"/>
            <a:endCxn id="58" idx="0"/>
          </p:cNvCxnSpPr>
          <p:nvPr/>
        </p:nvCxnSpPr>
        <p:spPr>
          <a:xfrm>
            <a:off x="7633023" y="2556954"/>
            <a:ext cx="0" cy="1567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2" name="TextBox 61"/>
          <p:cNvSpPr txBox="1"/>
          <p:nvPr/>
        </p:nvSpPr>
        <p:spPr>
          <a:xfrm>
            <a:off x="4931266" y="2504107"/>
            <a:ext cx="1673839" cy="600164"/>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t>Timely Feedback Sent to Successful and Unsuccessful Vendor(s)</a:t>
            </a:r>
          </a:p>
        </p:txBody>
      </p:sp>
      <p:cxnSp>
        <p:nvCxnSpPr>
          <p:cNvPr id="64" name="Straight Arrow Connector 63"/>
          <p:cNvCxnSpPr>
            <a:stCxn id="58" idx="1"/>
            <a:endCxn id="62" idx="3"/>
          </p:cNvCxnSpPr>
          <p:nvPr/>
        </p:nvCxnSpPr>
        <p:spPr>
          <a:xfrm flipH="1" flipV="1">
            <a:off x="6605105" y="2804189"/>
            <a:ext cx="219025" cy="1249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8" name="TextBox 67"/>
          <p:cNvSpPr txBox="1"/>
          <p:nvPr/>
        </p:nvSpPr>
        <p:spPr>
          <a:xfrm>
            <a:off x="3548385" y="2568568"/>
            <a:ext cx="1122818" cy="600164"/>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t>Solution Presentations / Demos </a:t>
            </a:r>
          </a:p>
        </p:txBody>
      </p:sp>
      <p:cxnSp>
        <p:nvCxnSpPr>
          <p:cNvPr id="69" name="Straight Arrow Connector 68"/>
          <p:cNvCxnSpPr>
            <a:stCxn id="62" idx="1"/>
            <a:endCxn id="68" idx="3"/>
          </p:cNvCxnSpPr>
          <p:nvPr/>
        </p:nvCxnSpPr>
        <p:spPr>
          <a:xfrm flipH="1">
            <a:off x="4671203" y="2804189"/>
            <a:ext cx="260063" cy="644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3" name="TextBox 72"/>
          <p:cNvSpPr txBox="1"/>
          <p:nvPr/>
        </p:nvSpPr>
        <p:spPr>
          <a:xfrm>
            <a:off x="2126837" y="2653207"/>
            <a:ext cx="1161485" cy="430887"/>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t>Conduct Phase 2 Evaluations</a:t>
            </a:r>
          </a:p>
        </p:txBody>
      </p:sp>
      <p:cxnSp>
        <p:nvCxnSpPr>
          <p:cNvPr id="74" name="Straight Arrow Connector 73"/>
          <p:cNvCxnSpPr>
            <a:stCxn id="68" idx="1"/>
            <a:endCxn id="73" idx="3"/>
          </p:cNvCxnSpPr>
          <p:nvPr/>
        </p:nvCxnSpPr>
        <p:spPr>
          <a:xfrm flipH="1">
            <a:off x="3288322" y="2868650"/>
            <a:ext cx="260063"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7" name="TextBox 76"/>
          <p:cNvSpPr txBox="1"/>
          <p:nvPr/>
        </p:nvSpPr>
        <p:spPr>
          <a:xfrm>
            <a:off x="191261" y="2575290"/>
            <a:ext cx="1531130" cy="600164"/>
          </a:xfrm>
          <a:prstGeom prst="rect">
            <a:avLst/>
          </a:prstGeom>
          <a:solidFill>
            <a:schemeClr val="accent4">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t>Award Recommendation Briefing and Decision</a:t>
            </a:r>
          </a:p>
        </p:txBody>
      </p:sp>
      <p:cxnSp>
        <p:nvCxnSpPr>
          <p:cNvPr id="87" name="Straight Arrow Connector 86"/>
          <p:cNvCxnSpPr>
            <a:stCxn id="73" idx="1"/>
            <a:endCxn id="77" idx="3"/>
          </p:cNvCxnSpPr>
          <p:nvPr/>
        </p:nvCxnSpPr>
        <p:spPr>
          <a:xfrm flipH="1">
            <a:off x="1722391" y="2868651"/>
            <a:ext cx="404446" cy="67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6" name="TextBox 105"/>
          <p:cNvSpPr txBox="1"/>
          <p:nvPr/>
        </p:nvSpPr>
        <p:spPr>
          <a:xfrm>
            <a:off x="1989751" y="3505919"/>
            <a:ext cx="1531130" cy="600164"/>
          </a:xfrm>
          <a:prstGeom prst="rect">
            <a:avLst/>
          </a:prstGeom>
          <a:solidFill>
            <a:schemeClr val="accent4">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t>SOW Collaboration Phase w/ Selected Vendor(s)</a:t>
            </a:r>
          </a:p>
        </p:txBody>
      </p:sp>
      <p:cxnSp>
        <p:nvCxnSpPr>
          <p:cNvPr id="107" name="Straight Arrow Connector 106"/>
          <p:cNvCxnSpPr>
            <a:stCxn id="77" idx="2"/>
            <a:endCxn id="126" idx="0"/>
          </p:cNvCxnSpPr>
          <p:nvPr/>
        </p:nvCxnSpPr>
        <p:spPr>
          <a:xfrm>
            <a:off x="956826" y="3175454"/>
            <a:ext cx="0" cy="3304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1" name="TextBox 110"/>
          <p:cNvSpPr txBox="1"/>
          <p:nvPr/>
        </p:nvSpPr>
        <p:spPr>
          <a:xfrm>
            <a:off x="3905638" y="3492622"/>
            <a:ext cx="1531130" cy="600164"/>
          </a:xfrm>
          <a:prstGeom prst="rect">
            <a:avLst/>
          </a:prstGeom>
          <a:solidFill>
            <a:schemeClr val="accent4">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t>OTA Approval D&amp;F Signed by SCO/HCA/SPE/ATL</a:t>
            </a:r>
          </a:p>
        </p:txBody>
      </p:sp>
      <p:cxnSp>
        <p:nvCxnSpPr>
          <p:cNvPr id="112" name="Straight Arrow Connector 111"/>
          <p:cNvCxnSpPr>
            <a:stCxn id="106" idx="3"/>
            <a:endCxn id="111" idx="1"/>
          </p:cNvCxnSpPr>
          <p:nvPr/>
        </p:nvCxnSpPr>
        <p:spPr>
          <a:xfrm flipV="1">
            <a:off x="3520881" y="3792704"/>
            <a:ext cx="384757" cy="132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5" name="TextBox 114"/>
          <p:cNvSpPr txBox="1"/>
          <p:nvPr/>
        </p:nvSpPr>
        <p:spPr>
          <a:xfrm>
            <a:off x="5704128" y="3505919"/>
            <a:ext cx="1161931" cy="600164"/>
          </a:xfrm>
          <a:prstGeom prst="rect">
            <a:avLst/>
          </a:prstGeom>
          <a:solidFill>
            <a:schemeClr val="accent4">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t>Agreement and Attachments Finalized</a:t>
            </a:r>
          </a:p>
        </p:txBody>
      </p:sp>
      <p:cxnSp>
        <p:nvCxnSpPr>
          <p:cNvPr id="117" name="Straight Arrow Connector 116"/>
          <p:cNvCxnSpPr>
            <a:stCxn id="111" idx="3"/>
            <a:endCxn id="115" idx="1"/>
          </p:cNvCxnSpPr>
          <p:nvPr/>
        </p:nvCxnSpPr>
        <p:spPr>
          <a:xfrm>
            <a:off x="5436768" y="3792704"/>
            <a:ext cx="267360" cy="132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6" name="TextBox 125"/>
          <p:cNvSpPr txBox="1"/>
          <p:nvPr/>
        </p:nvSpPr>
        <p:spPr>
          <a:xfrm>
            <a:off x="191261" y="3505919"/>
            <a:ext cx="1531130" cy="600164"/>
          </a:xfrm>
          <a:prstGeom prst="rect">
            <a:avLst/>
          </a:prstGeom>
          <a:solidFill>
            <a:schemeClr val="accent4">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t>Notification Sent to Selected and Non Selected Vendor(s)</a:t>
            </a:r>
          </a:p>
        </p:txBody>
      </p:sp>
      <p:cxnSp>
        <p:nvCxnSpPr>
          <p:cNvPr id="139" name="Straight Arrow Connector 138"/>
          <p:cNvCxnSpPr>
            <a:stCxn id="126" idx="3"/>
            <a:endCxn id="106" idx="1"/>
          </p:cNvCxnSpPr>
          <p:nvPr/>
        </p:nvCxnSpPr>
        <p:spPr>
          <a:xfrm>
            <a:off x="1722391" y="3806001"/>
            <a:ext cx="2673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7" name="TextBox 146"/>
          <p:cNvSpPr txBox="1"/>
          <p:nvPr/>
        </p:nvSpPr>
        <p:spPr>
          <a:xfrm>
            <a:off x="7262041" y="3375496"/>
            <a:ext cx="1556643" cy="600164"/>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t>Agreement Executed (W/ NSTXL for projects under </a:t>
            </a:r>
            <a:r>
              <a:rPr lang="en-US" sz="1100" dirty="0" err="1"/>
              <a:t>TReX</a:t>
            </a:r>
            <a:r>
              <a:rPr lang="en-US" sz="1100" dirty="0"/>
              <a:t>)</a:t>
            </a:r>
          </a:p>
        </p:txBody>
      </p:sp>
      <p:cxnSp>
        <p:nvCxnSpPr>
          <p:cNvPr id="148" name="Straight Arrow Connector 147"/>
          <p:cNvCxnSpPr>
            <a:stCxn id="115" idx="3"/>
            <a:endCxn id="147" idx="1"/>
          </p:cNvCxnSpPr>
          <p:nvPr/>
        </p:nvCxnSpPr>
        <p:spPr>
          <a:xfrm flipV="1">
            <a:off x="6866059" y="3675578"/>
            <a:ext cx="395982" cy="1304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6" name="TextBox 155"/>
          <p:cNvSpPr txBox="1"/>
          <p:nvPr/>
        </p:nvSpPr>
        <p:spPr>
          <a:xfrm>
            <a:off x="7192386" y="4527892"/>
            <a:ext cx="1695952" cy="769441"/>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t>Performer Agreement Executed between NSTXL and Vendor (for projects under </a:t>
            </a:r>
            <a:r>
              <a:rPr lang="en-US" sz="1100" dirty="0" err="1"/>
              <a:t>TReX</a:t>
            </a:r>
            <a:r>
              <a:rPr lang="en-US" sz="1100" dirty="0"/>
              <a:t>)</a:t>
            </a:r>
          </a:p>
        </p:txBody>
      </p:sp>
      <p:cxnSp>
        <p:nvCxnSpPr>
          <p:cNvPr id="157" name="Straight Arrow Connector 156"/>
          <p:cNvCxnSpPr>
            <a:stCxn id="147" idx="2"/>
            <a:endCxn id="156" idx="0"/>
          </p:cNvCxnSpPr>
          <p:nvPr/>
        </p:nvCxnSpPr>
        <p:spPr>
          <a:xfrm flipH="1">
            <a:off x="8040362" y="3975660"/>
            <a:ext cx="1" cy="5522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0" name="TextBox 159"/>
          <p:cNvSpPr txBox="1"/>
          <p:nvPr/>
        </p:nvSpPr>
        <p:spPr>
          <a:xfrm>
            <a:off x="232741" y="4633546"/>
            <a:ext cx="4034459" cy="155427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Legend:</a:t>
            </a:r>
          </a:p>
          <a:p>
            <a:r>
              <a:rPr lang="en-US" sz="1100" dirty="0"/>
              <a:t>PAA – Prototype Acquisition Approach (~</a:t>
            </a:r>
            <a:r>
              <a:rPr lang="en-US" sz="1100" dirty="0" err="1"/>
              <a:t>Acq</a:t>
            </a:r>
            <a:r>
              <a:rPr lang="en-US" sz="1100" dirty="0"/>
              <a:t> Plan)</a:t>
            </a:r>
          </a:p>
          <a:p>
            <a:r>
              <a:rPr lang="en-US" sz="1100" dirty="0" err="1"/>
              <a:t>SoN</a:t>
            </a:r>
            <a:r>
              <a:rPr lang="en-US" sz="1100" dirty="0"/>
              <a:t> – Statement of Need (~SOO/SOW/PWS)</a:t>
            </a:r>
          </a:p>
          <a:p>
            <a:r>
              <a:rPr lang="en-US" sz="1100" dirty="0"/>
              <a:t>RFS – Request for Solutions (~RFP)</a:t>
            </a:r>
          </a:p>
          <a:p>
            <a:r>
              <a:rPr lang="en-US" sz="1100" dirty="0"/>
              <a:t>Submissions = Proposals / White Papers / Bids / Quotes / </a:t>
            </a:r>
            <a:r>
              <a:rPr lang="en-US" sz="1100" dirty="0" err="1"/>
              <a:t>etc</a:t>
            </a:r>
            <a:endParaRPr lang="en-US" sz="1100" dirty="0"/>
          </a:p>
          <a:p>
            <a:r>
              <a:rPr lang="en-US" sz="1100" dirty="0"/>
              <a:t>Solution Presentations / Demos ~ Discussions</a:t>
            </a:r>
          </a:p>
          <a:p>
            <a:r>
              <a:rPr lang="en-US" sz="1100" dirty="0"/>
              <a:t>             </a:t>
            </a:r>
          </a:p>
          <a:p>
            <a:r>
              <a:rPr lang="en-US" sz="1100" dirty="0"/>
              <a:t>              = Decision Point	           = Legal Touchpoint</a:t>
            </a:r>
          </a:p>
        </p:txBody>
      </p:sp>
      <p:sp>
        <p:nvSpPr>
          <p:cNvPr id="175" name="5-Point Star 174"/>
          <p:cNvSpPr/>
          <p:nvPr/>
        </p:nvSpPr>
        <p:spPr>
          <a:xfrm>
            <a:off x="362599" y="5839487"/>
            <a:ext cx="360485" cy="358107"/>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7" name="Explosion 1 176"/>
          <p:cNvSpPr/>
          <p:nvPr/>
        </p:nvSpPr>
        <p:spPr>
          <a:xfrm>
            <a:off x="8234231" y="983635"/>
            <a:ext cx="320785" cy="337894"/>
          </a:xfrm>
          <a:prstGeom prst="irregularSeal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Explosion 1 178"/>
          <p:cNvSpPr/>
          <p:nvPr/>
        </p:nvSpPr>
        <p:spPr>
          <a:xfrm>
            <a:off x="5256988" y="3907566"/>
            <a:ext cx="320785" cy="337894"/>
          </a:xfrm>
          <a:prstGeom prst="irregularSeal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Explosion 1 179"/>
          <p:cNvSpPr/>
          <p:nvPr/>
        </p:nvSpPr>
        <p:spPr>
          <a:xfrm>
            <a:off x="2195263" y="5859700"/>
            <a:ext cx="320785" cy="337894"/>
          </a:xfrm>
          <a:prstGeom prst="irregularSeal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5-Point Star 50"/>
          <p:cNvSpPr/>
          <p:nvPr/>
        </p:nvSpPr>
        <p:spPr>
          <a:xfrm>
            <a:off x="1556278" y="2367882"/>
            <a:ext cx="360485" cy="358107"/>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7" name="5-Point Star 56"/>
          <p:cNvSpPr/>
          <p:nvPr/>
        </p:nvSpPr>
        <p:spPr>
          <a:xfrm>
            <a:off x="3533016" y="3792704"/>
            <a:ext cx="360485" cy="358107"/>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Explosion 1 59"/>
          <p:cNvSpPr/>
          <p:nvPr/>
        </p:nvSpPr>
        <p:spPr>
          <a:xfrm>
            <a:off x="6741332" y="3891925"/>
            <a:ext cx="320785" cy="337894"/>
          </a:xfrm>
          <a:prstGeom prst="irregularSeal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5-Point Star 52"/>
          <p:cNvSpPr/>
          <p:nvPr/>
        </p:nvSpPr>
        <p:spPr>
          <a:xfrm>
            <a:off x="8261673" y="2901917"/>
            <a:ext cx="360485" cy="358107"/>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683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p:Policy xmlns:p="office.server.policy" id="" local="true">
  <p:Name>Document</p:Name>
  <p:Description/>
  <p:Statement/>
  <p:PolicyItems>
    <p:PolicyItem featureId="Microsoft.Office.RecordsManagement.PolicyFeatures.PolicyLabel" staticId="0x0101|951641713" UniqueId="6df05e30-62a3-4094-88f4-635da09f03d4">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segment type="literal">For Official Use Only (FOUO)</segment>
        </label>
      </p:CustomData>
    </p:PolicyItem>
  </p:PolicyItems>
</p:Policy>
</file>

<file path=customXml/item3.xml><?xml version="1.0" encoding="utf-8"?>
<p:properties xmlns:p="http://schemas.microsoft.com/office/2006/metadata/properties" xmlns:xsi="http://www.w3.org/2001/XMLSchema-instance" xmlns:pc="http://schemas.microsoft.com/office/infopath/2007/PartnerControls">
  <documentManagement>
    <DLCPolicyLabelClientValue xmlns="3f97f2e6-ec2f-45c4-86e0-107f26d604cf" xsi:nil="true"/>
    <DLCPolicyLabelLock xmlns="3f97f2e6-ec2f-45c4-86e0-107f26d604cf" xsi:nil="true"/>
    <DLCPolicyLabelValue xmlns="3f97f2e6-ec2f-45c4-86e0-107f26d604cf">For Official Use Only (FOUO)</DLCPolicyLabelVal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06B5B3BEDB4B4F4595B8C082BEDB3D6D" ma:contentTypeVersion="0" ma:contentTypeDescription="Create a new document." ma:contentTypeScope="" ma:versionID="7cf0c007b8ada9dccf5aff6280d81583">
  <xsd:schema xmlns:xsd="http://www.w3.org/2001/XMLSchema" xmlns:xs="http://www.w3.org/2001/XMLSchema" xmlns:p="http://schemas.microsoft.com/office/2006/metadata/properties" xmlns:ns1="http://schemas.microsoft.com/sharepoint/v3" xmlns:ns2="3f97f2e6-ec2f-45c4-86e0-107f26d604cf" targetNamespace="http://schemas.microsoft.com/office/2006/metadata/properties" ma:root="true" ma:fieldsID="b82d3275e9f3ff813873e4f2ef1f0a54" ns1:_="" ns2:_="">
    <xsd:import namespace="http://schemas.microsoft.com/sharepoint/v3"/>
    <xsd:import namespace="3f97f2e6-ec2f-45c4-86e0-107f26d604cf"/>
    <xsd:element name="properties">
      <xsd:complexType>
        <xsd:sequence>
          <xsd:element name="documentManagement">
            <xsd:complexType>
              <xsd:all>
                <xsd:element ref="ns1:_dlc_Exempt" minOccurs="0"/>
                <xsd:element ref="ns2:DLCPolicyLabelValue" minOccurs="0"/>
                <xsd:element ref="ns2:DLCPolicyLabelClientValue" minOccurs="0"/>
                <xsd:element ref="ns2:DLCPolicyLabelLoc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8"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97f2e6-ec2f-45c4-86e0-107f26d604cf" elementFormDefault="qualified">
    <xsd:import namespace="http://schemas.microsoft.com/office/2006/documentManagement/types"/>
    <xsd:import namespace="http://schemas.microsoft.com/office/infopath/2007/PartnerControls"/>
    <xsd:element name="DLCPolicyLabelValue" ma:index="9"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0"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1" nillable="true" ma:displayName="Label Locked" ma:description="Indicates whether the label should be updated when item properties are modified." ma:hidden="true" ma:internalName="DLCPolicyLabelLock"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Policy Label Generator</Name>
    <Synchronization>Synchronous</Synchronization>
    <Type>10001</Type>
    <SequenceNumber>1000</SequenceNumber>
    <Assembly>Microsoft.Office.Policy, Version=14.0.0.0, Culture=neutral, PublicKeyToken=71e9bce111e9429c</Assembly>
    <Class>Microsoft.Office.RecordsManagement.Internal.LabelHandler</Class>
    <Data/>
    <Filter/>
  </Receiver>
  <Receiver>
    <Name>Policy Label Generator</Name>
    <Synchronization>Synchronous</Synchronization>
    <Type>10002</Type>
    <SequenceNumber>1001</SequenceNumber>
    <Assembly>Microsoft.Office.Policy, Version=14.0.0.0, Culture=neutral, PublicKeyToken=71e9bce111e9429c</Assembly>
    <Class>Microsoft.Office.RecordsManagement.Internal.LabelHandler</Class>
    <Data/>
    <Filter/>
  </Receiver>
  <Receiver>
    <Name>Policy Label Generator</Name>
    <Synchronization>Synchronous</Synchronization>
    <Type>10004</Type>
    <SequenceNumber>1002</SequenceNumber>
    <Assembly>Microsoft.Office.Policy, Version=14.0.0.0, Culture=neutral, PublicKeyToken=71e9bce111e9429c</Assembly>
    <Class>Microsoft.Office.RecordsManagement.Internal.LabelHandler</Class>
    <Data/>
    <Filter/>
  </Receiver>
  <Receiver>
    <Name>Policy Label Generator</Name>
    <Synchronization>Synchronous</Synchronization>
    <Type>10006</Type>
    <SequenceNumber>1003</SequenceNumber>
    <Assembly>Microsoft.Office.Policy, Version=14.0.0.0, Culture=neutral, PublicKeyToken=71e9bce111e9429c</Assembly>
    <Class>Microsoft.Office.RecordsManagement.Internal.LabelHandler</Class>
    <Data/>
    <Filter/>
  </Receiver>
</spe:Receivers>
</file>

<file path=customXml/itemProps1.xml><?xml version="1.0" encoding="utf-8"?>
<ds:datastoreItem xmlns:ds="http://schemas.openxmlformats.org/officeDocument/2006/customXml" ds:itemID="{FC8FEFF6-515C-49CF-90D7-56C5171214E5}">
  <ds:schemaRefs>
    <ds:schemaRef ds:uri="http://schemas.microsoft.com/sharepoint/v3/contenttype/forms"/>
  </ds:schemaRefs>
</ds:datastoreItem>
</file>

<file path=customXml/itemProps2.xml><?xml version="1.0" encoding="utf-8"?>
<ds:datastoreItem xmlns:ds="http://schemas.openxmlformats.org/officeDocument/2006/customXml" ds:itemID="{A1C93688-756E-4697-8F81-5BF1EA6789E4}">
  <ds:schemaRefs>
    <ds:schemaRef ds:uri="office.server.policy"/>
  </ds:schemaRefs>
</ds:datastoreItem>
</file>

<file path=customXml/itemProps3.xml><?xml version="1.0" encoding="utf-8"?>
<ds:datastoreItem xmlns:ds="http://schemas.openxmlformats.org/officeDocument/2006/customXml" ds:itemID="{E829C855-E253-4E52-BEA4-18767DBB9901}">
  <ds:schemaRefs>
    <ds:schemaRef ds:uri="http://schemas.microsoft.com/sharepoint/v3"/>
    <ds:schemaRef ds:uri="http://schemas.microsoft.com/office/2006/documentManagement/types"/>
    <ds:schemaRef ds:uri="http://purl.org/dc/terms/"/>
    <ds:schemaRef ds:uri="http://purl.org/dc/elements/1.1/"/>
    <ds:schemaRef ds:uri="http://schemas.microsoft.com/office/2006/metadata/properties"/>
    <ds:schemaRef ds:uri="3f97f2e6-ec2f-45c4-86e0-107f26d604cf"/>
    <ds:schemaRef ds:uri="http://schemas.microsoft.com/office/infopath/2007/PartnerControls"/>
    <ds:schemaRef ds:uri="http://www.w3.org/XML/1998/namespace"/>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32384DE2-1672-40C3-8A36-2D8CF6D0C5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f97f2e6-ec2f-45c4-86e0-107f26d604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2ACA3384-BF38-485E-9AD1-6642112F71D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33220</TotalTime>
  <Words>1525</Words>
  <Application>Microsoft Office PowerPoint</Application>
  <PresentationFormat>On-screen Show (4:3)</PresentationFormat>
  <Paragraphs>174</Paragraphs>
  <Slides>13</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OTS-derived-font</vt:lpstr>
      <vt:lpstr>Wingdings</vt:lpstr>
      <vt:lpstr>MSC Theme</vt:lpstr>
      <vt:lpstr>1_MSC Theme</vt:lpstr>
      <vt:lpstr>2_MSC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wcomer</dc:creator>
  <cp:lastModifiedBy>Kasia Chaberski</cp:lastModifiedBy>
  <cp:revision>3378</cp:revision>
  <cp:lastPrinted>2019-08-13T02:40:20Z</cp:lastPrinted>
  <dcterms:created xsi:type="dcterms:W3CDTF">2009-09-30T00:32:02Z</dcterms:created>
  <dcterms:modified xsi:type="dcterms:W3CDTF">2019-08-28T18:34:41Z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0x01010006B5B3BEDB4B4F4595B8C082BEDB3D6D</vt:lpwstr>
  </property>
</Properties>
</file>