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84" r:id="rId5"/>
    <p:sldId id="289" r:id="rId6"/>
    <p:sldId id="298" r:id="rId7"/>
    <p:sldId id="273" r:id="rId8"/>
    <p:sldId id="288" r:id="rId9"/>
    <p:sldId id="280" r:id="rId10"/>
    <p:sldId id="274" r:id="rId11"/>
    <p:sldId id="275" r:id="rId12"/>
    <p:sldId id="276" r:id="rId13"/>
    <p:sldId id="279" r:id="rId14"/>
    <p:sldId id="268" r:id="rId15"/>
    <p:sldId id="292" r:id="rId16"/>
    <p:sldId id="297" r:id="rId17"/>
    <p:sldId id="286" r:id="rId18"/>
    <p:sldId id="293" r:id="rId19"/>
    <p:sldId id="296" r:id="rId20"/>
    <p:sldId id="295" r:id="rId21"/>
    <p:sldId id="290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lley Tweedy" initials="ST" lastIdx="2" clrIdx="0">
    <p:extLst>
      <p:ext uri="{19B8F6BF-5375-455C-9EA6-DF929625EA0E}">
        <p15:presenceInfo xmlns:p15="http://schemas.microsoft.com/office/powerpoint/2012/main" userId="S::shelley@nstxl.org::c5926075-bc69-4040-bb1b-cf80cab4847e" providerId="AD"/>
      </p:ext>
    </p:extLst>
  </p:cmAuthor>
  <p:cmAuthor id="2" name="Laura Collman" initials="LC" lastIdx="1" clrIdx="1">
    <p:extLst>
      <p:ext uri="{19B8F6BF-5375-455C-9EA6-DF929625EA0E}">
        <p15:presenceInfo xmlns:p15="http://schemas.microsoft.com/office/powerpoint/2012/main" userId="S::laura@nstxl.org::1d089398-2683-4aab-accc-bd13c268ebb0" providerId="AD"/>
      </p:ext>
    </p:extLst>
  </p:cmAuthor>
  <p:cmAuthor id="3" name="Laura Collman" initials="LC [2]" lastIdx="11" clrIdx="2">
    <p:extLst>
      <p:ext uri="{19B8F6BF-5375-455C-9EA6-DF929625EA0E}">
        <p15:presenceInfo xmlns:p15="http://schemas.microsoft.com/office/powerpoint/2012/main" userId="Laura Coll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93E"/>
    <a:srgbClr val="D8D8D8"/>
    <a:srgbClr val="DB4D5C"/>
    <a:srgbClr val="58C171"/>
    <a:srgbClr val="F8BF45"/>
    <a:srgbClr val="517CB6"/>
    <a:srgbClr val="6BC8CD"/>
    <a:srgbClr val="F28A4D"/>
    <a:srgbClr val="7D5E90"/>
    <a:srgbClr val="D25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5ADD3-926A-BCF8-CC2C-324DFBF6DEB1}" v="956" dt="2020-12-15T21:21:46.967"/>
    <p1510:client id="{33B6B941-27E3-1711-F35D-1194C9703491}" v="18" dt="2020-12-16T15:22:48.315"/>
    <p1510:client id="{406CD689-AA10-3FA9-51BE-DD075D895B2F}" v="18" dt="2020-12-16T14:03:22.137"/>
    <p1510:client id="{9C6C4469-511D-D476-DBA6-14F592D9E819}" v="216" dt="2020-12-16T17:19:13.598"/>
    <p1510:client id="{A0EC0025-B00A-0413-E779-F59DFE74B4A0}" v="67" dt="2020-12-15T21:05:54.975"/>
    <p1510:client id="{BFD171CC-09A3-14AA-1BA5-669428CD29A8}" v="1" dt="2020-12-16T16:54:41.402"/>
    <p1510:client id="{E0C25875-5A3F-4A71-B11A-2665967729D5}" v="709" dt="2020-12-16T15:20:54.716"/>
    <p1510:client id="{E5CDB7B4-3841-FBAF-8E32-0CE5DFAA3713}" v="3211" dt="2020-12-16T16:29:27.408"/>
    <p1510:client id="{EBECAA4C-CE27-C242-A391-54A4C1829BD5}" v="389" dt="2020-12-16T17:15:30.483"/>
    <p1510:client id="{F1A03A5B-9521-4DBD-A212-1584ED38DBC6}" v="2249" dt="2020-12-16T16:22:10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2_1415A6B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3_17BCFBFD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4_4E86937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>
                <a:latin typeface="Avenir Next LT Pro Light" panose="020B0304020202020204" pitchFamily="34" charset="77"/>
              </a:rPr>
              <a:t>Please select all levels</a:t>
            </a:r>
            <a:r>
              <a:rPr lang="en-US" b="0" i="0" baseline="0">
                <a:latin typeface="Avenir Next LT Pro Light" panose="020B0304020202020204" pitchFamily="34" charset="77"/>
              </a:rPr>
              <a:t> of compliance that your organization has achieved.</a:t>
            </a:r>
            <a:endParaRPr lang="en-US" b="0" i="0">
              <a:latin typeface="Avenir Next LT Pro Light" panose="020B0304020202020204" pitchFamily="34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8C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953-0643-AC0F-D6C8B14C69CF}"/>
              </c:ext>
            </c:extLst>
          </c:dPt>
          <c:dPt>
            <c:idx val="1"/>
            <c:invertIfNegative val="0"/>
            <c:bubble3D val="0"/>
            <c:spPr>
              <a:solidFill>
                <a:srgbClr val="517C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953-0643-AC0F-D6C8B14C69CF}"/>
              </c:ext>
            </c:extLst>
          </c:dPt>
          <c:dPt>
            <c:idx val="2"/>
            <c:invertIfNegative val="0"/>
            <c:bubble3D val="0"/>
            <c:spPr>
              <a:solidFill>
                <a:srgbClr val="F8BF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953-0643-AC0F-D6C8B14C69CF}"/>
              </c:ext>
            </c:extLst>
          </c:dPt>
          <c:dPt>
            <c:idx val="3"/>
            <c:invertIfNegative val="0"/>
            <c:bubble3D val="0"/>
            <c:spPr>
              <a:solidFill>
                <a:srgbClr val="6BC8C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53-0643-AC0F-D6C8B14C69CF}"/>
              </c:ext>
            </c:extLst>
          </c:dPt>
          <c:dPt>
            <c:idx val="4"/>
            <c:invertIfNegative val="0"/>
            <c:bubble3D val="0"/>
            <c:spPr>
              <a:solidFill>
                <a:srgbClr val="F28A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953-0643-AC0F-D6C8B14C69CF}"/>
              </c:ext>
            </c:extLst>
          </c:dPt>
          <c:dPt>
            <c:idx val="5"/>
            <c:invertIfNegative val="0"/>
            <c:bubble3D val="0"/>
            <c:spPr>
              <a:solidFill>
                <a:srgbClr val="7D5E9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53-0643-AC0F-D6C8B14C69CF}"/>
              </c:ext>
            </c:extLst>
          </c:dPt>
          <c:dPt>
            <c:idx val="6"/>
            <c:invertIfNegative val="0"/>
            <c:bubble3D val="0"/>
            <c:spPr>
              <a:solidFill>
                <a:srgbClr val="D25F9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953-0643-AC0F-D6C8B14C69CF}"/>
              </c:ext>
            </c:extLst>
          </c:dPt>
          <c:dPt>
            <c:idx val="7"/>
            <c:invertIfNegative val="0"/>
            <c:bubble3D val="0"/>
            <c:spPr>
              <a:solidFill>
                <a:srgbClr val="C7B8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53-0643-AC0F-D6C8B14C69CF}"/>
              </c:ext>
            </c:extLst>
          </c:dPt>
          <c:dPt>
            <c:idx val="8"/>
            <c:invertIfNegative val="0"/>
            <c:bubble3D val="0"/>
            <c:spPr>
              <a:solidFill>
                <a:srgbClr val="DB4D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953-0643-AC0F-D6C8B14C69CF}"/>
              </c:ext>
            </c:extLst>
          </c:dPt>
          <c:cat>
            <c:strRef>
              <c:f>Sheet1!$A$2:$A$10</c:f>
              <c:strCache>
                <c:ptCount val="9"/>
                <c:pt idx="0">
                  <c:v>DFARS</c:v>
                </c:pt>
                <c:pt idx="1">
                  <c:v>ITAR</c:v>
                </c:pt>
                <c:pt idx="2">
                  <c:v>CMMC Level 1</c:v>
                </c:pt>
                <c:pt idx="3">
                  <c:v>CMMC Level 2</c:v>
                </c:pt>
                <c:pt idx="4">
                  <c:v>CMMC Level 3</c:v>
                </c:pt>
                <c:pt idx="5">
                  <c:v>CMMC Level 4</c:v>
                </c:pt>
                <c:pt idx="6">
                  <c:v>CMMC Level 5</c:v>
                </c:pt>
                <c:pt idx="7">
                  <c:v>NIST 800-171</c:v>
                </c:pt>
                <c:pt idx="8">
                  <c:v>No Compliance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0.67816091954022983</c:v>
                </c:pt>
                <c:pt idx="1">
                  <c:v>0.64367816091954022</c:v>
                </c:pt>
                <c:pt idx="2">
                  <c:v>0.12643678160919541</c:v>
                </c:pt>
                <c:pt idx="3">
                  <c:v>0.10344827586206896</c:v>
                </c:pt>
                <c:pt idx="4">
                  <c:v>0.26436781609195403</c:v>
                </c:pt>
                <c:pt idx="5">
                  <c:v>3.4482758620689655E-2</c:v>
                </c:pt>
                <c:pt idx="6">
                  <c:v>3.4482758620689655E-2</c:v>
                </c:pt>
                <c:pt idx="7">
                  <c:v>0.4942528735632184</c:v>
                </c:pt>
                <c:pt idx="8">
                  <c:v>0.18390804597701149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3-0643-AC0F-D6C8B14C6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chemeClr val="bg1">
                <a:alpha val="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DFARS</c:v>
                </c:pt>
                <c:pt idx="1">
                  <c:v>ITAR</c:v>
                </c:pt>
                <c:pt idx="2">
                  <c:v>CMMC Level 1</c:v>
                </c:pt>
                <c:pt idx="3">
                  <c:v>CMMC Level 2</c:v>
                </c:pt>
                <c:pt idx="4">
                  <c:v>CMMC Level 3</c:v>
                </c:pt>
                <c:pt idx="5">
                  <c:v>CMMC Level 4</c:v>
                </c:pt>
                <c:pt idx="6">
                  <c:v>CMMC Level 5</c:v>
                </c:pt>
                <c:pt idx="7">
                  <c:v>NIST 800-171</c:v>
                </c:pt>
                <c:pt idx="8">
                  <c:v>No Compliance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59</c:v>
                </c:pt>
                <c:pt idx="1">
                  <c:v>56</c:v>
                </c:pt>
                <c:pt idx="2">
                  <c:v>11</c:v>
                </c:pt>
                <c:pt idx="3">
                  <c:v>9</c:v>
                </c:pt>
                <c:pt idx="4">
                  <c:v>23</c:v>
                </c:pt>
                <c:pt idx="5">
                  <c:v>3</c:v>
                </c:pt>
                <c:pt idx="6">
                  <c:v>3</c:v>
                </c:pt>
                <c:pt idx="7">
                  <c:v>43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953-0643-AC0F-D6C8B14C6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15228095"/>
        <c:axId val="315229743"/>
      </c:barChart>
      <c:catAx>
        <c:axId val="315228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  <c:crossAx val="315229743"/>
        <c:crosses val="autoZero"/>
        <c:auto val="1"/>
        <c:lblAlgn val="ctr"/>
        <c:lblOffset val="100"/>
        <c:noMultiLvlLbl val="0"/>
      </c:catAx>
      <c:valAx>
        <c:axId val="31522974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228095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r>
              <a:rPr lang="en-US"/>
              <a:t>If compliant, how if your organization certifying?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Next LT Pro Light" panose="020B030402020202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58C17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517C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255-3A40-82F8-9739F166A9C0}"/>
              </c:ext>
            </c:extLst>
          </c:dPt>
          <c:dPt>
            <c:idx val="2"/>
            <c:invertIfNegative val="0"/>
            <c:bubble3D val="0"/>
            <c:spPr>
              <a:solidFill>
                <a:srgbClr val="F8BF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255-3A40-82F8-9739F166A9C0}"/>
              </c:ext>
            </c:extLst>
          </c:dPt>
          <c:cat>
            <c:strRef>
              <c:f>Sheet1!$A$2:$A$4</c:f>
              <c:strCache>
                <c:ptCount val="3"/>
                <c:pt idx="0">
                  <c:v>Self-Certification</c:v>
                </c:pt>
                <c:pt idx="1">
                  <c:v>3rd Party Verified (NOT an official government auditor)</c:v>
                </c:pt>
                <c:pt idx="2">
                  <c:v>3rd Party Government Audit Verified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0.63218390804597702</c:v>
                </c:pt>
                <c:pt idx="1">
                  <c:v>0.31034482758620691</c:v>
                </c:pt>
                <c:pt idx="2">
                  <c:v>0.25287356321839083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5-3A40-82F8-9739F166A9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chemeClr val="bg1">
                <a:alpha val="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Self-Certification</c:v>
                </c:pt>
                <c:pt idx="1">
                  <c:v>3rd Party Verified (NOT an official government auditor)</c:v>
                </c:pt>
                <c:pt idx="2">
                  <c:v>3rd Party Government Audit Verified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55</c:v>
                </c:pt>
                <c:pt idx="1">
                  <c:v>27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55-3A40-82F8-9739F166A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27464607"/>
        <c:axId val="349934383"/>
      </c:barChart>
      <c:catAx>
        <c:axId val="327464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  <c:crossAx val="349934383"/>
        <c:crosses val="autoZero"/>
        <c:auto val="1"/>
        <c:lblAlgn val="ctr"/>
        <c:lblOffset val="100"/>
        <c:noMultiLvlLbl val="0"/>
      </c:catAx>
      <c:valAx>
        <c:axId val="34993438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  <c:crossAx val="327464607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Avenir Next LT Pro Light" panose="020B0304020202020204" pitchFamily="34" charset="77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r>
              <a:rPr lang="en-US"/>
              <a:t>What teaming</a:t>
            </a:r>
            <a:r>
              <a:rPr lang="en-US" baseline="0"/>
              <a:t> role do you see your organization playing most often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Next LT Pro Light" panose="020B030402020202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8C1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7A0-684C-8674-15DA8C39962F}"/>
              </c:ext>
            </c:extLst>
          </c:dPt>
          <c:dPt>
            <c:idx val="1"/>
            <c:invertIfNegative val="0"/>
            <c:bubble3D val="0"/>
            <c:spPr>
              <a:solidFill>
                <a:srgbClr val="517C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7A0-684C-8674-15DA8C39962F}"/>
              </c:ext>
            </c:extLst>
          </c:dPt>
          <c:dPt>
            <c:idx val="2"/>
            <c:invertIfNegative val="0"/>
            <c:bubble3D val="0"/>
            <c:spPr>
              <a:solidFill>
                <a:srgbClr val="F8BF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7A0-684C-8674-15DA8C39962F}"/>
              </c:ext>
            </c:extLst>
          </c:dPt>
          <c:dPt>
            <c:idx val="3"/>
            <c:invertIfNegative val="0"/>
            <c:bubble3D val="0"/>
            <c:spPr>
              <a:solidFill>
                <a:srgbClr val="6BC8C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A0-684C-8674-15DA8C39962F}"/>
              </c:ext>
            </c:extLst>
          </c:dPt>
          <c:cat>
            <c:strRef>
              <c:f>Sheet1!$A$2:$A$5</c:f>
              <c:strCache>
                <c:ptCount val="4"/>
                <c:pt idx="0">
                  <c:v>Always Prime</c:v>
                </c:pt>
                <c:pt idx="1">
                  <c:v>Varies based on the opportunity, but mostly Prime</c:v>
                </c:pt>
                <c:pt idx="2">
                  <c:v>Always Subcontractor</c:v>
                </c:pt>
                <c:pt idx="3">
                  <c:v>Varies based on the opportunity, but mostly Subcontractor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2.2988505747126436E-2</c:v>
                </c:pt>
                <c:pt idx="1">
                  <c:v>0.43678160919540232</c:v>
                </c:pt>
                <c:pt idx="2">
                  <c:v>6.8965517241379309E-2</c:v>
                </c:pt>
                <c:pt idx="3">
                  <c:v>0.47126436781609193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0-684C-8674-15DA8C3996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chemeClr val="bg1">
                <a:alpha val="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58C171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7A0-684C-8674-15DA8C39962F}"/>
              </c:ext>
            </c:extLst>
          </c:dPt>
          <c:cat>
            <c:strRef>
              <c:f>Sheet1!$A$2:$A$5</c:f>
              <c:strCache>
                <c:ptCount val="4"/>
                <c:pt idx="0">
                  <c:v>Always Prime</c:v>
                </c:pt>
                <c:pt idx="1">
                  <c:v>Varies based on the opportunity, but mostly Prime</c:v>
                </c:pt>
                <c:pt idx="2">
                  <c:v>Always Subcontractor</c:v>
                </c:pt>
                <c:pt idx="3">
                  <c:v>Varies based on the opportunity, but mostly Subcontractor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38</c:v>
                </c:pt>
                <c:pt idx="2">
                  <c:v>6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A0-684C-8674-15DA8C399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67406752"/>
        <c:axId val="2066984224"/>
      </c:barChart>
      <c:catAx>
        <c:axId val="206740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  <c:crossAx val="2066984224"/>
        <c:crosses val="autoZero"/>
        <c:auto val="1"/>
        <c:lblAlgn val="ctr"/>
        <c:lblOffset val="100"/>
        <c:noMultiLvlLbl val="0"/>
      </c:catAx>
      <c:valAx>
        <c:axId val="206698422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  <c:crossAx val="2067406752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Avenir Next LT Pro Light" panose="020B0304020202020204" pitchFamily="34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7D116-9A9C-47DE-9526-EAA8AB152BCA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457AC0-6D54-40CA-BDA1-E71263C758D9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latin typeface="Avenir Next LT Pro" panose="020B0504020202020204" pitchFamily="34" charset="0"/>
            </a:rPr>
            <a:t>Member Submits Formal Application</a:t>
          </a:r>
        </a:p>
      </dgm:t>
    </dgm:pt>
    <dgm:pt modelId="{EB5D048F-7816-42E3-9270-CD2318C1C2FF}" type="parTrans" cxnId="{A4956E5E-C60B-4B0B-968B-89E9070FBF81}">
      <dgm:prSet/>
      <dgm:spPr/>
      <dgm:t>
        <a:bodyPr/>
        <a:lstStyle/>
        <a:p>
          <a:endParaRPr lang="en-US"/>
        </a:p>
      </dgm:t>
    </dgm:pt>
    <dgm:pt modelId="{CCB5FE96-3F3E-42D3-8A3B-F474899C2EC8}" type="sibTrans" cxnId="{A4956E5E-C60B-4B0B-968B-89E9070FBF81}">
      <dgm:prSet/>
      <dgm:spPr/>
      <dgm:t>
        <a:bodyPr/>
        <a:lstStyle/>
        <a:p>
          <a:endParaRPr lang="en-US"/>
        </a:p>
      </dgm:t>
    </dgm:pt>
    <dgm:pt modelId="{CE30DF2E-6524-49CD-B707-8AF9B07C2041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POC Info</a:t>
          </a:r>
        </a:p>
      </dgm:t>
    </dgm:pt>
    <dgm:pt modelId="{0CB27174-B735-4488-B4F4-76017DC21D2A}" type="parTrans" cxnId="{FA3A71C2-B139-4373-BE91-1313C5074608}">
      <dgm:prSet/>
      <dgm:spPr/>
      <dgm:t>
        <a:bodyPr/>
        <a:lstStyle/>
        <a:p>
          <a:endParaRPr lang="en-US"/>
        </a:p>
      </dgm:t>
    </dgm:pt>
    <dgm:pt modelId="{B792B838-3EAD-4797-B290-465F1A3BB3A2}" type="sibTrans" cxnId="{FA3A71C2-B139-4373-BE91-1313C5074608}">
      <dgm:prSet/>
      <dgm:spPr/>
      <dgm:t>
        <a:bodyPr/>
        <a:lstStyle/>
        <a:p>
          <a:endParaRPr lang="en-US"/>
        </a:p>
      </dgm:t>
    </dgm:pt>
    <dgm:pt modelId="{B4A4E773-AFDF-44AB-B728-D144AA00E500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600" b="1">
              <a:latin typeface="Avenir Next LT Pro" panose="020B0504020202020204" pitchFamily="34" charset="0"/>
            </a:rPr>
            <a:t>Information Collected in Membership Inbox and Sent to Larry</a:t>
          </a:r>
        </a:p>
      </dgm:t>
    </dgm:pt>
    <dgm:pt modelId="{958ADEF9-9CA2-45A6-A320-F3F42EA09248}" type="parTrans" cxnId="{819558F4-C1A3-439F-9971-8050BDCABED5}">
      <dgm:prSet/>
      <dgm:spPr/>
      <dgm:t>
        <a:bodyPr/>
        <a:lstStyle/>
        <a:p>
          <a:endParaRPr lang="en-US"/>
        </a:p>
      </dgm:t>
    </dgm:pt>
    <dgm:pt modelId="{0C19E09F-3C9F-413E-9403-208D701A994A}" type="sibTrans" cxnId="{819558F4-C1A3-439F-9971-8050BDCABED5}">
      <dgm:prSet/>
      <dgm:spPr/>
      <dgm:t>
        <a:bodyPr/>
        <a:lstStyle/>
        <a:p>
          <a:endParaRPr lang="en-US"/>
        </a:p>
      </dgm:t>
    </dgm:pt>
    <dgm:pt modelId="{BD0F7775-101D-46CA-A37A-9970F5C1459B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Larry, per his request, vets and approves or denies application</a:t>
          </a:r>
        </a:p>
      </dgm:t>
    </dgm:pt>
    <dgm:pt modelId="{8C71FC20-3DA0-40DD-BB4D-47B438255042}" type="parTrans" cxnId="{A00E52A5-E678-4150-B56E-CC72176755C8}">
      <dgm:prSet/>
      <dgm:spPr/>
      <dgm:t>
        <a:bodyPr/>
        <a:lstStyle/>
        <a:p>
          <a:endParaRPr lang="en-US"/>
        </a:p>
      </dgm:t>
    </dgm:pt>
    <dgm:pt modelId="{072982CC-7D09-47E8-A69C-F3F3BEFB5A6E}" type="sibTrans" cxnId="{A00E52A5-E678-4150-B56E-CC72176755C8}">
      <dgm:prSet/>
      <dgm:spPr/>
      <dgm:t>
        <a:bodyPr/>
        <a:lstStyle/>
        <a:p>
          <a:endParaRPr lang="en-US"/>
        </a:p>
      </dgm:t>
    </dgm:pt>
    <dgm:pt modelId="{57FF5A96-7090-4597-ABDA-311714F5C60C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latin typeface="Avenir Next LT Pro" panose="020B0504020202020204" pitchFamily="34" charset="0"/>
            </a:rPr>
            <a:t>Membership Team Notifies Applicant</a:t>
          </a:r>
        </a:p>
      </dgm:t>
    </dgm:pt>
    <dgm:pt modelId="{257076F7-7C64-4441-BF90-80E27A3D74E2}" type="parTrans" cxnId="{3698104A-3662-4C35-9B58-74730E386EA5}">
      <dgm:prSet/>
      <dgm:spPr/>
      <dgm:t>
        <a:bodyPr/>
        <a:lstStyle/>
        <a:p>
          <a:endParaRPr lang="en-US"/>
        </a:p>
      </dgm:t>
    </dgm:pt>
    <dgm:pt modelId="{75448FCD-DDAA-4D30-92C0-4111C3E708C2}" type="sibTrans" cxnId="{3698104A-3662-4C35-9B58-74730E386EA5}">
      <dgm:prSet/>
      <dgm:spPr/>
      <dgm:t>
        <a:bodyPr/>
        <a:lstStyle/>
        <a:p>
          <a:endParaRPr lang="en-US"/>
        </a:p>
      </dgm:t>
    </dgm:pt>
    <dgm:pt modelId="{72D7F3D9-AD83-4B43-9446-D8EBFC8CACD5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Company Bio</a:t>
          </a:r>
        </a:p>
      </dgm:t>
    </dgm:pt>
    <dgm:pt modelId="{F3013A9D-D42A-4500-94DC-2DBC13F63EC5}" type="parTrans" cxnId="{F9EB4401-9721-4881-9996-B147506224B3}">
      <dgm:prSet/>
      <dgm:spPr/>
      <dgm:t>
        <a:bodyPr/>
        <a:lstStyle/>
        <a:p>
          <a:endParaRPr lang="en-US"/>
        </a:p>
      </dgm:t>
    </dgm:pt>
    <dgm:pt modelId="{3255C654-3F43-4DBA-90CD-BDFCF6C20E90}" type="sibTrans" cxnId="{F9EB4401-9721-4881-9996-B147506224B3}">
      <dgm:prSet/>
      <dgm:spPr/>
      <dgm:t>
        <a:bodyPr/>
        <a:lstStyle/>
        <a:p>
          <a:endParaRPr lang="en-US"/>
        </a:p>
      </dgm:t>
    </dgm:pt>
    <dgm:pt modelId="{D60F8468-A371-4587-890D-31622724B399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Compliance Status &amp; Documentation</a:t>
          </a:r>
        </a:p>
      </dgm:t>
    </dgm:pt>
    <dgm:pt modelId="{B3756383-EB70-425C-A125-BBD03CFD9082}" type="parTrans" cxnId="{F56FBB8B-BDDF-4277-B32F-A82BA63C9779}">
      <dgm:prSet/>
      <dgm:spPr/>
      <dgm:t>
        <a:bodyPr/>
        <a:lstStyle/>
        <a:p>
          <a:endParaRPr lang="en-US"/>
        </a:p>
      </dgm:t>
    </dgm:pt>
    <dgm:pt modelId="{D2023E0E-CF4C-41A8-A2E8-DDE3A1736D35}" type="sibTrans" cxnId="{F56FBB8B-BDDF-4277-B32F-A82BA63C9779}">
      <dgm:prSet/>
      <dgm:spPr/>
      <dgm:t>
        <a:bodyPr/>
        <a:lstStyle/>
        <a:p>
          <a:endParaRPr lang="en-US"/>
        </a:p>
      </dgm:t>
    </dgm:pt>
    <dgm:pt modelId="{46F1992D-FF9A-45F4-AA3F-D8B1CF915AA1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Website</a:t>
          </a:r>
        </a:p>
      </dgm:t>
    </dgm:pt>
    <dgm:pt modelId="{0ACBCBBA-64C4-43F2-BE75-8E3B9E2F15F5}" type="parTrans" cxnId="{235BADF8-64B9-4175-85EC-AA5BAE4BC96F}">
      <dgm:prSet/>
      <dgm:spPr/>
      <dgm:t>
        <a:bodyPr/>
        <a:lstStyle/>
        <a:p>
          <a:endParaRPr lang="en-US"/>
        </a:p>
      </dgm:t>
    </dgm:pt>
    <dgm:pt modelId="{E1A4F0FC-D908-42A7-8C47-E78C8B3F717B}" type="sibTrans" cxnId="{235BADF8-64B9-4175-85EC-AA5BAE4BC96F}">
      <dgm:prSet/>
      <dgm:spPr/>
      <dgm:t>
        <a:bodyPr/>
        <a:lstStyle/>
        <a:p>
          <a:endParaRPr lang="en-US"/>
        </a:p>
      </dgm:t>
    </dgm:pt>
    <dgm:pt modelId="{370D3E0D-2356-4010-B938-21B00C860D92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Logo</a:t>
          </a:r>
        </a:p>
      </dgm:t>
    </dgm:pt>
    <dgm:pt modelId="{2209AE29-4122-4FAD-BB4D-FE301788D7FB}" type="parTrans" cxnId="{77FFDD0A-9DF6-4C42-8C1E-C503E52E6A66}">
      <dgm:prSet/>
      <dgm:spPr/>
      <dgm:t>
        <a:bodyPr/>
        <a:lstStyle/>
        <a:p>
          <a:endParaRPr lang="en-US"/>
        </a:p>
      </dgm:t>
    </dgm:pt>
    <dgm:pt modelId="{F20F2514-ADEE-4ED4-933D-829159AD4C5B}" type="sibTrans" cxnId="{77FFDD0A-9DF6-4C42-8C1E-C503E52E6A66}">
      <dgm:prSet/>
      <dgm:spPr/>
      <dgm:t>
        <a:bodyPr/>
        <a:lstStyle/>
        <a:p>
          <a:endParaRPr lang="en-US"/>
        </a:p>
      </dgm:t>
    </dgm:pt>
    <dgm:pt modelId="{8243DE7A-2B60-47CA-9577-8EC9F44AD10A}">
      <dgm:prSet phldrT="[Text]"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Form and documentation will live in HubSpot (future state)</a:t>
          </a:r>
        </a:p>
      </dgm:t>
    </dgm:pt>
    <dgm:pt modelId="{47B31795-9367-4D34-8F7B-8D91829DDEC5}" type="parTrans" cxnId="{D7B2A958-2CA0-4268-964B-24326330BE6A}">
      <dgm:prSet/>
      <dgm:spPr/>
      <dgm:t>
        <a:bodyPr/>
        <a:lstStyle/>
        <a:p>
          <a:endParaRPr lang="en-US"/>
        </a:p>
      </dgm:t>
    </dgm:pt>
    <dgm:pt modelId="{EBDFD82B-1213-4BEA-97E1-CF7E046B067D}" type="sibTrans" cxnId="{D7B2A958-2CA0-4268-964B-24326330BE6A}">
      <dgm:prSet/>
      <dgm:spPr/>
      <dgm:t>
        <a:bodyPr/>
        <a:lstStyle/>
        <a:p>
          <a:endParaRPr lang="en-US"/>
        </a:p>
      </dgm:t>
    </dgm:pt>
    <dgm:pt modelId="{C2FFE175-1842-457D-9D0F-1EF784682E53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latin typeface="Avenir Next LT Pro" panose="020B0504020202020204" pitchFamily="34" charset="0"/>
            </a:rPr>
            <a:t>Partner is Featured on Resource Page</a:t>
          </a:r>
        </a:p>
      </dgm:t>
    </dgm:pt>
    <dgm:pt modelId="{5AC21F46-46AB-43E3-A9E0-A997ABC39C75}" type="parTrans" cxnId="{4583C6E6-ED75-4A0D-92C7-0D059F239FB8}">
      <dgm:prSet/>
      <dgm:spPr/>
      <dgm:t>
        <a:bodyPr/>
        <a:lstStyle/>
        <a:p>
          <a:endParaRPr lang="en-US"/>
        </a:p>
      </dgm:t>
    </dgm:pt>
    <dgm:pt modelId="{9673A1EE-C2D5-4EED-93C7-E9EA0B77CD7A}" type="sibTrans" cxnId="{4583C6E6-ED75-4A0D-92C7-0D059F239FB8}">
      <dgm:prSet/>
      <dgm:spPr/>
      <dgm:t>
        <a:bodyPr/>
        <a:lstStyle/>
        <a:p>
          <a:endParaRPr lang="en-US"/>
        </a:p>
      </dgm:t>
    </dgm:pt>
    <dgm:pt modelId="{46D0B7BC-BA63-4D61-B58E-FF0B531EFF09}">
      <dgm:prSet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Approved applicants celebrate</a:t>
          </a:r>
        </a:p>
      </dgm:t>
    </dgm:pt>
    <dgm:pt modelId="{14D34BC3-9713-46C2-9FBB-D2D074E2913E}" type="parTrans" cxnId="{C146A55B-EFE2-407A-A757-66762E554BE6}">
      <dgm:prSet/>
      <dgm:spPr/>
      <dgm:t>
        <a:bodyPr/>
        <a:lstStyle/>
        <a:p>
          <a:endParaRPr lang="en-US"/>
        </a:p>
      </dgm:t>
    </dgm:pt>
    <dgm:pt modelId="{12448C21-A54B-4F0E-94E1-3ED8C45BB0D2}" type="sibTrans" cxnId="{C146A55B-EFE2-407A-A757-66762E554BE6}">
      <dgm:prSet/>
      <dgm:spPr/>
      <dgm:t>
        <a:bodyPr/>
        <a:lstStyle/>
        <a:p>
          <a:endParaRPr lang="en-US"/>
        </a:p>
      </dgm:t>
    </dgm:pt>
    <dgm:pt modelId="{B3CD49E4-391B-4255-ABF8-CC6FD7C21EBC}">
      <dgm:prSet/>
      <dgm:spPr/>
      <dgm:t>
        <a:bodyPr/>
        <a:lstStyle/>
        <a:p>
          <a:r>
            <a:rPr lang="en-US">
              <a:latin typeface="Avenir Next LT Pro" panose="020B0504020202020204" pitchFamily="34" charset="0"/>
            </a:rPr>
            <a:t>Denied applicants compile acceptable documentation and re-apply</a:t>
          </a:r>
        </a:p>
      </dgm:t>
    </dgm:pt>
    <dgm:pt modelId="{FCBBD1E9-71EE-4491-AB06-901984456591}" type="parTrans" cxnId="{6878E531-9147-4180-A66C-82757EF70FC0}">
      <dgm:prSet/>
      <dgm:spPr/>
      <dgm:t>
        <a:bodyPr/>
        <a:lstStyle/>
        <a:p>
          <a:endParaRPr lang="en-US"/>
        </a:p>
      </dgm:t>
    </dgm:pt>
    <dgm:pt modelId="{0AE3EAAD-BCFF-4D33-A587-B6BE5AC494A5}" type="sibTrans" cxnId="{6878E531-9147-4180-A66C-82757EF70FC0}">
      <dgm:prSet/>
      <dgm:spPr/>
      <dgm:t>
        <a:bodyPr/>
        <a:lstStyle/>
        <a:p>
          <a:endParaRPr lang="en-US"/>
        </a:p>
      </dgm:t>
    </dgm:pt>
    <dgm:pt modelId="{63A59125-FDED-4C8F-8ECE-D5C9D10D84C5}" type="pres">
      <dgm:prSet presAssocID="{E627D116-9A9C-47DE-9526-EAA8AB152BC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F3B8870-DA20-4D5B-BB90-E96E402C726A}" type="pres">
      <dgm:prSet presAssocID="{C2FFE175-1842-457D-9D0F-1EF784682E53}" presName="Accent4" presStyleCnt="0"/>
      <dgm:spPr/>
    </dgm:pt>
    <dgm:pt modelId="{8860B501-6FAD-46C5-B287-D46A9A70B95C}" type="pres">
      <dgm:prSet presAssocID="{C2FFE175-1842-457D-9D0F-1EF784682E53}" presName="Accent" presStyleLbl="node1" presStyleIdx="0" presStyleCnt="4"/>
      <dgm:spPr>
        <a:solidFill>
          <a:srgbClr val="ED193E"/>
        </a:solidFill>
        <a:ln>
          <a:solidFill>
            <a:srgbClr val="ED193E"/>
          </a:solidFill>
        </a:ln>
      </dgm:spPr>
    </dgm:pt>
    <dgm:pt modelId="{A74748E9-58B9-4DFB-9649-09C464796DAF}" type="pres">
      <dgm:prSet presAssocID="{C2FFE175-1842-457D-9D0F-1EF784682E53}" presName="ParentBackground4" presStyleCnt="0"/>
      <dgm:spPr/>
    </dgm:pt>
    <dgm:pt modelId="{BC6DE4AF-4C07-4346-9090-FF964ADBC568}" type="pres">
      <dgm:prSet presAssocID="{C2FFE175-1842-457D-9D0F-1EF784682E53}" presName="ParentBackground" presStyleLbl="fgAcc1" presStyleIdx="0" presStyleCnt="4"/>
      <dgm:spPr/>
    </dgm:pt>
    <dgm:pt modelId="{6FF3770E-CE9C-4724-9820-0FC87F738018}" type="pres">
      <dgm:prSet presAssocID="{C2FFE175-1842-457D-9D0F-1EF784682E53}" presName="Parent4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EFA8381E-F48C-4308-9508-6BD2F605DD65}" type="pres">
      <dgm:prSet presAssocID="{57FF5A96-7090-4597-ABDA-311714F5C60C}" presName="Accent3" presStyleCnt="0"/>
      <dgm:spPr/>
    </dgm:pt>
    <dgm:pt modelId="{CF7B0087-2988-451B-98C1-F896F9BC2772}" type="pres">
      <dgm:prSet presAssocID="{57FF5A96-7090-4597-ABDA-311714F5C60C}" presName="Accent" presStyleLbl="node1" presStyleIdx="1" presStyleCnt="4"/>
      <dgm:spPr>
        <a:solidFill>
          <a:srgbClr val="ED193E"/>
        </a:solidFill>
        <a:ln>
          <a:solidFill>
            <a:srgbClr val="ED193E"/>
          </a:solidFill>
        </a:ln>
      </dgm:spPr>
    </dgm:pt>
    <dgm:pt modelId="{74075406-34C6-42CC-B68B-CBAB3AD46603}" type="pres">
      <dgm:prSet presAssocID="{57FF5A96-7090-4597-ABDA-311714F5C60C}" presName="ParentBackground3" presStyleCnt="0"/>
      <dgm:spPr/>
    </dgm:pt>
    <dgm:pt modelId="{A2F1DCCE-3DD0-4084-B01F-2CB0544C10FF}" type="pres">
      <dgm:prSet presAssocID="{57FF5A96-7090-4597-ABDA-311714F5C60C}" presName="ParentBackground" presStyleLbl="fgAcc1" presStyleIdx="1" presStyleCnt="4"/>
      <dgm:spPr/>
    </dgm:pt>
    <dgm:pt modelId="{3066FE9C-C88D-445C-9268-A748385E7629}" type="pres">
      <dgm:prSet presAssocID="{57FF5A96-7090-4597-ABDA-311714F5C60C}" presName="Child3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928DA81-6AA2-4371-8B3E-F39517D903CD}" type="pres">
      <dgm:prSet presAssocID="{57FF5A96-7090-4597-ABDA-311714F5C60C}" presName="Parent3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3F66C234-4F05-4B53-8F6A-03E1F0294EF4}" type="pres">
      <dgm:prSet presAssocID="{B4A4E773-AFDF-44AB-B728-D144AA00E500}" presName="Accent2" presStyleCnt="0"/>
      <dgm:spPr/>
    </dgm:pt>
    <dgm:pt modelId="{7B136AF0-93D8-45CC-BE97-1DBFBF5FA9B7}" type="pres">
      <dgm:prSet presAssocID="{B4A4E773-AFDF-44AB-B728-D144AA00E500}" presName="Accent" presStyleLbl="node1" presStyleIdx="2" presStyleCnt="4"/>
      <dgm:spPr>
        <a:solidFill>
          <a:srgbClr val="ED193E"/>
        </a:solidFill>
        <a:ln>
          <a:solidFill>
            <a:srgbClr val="ED193E"/>
          </a:solidFill>
        </a:ln>
      </dgm:spPr>
    </dgm:pt>
    <dgm:pt modelId="{568B9CAB-94E6-45B4-A8D7-9E23A98FB6DB}" type="pres">
      <dgm:prSet presAssocID="{B4A4E773-AFDF-44AB-B728-D144AA00E500}" presName="ParentBackground2" presStyleCnt="0"/>
      <dgm:spPr/>
    </dgm:pt>
    <dgm:pt modelId="{03F1F129-31B8-4607-BD32-E8F9D77520C0}" type="pres">
      <dgm:prSet presAssocID="{B4A4E773-AFDF-44AB-B728-D144AA00E500}" presName="ParentBackground" presStyleLbl="fgAcc1" presStyleIdx="2" presStyleCnt="4"/>
      <dgm:spPr/>
    </dgm:pt>
    <dgm:pt modelId="{E92D2455-E876-43EB-A86D-0E042BCCA96B}" type="pres">
      <dgm:prSet presAssocID="{B4A4E773-AFDF-44AB-B728-D144AA00E500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D0AE35D-ED24-442A-8AB6-BAB0FC18CEEB}" type="pres">
      <dgm:prSet presAssocID="{B4A4E773-AFDF-44AB-B728-D144AA00E50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BC2E9FE-0F8F-4E56-92B3-C578426CB533}" type="pres">
      <dgm:prSet presAssocID="{8C457AC0-6D54-40CA-BDA1-E71263C758D9}" presName="Accent1" presStyleCnt="0"/>
      <dgm:spPr/>
    </dgm:pt>
    <dgm:pt modelId="{EC4738F1-968B-4713-A80D-9184D9D5A682}" type="pres">
      <dgm:prSet presAssocID="{8C457AC0-6D54-40CA-BDA1-E71263C758D9}" presName="Accent" presStyleLbl="node1" presStyleIdx="3" presStyleCnt="4"/>
      <dgm:spPr>
        <a:solidFill>
          <a:srgbClr val="ED193E"/>
        </a:solidFill>
        <a:ln>
          <a:solidFill>
            <a:srgbClr val="ED193E"/>
          </a:solidFill>
        </a:ln>
      </dgm:spPr>
    </dgm:pt>
    <dgm:pt modelId="{47A109F3-34FE-4F8D-B726-100C9659BA5A}" type="pres">
      <dgm:prSet presAssocID="{8C457AC0-6D54-40CA-BDA1-E71263C758D9}" presName="ParentBackground1" presStyleCnt="0"/>
      <dgm:spPr/>
    </dgm:pt>
    <dgm:pt modelId="{F38927A5-BA52-4399-B799-432DCFB45120}" type="pres">
      <dgm:prSet presAssocID="{8C457AC0-6D54-40CA-BDA1-E71263C758D9}" presName="ParentBackground" presStyleLbl="fgAcc1" presStyleIdx="3" presStyleCnt="4"/>
      <dgm:spPr/>
    </dgm:pt>
    <dgm:pt modelId="{3303D2D3-C1DF-4A23-815E-8F496A83107C}" type="pres">
      <dgm:prSet presAssocID="{8C457AC0-6D54-40CA-BDA1-E71263C758D9}" presName="Child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135AE3A-D13C-47A5-A53E-0F59684AC519}" type="pres">
      <dgm:prSet presAssocID="{8C457AC0-6D54-40CA-BDA1-E71263C758D9}" presName="Parent1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F9EB4401-9721-4881-9996-B147506224B3}" srcId="{8C457AC0-6D54-40CA-BDA1-E71263C758D9}" destId="{72D7F3D9-AD83-4B43-9446-D8EBFC8CACD5}" srcOrd="1" destOrd="0" parTransId="{F3013A9D-D42A-4500-94DC-2DBC13F63EC5}" sibTransId="{3255C654-3F43-4DBA-90CD-BDFCF6C20E90}"/>
    <dgm:cxn modelId="{98AD8501-F5DF-459E-B30B-8B5527C23116}" type="presOf" srcId="{E627D116-9A9C-47DE-9526-EAA8AB152BCA}" destId="{63A59125-FDED-4C8F-8ECE-D5C9D10D84C5}" srcOrd="0" destOrd="0" presId="urn:microsoft.com/office/officeart/2011/layout/CircleProcess"/>
    <dgm:cxn modelId="{DA9A2803-0C59-48BD-8FF5-FAA9071FE799}" type="presOf" srcId="{BD0F7775-101D-46CA-A37A-9970F5C1459B}" destId="{E92D2455-E876-43EB-A86D-0E042BCCA96B}" srcOrd="0" destOrd="0" presId="urn:microsoft.com/office/officeart/2011/layout/CircleProcess"/>
    <dgm:cxn modelId="{77FFDD0A-9DF6-4C42-8C1E-C503E52E6A66}" srcId="{8C457AC0-6D54-40CA-BDA1-E71263C758D9}" destId="{370D3E0D-2356-4010-B938-21B00C860D92}" srcOrd="4" destOrd="0" parTransId="{2209AE29-4122-4FAD-BB4D-FE301788D7FB}" sibTransId="{F20F2514-ADEE-4ED4-933D-829159AD4C5B}"/>
    <dgm:cxn modelId="{EB0F3B20-A0B3-455B-8F43-CCFFBFE4493B}" type="presOf" srcId="{8C457AC0-6D54-40CA-BDA1-E71263C758D9}" destId="{7135AE3A-D13C-47A5-A53E-0F59684AC519}" srcOrd="0" destOrd="0" presId="urn:microsoft.com/office/officeart/2011/layout/CircleProcess"/>
    <dgm:cxn modelId="{869D9727-8B3B-4FE4-9294-9F7EDE7D1CEB}" type="presOf" srcId="{D60F8468-A371-4587-890D-31622724B399}" destId="{3303D2D3-C1DF-4A23-815E-8F496A83107C}" srcOrd="0" destOrd="2" presId="urn:microsoft.com/office/officeart/2011/layout/CircleProcess"/>
    <dgm:cxn modelId="{6878E531-9147-4180-A66C-82757EF70FC0}" srcId="{57FF5A96-7090-4597-ABDA-311714F5C60C}" destId="{B3CD49E4-391B-4255-ABF8-CC6FD7C21EBC}" srcOrd="1" destOrd="0" parTransId="{FCBBD1E9-71EE-4491-AB06-901984456591}" sibTransId="{0AE3EAAD-BCFF-4D33-A587-B6BE5AC494A5}"/>
    <dgm:cxn modelId="{5A8F3736-294C-4451-B04F-F678140169F6}" type="presOf" srcId="{B3CD49E4-391B-4255-ABF8-CC6FD7C21EBC}" destId="{3066FE9C-C88D-445C-9268-A748385E7629}" srcOrd="0" destOrd="1" presId="urn:microsoft.com/office/officeart/2011/layout/CircleProcess"/>
    <dgm:cxn modelId="{C146A55B-EFE2-407A-A757-66762E554BE6}" srcId="{57FF5A96-7090-4597-ABDA-311714F5C60C}" destId="{46D0B7BC-BA63-4D61-B58E-FF0B531EFF09}" srcOrd="0" destOrd="0" parTransId="{14D34BC3-9713-46C2-9FBB-D2D074E2913E}" sibTransId="{12448C21-A54B-4F0E-94E1-3ED8C45BB0D2}"/>
    <dgm:cxn modelId="{A4956E5E-C60B-4B0B-968B-89E9070FBF81}" srcId="{E627D116-9A9C-47DE-9526-EAA8AB152BCA}" destId="{8C457AC0-6D54-40CA-BDA1-E71263C758D9}" srcOrd="0" destOrd="0" parTransId="{EB5D048F-7816-42E3-9270-CD2318C1C2FF}" sibTransId="{CCB5FE96-3F3E-42D3-8A3B-F474899C2EC8}"/>
    <dgm:cxn modelId="{3698104A-3662-4C35-9B58-74730E386EA5}" srcId="{E627D116-9A9C-47DE-9526-EAA8AB152BCA}" destId="{57FF5A96-7090-4597-ABDA-311714F5C60C}" srcOrd="2" destOrd="0" parTransId="{257076F7-7C64-4441-BF90-80E27A3D74E2}" sibTransId="{75448FCD-DDAA-4D30-92C0-4111C3E708C2}"/>
    <dgm:cxn modelId="{143C566F-02C9-4F9E-BF15-FA6BEE42EE38}" type="presOf" srcId="{C2FFE175-1842-457D-9D0F-1EF784682E53}" destId="{6FF3770E-CE9C-4724-9820-0FC87F738018}" srcOrd="0" destOrd="0" presId="urn:microsoft.com/office/officeart/2011/layout/CircleProcess"/>
    <dgm:cxn modelId="{D7B2A958-2CA0-4268-964B-24326330BE6A}" srcId="{B4A4E773-AFDF-44AB-B728-D144AA00E500}" destId="{8243DE7A-2B60-47CA-9577-8EC9F44AD10A}" srcOrd="1" destOrd="0" parTransId="{47B31795-9367-4D34-8F7B-8D91829DDEC5}" sibTransId="{EBDFD82B-1213-4BEA-97E1-CF7E046B067D}"/>
    <dgm:cxn modelId="{F56FBB8B-BDDF-4277-B32F-A82BA63C9779}" srcId="{8C457AC0-6D54-40CA-BDA1-E71263C758D9}" destId="{D60F8468-A371-4587-890D-31622724B399}" srcOrd="2" destOrd="0" parTransId="{B3756383-EB70-425C-A125-BBD03CFD9082}" sibTransId="{D2023E0E-CF4C-41A8-A2E8-DDE3A1736D35}"/>
    <dgm:cxn modelId="{AFE42E92-DEFF-41D2-9C64-FEE22B6C80AF}" type="presOf" srcId="{CE30DF2E-6524-49CD-B707-8AF9B07C2041}" destId="{3303D2D3-C1DF-4A23-815E-8F496A83107C}" srcOrd="0" destOrd="0" presId="urn:microsoft.com/office/officeart/2011/layout/CircleProcess"/>
    <dgm:cxn modelId="{CDB8239D-624C-488E-8329-CE1935ED343E}" type="presOf" srcId="{C2FFE175-1842-457D-9D0F-1EF784682E53}" destId="{BC6DE4AF-4C07-4346-9090-FF964ADBC568}" srcOrd="1" destOrd="0" presId="urn:microsoft.com/office/officeart/2011/layout/CircleProcess"/>
    <dgm:cxn modelId="{A00E52A5-E678-4150-B56E-CC72176755C8}" srcId="{B4A4E773-AFDF-44AB-B728-D144AA00E500}" destId="{BD0F7775-101D-46CA-A37A-9970F5C1459B}" srcOrd="0" destOrd="0" parTransId="{8C71FC20-3DA0-40DD-BB4D-47B438255042}" sibTransId="{072982CC-7D09-47E8-A69C-F3F3BEFB5A6E}"/>
    <dgm:cxn modelId="{D4BC0CAC-CB39-41EE-89C0-C0EEF4700575}" type="presOf" srcId="{B4A4E773-AFDF-44AB-B728-D144AA00E500}" destId="{03F1F129-31B8-4607-BD32-E8F9D77520C0}" srcOrd="1" destOrd="0" presId="urn:microsoft.com/office/officeart/2011/layout/CircleProcess"/>
    <dgm:cxn modelId="{A00436B4-2280-4766-A4B7-76875CB7D68B}" type="presOf" srcId="{57FF5A96-7090-4597-ABDA-311714F5C60C}" destId="{0928DA81-6AA2-4371-8B3E-F39517D903CD}" srcOrd="0" destOrd="0" presId="urn:microsoft.com/office/officeart/2011/layout/CircleProcess"/>
    <dgm:cxn modelId="{DB1716B5-C6FD-4638-85BD-16FBE5975685}" type="presOf" srcId="{46F1992D-FF9A-45F4-AA3F-D8B1CF915AA1}" destId="{3303D2D3-C1DF-4A23-815E-8F496A83107C}" srcOrd="0" destOrd="3" presId="urn:microsoft.com/office/officeart/2011/layout/CircleProcess"/>
    <dgm:cxn modelId="{57AA09BA-2854-4A8A-A36C-199B1AE33CB3}" type="presOf" srcId="{8243DE7A-2B60-47CA-9577-8EC9F44AD10A}" destId="{E92D2455-E876-43EB-A86D-0E042BCCA96B}" srcOrd="0" destOrd="1" presId="urn:microsoft.com/office/officeart/2011/layout/CircleProcess"/>
    <dgm:cxn modelId="{FA3A71C2-B139-4373-BE91-1313C5074608}" srcId="{8C457AC0-6D54-40CA-BDA1-E71263C758D9}" destId="{CE30DF2E-6524-49CD-B707-8AF9B07C2041}" srcOrd="0" destOrd="0" parTransId="{0CB27174-B735-4488-B4F4-76017DC21D2A}" sibTransId="{B792B838-3EAD-4797-B290-465F1A3BB3A2}"/>
    <dgm:cxn modelId="{38957CC3-A947-420A-B552-B0D48CE8F436}" type="presOf" srcId="{72D7F3D9-AD83-4B43-9446-D8EBFC8CACD5}" destId="{3303D2D3-C1DF-4A23-815E-8F496A83107C}" srcOrd="0" destOrd="1" presId="urn:microsoft.com/office/officeart/2011/layout/CircleProcess"/>
    <dgm:cxn modelId="{FFBD93C8-EE37-4B57-B573-A52D157EB84C}" type="presOf" srcId="{46D0B7BC-BA63-4D61-B58E-FF0B531EFF09}" destId="{3066FE9C-C88D-445C-9268-A748385E7629}" srcOrd="0" destOrd="0" presId="urn:microsoft.com/office/officeart/2011/layout/CircleProcess"/>
    <dgm:cxn modelId="{F3347BCE-A328-4297-8043-27893B2B64BE}" type="presOf" srcId="{B4A4E773-AFDF-44AB-B728-D144AA00E500}" destId="{7D0AE35D-ED24-442A-8AB6-BAB0FC18CEEB}" srcOrd="0" destOrd="0" presId="urn:microsoft.com/office/officeart/2011/layout/CircleProcess"/>
    <dgm:cxn modelId="{4E197FCE-41B8-4826-9BD4-97E13AB4539D}" type="presOf" srcId="{8C457AC0-6D54-40CA-BDA1-E71263C758D9}" destId="{F38927A5-BA52-4399-B799-432DCFB45120}" srcOrd="1" destOrd="0" presId="urn:microsoft.com/office/officeart/2011/layout/CircleProcess"/>
    <dgm:cxn modelId="{52B238DC-6B93-455C-B396-CA792DA5AA67}" type="presOf" srcId="{57FF5A96-7090-4597-ABDA-311714F5C60C}" destId="{A2F1DCCE-3DD0-4084-B01F-2CB0544C10FF}" srcOrd="1" destOrd="0" presId="urn:microsoft.com/office/officeart/2011/layout/CircleProcess"/>
    <dgm:cxn modelId="{4583C6E6-ED75-4A0D-92C7-0D059F239FB8}" srcId="{E627D116-9A9C-47DE-9526-EAA8AB152BCA}" destId="{C2FFE175-1842-457D-9D0F-1EF784682E53}" srcOrd="3" destOrd="0" parTransId="{5AC21F46-46AB-43E3-A9E0-A997ABC39C75}" sibTransId="{9673A1EE-C2D5-4EED-93C7-E9EA0B77CD7A}"/>
    <dgm:cxn modelId="{83FB2DEB-C141-4733-AB5C-EC907384C1B9}" type="presOf" srcId="{370D3E0D-2356-4010-B938-21B00C860D92}" destId="{3303D2D3-C1DF-4A23-815E-8F496A83107C}" srcOrd="0" destOrd="4" presId="urn:microsoft.com/office/officeart/2011/layout/CircleProcess"/>
    <dgm:cxn modelId="{819558F4-C1A3-439F-9971-8050BDCABED5}" srcId="{E627D116-9A9C-47DE-9526-EAA8AB152BCA}" destId="{B4A4E773-AFDF-44AB-B728-D144AA00E500}" srcOrd="1" destOrd="0" parTransId="{958ADEF9-9CA2-45A6-A320-F3F42EA09248}" sibTransId="{0C19E09F-3C9F-413E-9403-208D701A994A}"/>
    <dgm:cxn modelId="{235BADF8-64B9-4175-85EC-AA5BAE4BC96F}" srcId="{8C457AC0-6D54-40CA-BDA1-E71263C758D9}" destId="{46F1992D-FF9A-45F4-AA3F-D8B1CF915AA1}" srcOrd="3" destOrd="0" parTransId="{0ACBCBBA-64C4-43F2-BE75-8E3B9E2F15F5}" sibTransId="{E1A4F0FC-D908-42A7-8C47-E78C8B3F717B}"/>
    <dgm:cxn modelId="{FB4BCA23-29CB-48E4-9235-B1F082D3431C}" type="presParOf" srcId="{63A59125-FDED-4C8F-8ECE-D5C9D10D84C5}" destId="{EF3B8870-DA20-4D5B-BB90-E96E402C726A}" srcOrd="0" destOrd="0" presId="urn:microsoft.com/office/officeart/2011/layout/CircleProcess"/>
    <dgm:cxn modelId="{66FB658A-4A34-4528-8772-2D7A8255D992}" type="presParOf" srcId="{EF3B8870-DA20-4D5B-BB90-E96E402C726A}" destId="{8860B501-6FAD-46C5-B287-D46A9A70B95C}" srcOrd="0" destOrd="0" presId="urn:microsoft.com/office/officeart/2011/layout/CircleProcess"/>
    <dgm:cxn modelId="{0936F000-1AB8-4D46-B73C-00389ED6DA61}" type="presParOf" srcId="{63A59125-FDED-4C8F-8ECE-D5C9D10D84C5}" destId="{A74748E9-58B9-4DFB-9649-09C464796DAF}" srcOrd="1" destOrd="0" presId="urn:microsoft.com/office/officeart/2011/layout/CircleProcess"/>
    <dgm:cxn modelId="{75262056-DF6F-4E14-A0C8-45AAB1523064}" type="presParOf" srcId="{A74748E9-58B9-4DFB-9649-09C464796DAF}" destId="{BC6DE4AF-4C07-4346-9090-FF964ADBC568}" srcOrd="0" destOrd="0" presId="urn:microsoft.com/office/officeart/2011/layout/CircleProcess"/>
    <dgm:cxn modelId="{891F44EB-4B69-497F-9E56-9B6267E9E48B}" type="presParOf" srcId="{63A59125-FDED-4C8F-8ECE-D5C9D10D84C5}" destId="{6FF3770E-CE9C-4724-9820-0FC87F738018}" srcOrd="2" destOrd="0" presId="urn:microsoft.com/office/officeart/2011/layout/CircleProcess"/>
    <dgm:cxn modelId="{A1D1D277-035A-4315-A14A-BB8125F35EBE}" type="presParOf" srcId="{63A59125-FDED-4C8F-8ECE-D5C9D10D84C5}" destId="{EFA8381E-F48C-4308-9508-6BD2F605DD65}" srcOrd="3" destOrd="0" presId="urn:microsoft.com/office/officeart/2011/layout/CircleProcess"/>
    <dgm:cxn modelId="{D5784511-D201-46BF-BA9D-471B6F9F2512}" type="presParOf" srcId="{EFA8381E-F48C-4308-9508-6BD2F605DD65}" destId="{CF7B0087-2988-451B-98C1-F896F9BC2772}" srcOrd="0" destOrd="0" presId="urn:microsoft.com/office/officeart/2011/layout/CircleProcess"/>
    <dgm:cxn modelId="{E087D757-6B4C-416E-B09C-C864C273EE0A}" type="presParOf" srcId="{63A59125-FDED-4C8F-8ECE-D5C9D10D84C5}" destId="{74075406-34C6-42CC-B68B-CBAB3AD46603}" srcOrd="4" destOrd="0" presId="urn:microsoft.com/office/officeart/2011/layout/CircleProcess"/>
    <dgm:cxn modelId="{F900268C-2C7F-4772-A877-C147C9381A24}" type="presParOf" srcId="{74075406-34C6-42CC-B68B-CBAB3AD46603}" destId="{A2F1DCCE-3DD0-4084-B01F-2CB0544C10FF}" srcOrd="0" destOrd="0" presId="urn:microsoft.com/office/officeart/2011/layout/CircleProcess"/>
    <dgm:cxn modelId="{2CB60FEB-A8FD-49C7-A258-8E92B2F39C25}" type="presParOf" srcId="{63A59125-FDED-4C8F-8ECE-D5C9D10D84C5}" destId="{3066FE9C-C88D-445C-9268-A748385E7629}" srcOrd="5" destOrd="0" presId="urn:microsoft.com/office/officeart/2011/layout/CircleProcess"/>
    <dgm:cxn modelId="{5894519D-0D27-4345-9781-96F85D72E545}" type="presParOf" srcId="{63A59125-FDED-4C8F-8ECE-D5C9D10D84C5}" destId="{0928DA81-6AA2-4371-8B3E-F39517D903CD}" srcOrd="6" destOrd="0" presId="urn:microsoft.com/office/officeart/2011/layout/CircleProcess"/>
    <dgm:cxn modelId="{E668F731-315C-4BA0-BCDF-C64F588C3F0D}" type="presParOf" srcId="{63A59125-FDED-4C8F-8ECE-D5C9D10D84C5}" destId="{3F66C234-4F05-4B53-8F6A-03E1F0294EF4}" srcOrd="7" destOrd="0" presId="urn:microsoft.com/office/officeart/2011/layout/CircleProcess"/>
    <dgm:cxn modelId="{0E18C1DC-FCF4-4453-9F1B-EB51416701A3}" type="presParOf" srcId="{3F66C234-4F05-4B53-8F6A-03E1F0294EF4}" destId="{7B136AF0-93D8-45CC-BE97-1DBFBF5FA9B7}" srcOrd="0" destOrd="0" presId="urn:microsoft.com/office/officeart/2011/layout/CircleProcess"/>
    <dgm:cxn modelId="{36CE99E2-3C56-43BF-9A5F-C4A020CAB506}" type="presParOf" srcId="{63A59125-FDED-4C8F-8ECE-D5C9D10D84C5}" destId="{568B9CAB-94E6-45B4-A8D7-9E23A98FB6DB}" srcOrd="8" destOrd="0" presId="urn:microsoft.com/office/officeart/2011/layout/CircleProcess"/>
    <dgm:cxn modelId="{A99F4D83-3730-4F1F-AF17-91A6F103A7C9}" type="presParOf" srcId="{568B9CAB-94E6-45B4-A8D7-9E23A98FB6DB}" destId="{03F1F129-31B8-4607-BD32-E8F9D77520C0}" srcOrd="0" destOrd="0" presId="urn:microsoft.com/office/officeart/2011/layout/CircleProcess"/>
    <dgm:cxn modelId="{DF4DBA19-BD4C-4BBD-8C0B-D26F58879D01}" type="presParOf" srcId="{63A59125-FDED-4C8F-8ECE-D5C9D10D84C5}" destId="{E92D2455-E876-43EB-A86D-0E042BCCA96B}" srcOrd="9" destOrd="0" presId="urn:microsoft.com/office/officeart/2011/layout/CircleProcess"/>
    <dgm:cxn modelId="{A2A39782-8345-463D-9079-EE6393D2B454}" type="presParOf" srcId="{63A59125-FDED-4C8F-8ECE-D5C9D10D84C5}" destId="{7D0AE35D-ED24-442A-8AB6-BAB0FC18CEEB}" srcOrd="10" destOrd="0" presId="urn:microsoft.com/office/officeart/2011/layout/CircleProcess"/>
    <dgm:cxn modelId="{615E5906-C981-4390-9757-5C075564DB9B}" type="presParOf" srcId="{63A59125-FDED-4C8F-8ECE-D5C9D10D84C5}" destId="{DBC2E9FE-0F8F-4E56-92B3-C578426CB533}" srcOrd="11" destOrd="0" presId="urn:microsoft.com/office/officeart/2011/layout/CircleProcess"/>
    <dgm:cxn modelId="{BA96CAF2-1F62-4648-8602-829BBDDF1529}" type="presParOf" srcId="{DBC2E9FE-0F8F-4E56-92B3-C578426CB533}" destId="{EC4738F1-968B-4713-A80D-9184D9D5A682}" srcOrd="0" destOrd="0" presId="urn:microsoft.com/office/officeart/2011/layout/CircleProcess"/>
    <dgm:cxn modelId="{970B28DA-919E-411E-B948-C03CE5C47F60}" type="presParOf" srcId="{63A59125-FDED-4C8F-8ECE-D5C9D10D84C5}" destId="{47A109F3-34FE-4F8D-B726-100C9659BA5A}" srcOrd="12" destOrd="0" presId="urn:microsoft.com/office/officeart/2011/layout/CircleProcess"/>
    <dgm:cxn modelId="{4CF9FA88-CA9A-4945-886B-2214B51E638D}" type="presParOf" srcId="{47A109F3-34FE-4F8D-B726-100C9659BA5A}" destId="{F38927A5-BA52-4399-B799-432DCFB45120}" srcOrd="0" destOrd="0" presId="urn:microsoft.com/office/officeart/2011/layout/CircleProcess"/>
    <dgm:cxn modelId="{3B41020B-EEC0-45D5-83B0-AD9962876B1D}" type="presParOf" srcId="{63A59125-FDED-4C8F-8ECE-D5C9D10D84C5}" destId="{3303D2D3-C1DF-4A23-815E-8F496A83107C}" srcOrd="13" destOrd="0" presId="urn:microsoft.com/office/officeart/2011/layout/CircleProcess"/>
    <dgm:cxn modelId="{9A431C30-3094-4F8E-BAE7-35B4931278E1}" type="presParOf" srcId="{63A59125-FDED-4C8F-8ECE-D5C9D10D84C5}" destId="{7135AE3A-D13C-47A5-A53E-0F59684AC51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F63693-5511-4518-A16D-3A162588181C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53F9B8C2-4CDF-4EF7-8707-C3445282087D}">
      <dgm:prSet phldrT="[Text]"/>
      <dgm:spPr/>
      <dgm:t>
        <a:bodyPr/>
        <a:lstStyle/>
        <a:p>
          <a:r>
            <a:rPr lang="en-US"/>
            <a:t>Website Form</a:t>
          </a:r>
        </a:p>
      </dgm:t>
    </dgm:pt>
    <dgm:pt modelId="{A4209390-C42C-4FDD-A0EF-B6F3F77DD91E}" type="parTrans" cxnId="{2749C409-ECDF-467D-B8DD-FCCB6C937316}">
      <dgm:prSet/>
      <dgm:spPr/>
      <dgm:t>
        <a:bodyPr/>
        <a:lstStyle/>
        <a:p>
          <a:endParaRPr lang="en-US"/>
        </a:p>
      </dgm:t>
    </dgm:pt>
    <dgm:pt modelId="{88C2587B-E065-46A8-A04C-80728A8DA3C1}" type="sibTrans" cxnId="{2749C409-ECDF-467D-B8DD-FCCB6C937316}">
      <dgm:prSet/>
      <dgm:spPr/>
      <dgm:t>
        <a:bodyPr/>
        <a:lstStyle/>
        <a:p>
          <a:endParaRPr lang="en-US"/>
        </a:p>
      </dgm:t>
    </dgm:pt>
    <dgm:pt modelId="{628EAF91-4A4F-4883-800F-85504A91F130}">
      <dgm:prSet phldrT="[Text]"/>
      <dgm:spPr/>
      <dgm:t>
        <a:bodyPr/>
        <a:lstStyle/>
        <a:p>
          <a:r>
            <a:rPr lang="en-US"/>
            <a:t>Partnership Team to call</a:t>
          </a:r>
        </a:p>
      </dgm:t>
    </dgm:pt>
    <dgm:pt modelId="{0D3A80CD-C48A-499D-A550-2980ACB6BEA6}" type="parTrans" cxnId="{56AAB7EE-D644-4E8B-B7A0-9C27A47A9462}">
      <dgm:prSet/>
      <dgm:spPr/>
      <dgm:t>
        <a:bodyPr/>
        <a:lstStyle/>
        <a:p>
          <a:endParaRPr lang="en-US"/>
        </a:p>
      </dgm:t>
    </dgm:pt>
    <dgm:pt modelId="{52FA17F4-E008-484C-B1EA-48A8B2F4C620}" type="sibTrans" cxnId="{56AAB7EE-D644-4E8B-B7A0-9C27A47A9462}">
      <dgm:prSet/>
      <dgm:spPr/>
      <dgm:t>
        <a:bodyPr/>
        <a:lstStyle/>
        <a:p>
          <a:endParaRPr lang="en-US"/>
        </a:p>
      </dgm:t>
    </dgm:pt>
    <dgm:pt modelId="{C94769AF-AD12-4E44-A86C-90B53CE0431F}">
      <dgm:prSet phldrT="[Text]"/>
      <dgm:spPr/>
      <dgm:t>
        <a:bodyPr/>
        <a:lstStyle/>
        <a:p>
          <a:r>
            <a:rPr lang="en-US"/>
            <a:t>If interested, forward to Operations</a:t>
          </a:r>
        </a:p>
      </dgm:t>
    </dgm:pt>
    <dgm:pt modelId="{57860280-2DC1-460B-8935-BE8D0B4207E1}" type="parTrans" cxnId="{1F8D0A04-E208-443D-88E4-AFAFD524699A}">
      <dgm:prSet/>
      <dgm:spPr/>
      <dgm:t>
        <a:bodyPr/>
        <a:lstStyle/>
        <a:p>
          <a:endParaRPr lang="en-US"/>
        </a:p>
      </dgm:t>
    </dgm:pt>
    <dgm:pt modelId="{0DD6B5E6-8A79-4A53-AB47-43D4D66E14DD}" type="sibTrans" cxnId="{1F8D0A04-E208-443D-88E4-AFAFD524699A}">
      <dgm:prSet/>
      <dgm:spPr/>
      <dgm:t>
        <a:bodyPr/>
        <a:lstStyle/>
        <a:p>
          <a:endParaRPr lang="en-US"/>
        </a:p>
      </dgm:t>
    </dgm:pt>
    <dgm:pt modelId="{80FCEF02-30F6-4DAA-8016-0FC5A7DE3322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Product Link Sent</a:t>
          </a:r>
          <a:endParaRPr lang="en-US"/>
        </a:p>
      </dgm:t>
    </dgm:pt>
    <dgm:pt modelId="{44BA15F3-4046-4635-B021-8F61DB6EFA71}" type="parTrans" cxnId="{02DDA4A5-2343-4B3D-B9AA-7995197A9260}">
      <dgm:prSet/>
      <dgm:spPr/>
      <dgm:t>
        <a:bodyPr/>
        <a:lstStyle/>
        <a:p>
          <a:endParaRPr lang="en-US"/>
        </a:p>
      </dgm:t>
    </dgm:pt>
    <dgm:pt modelId="{D7F679FC-3AA2-4D3D-B54A-A9A3514E23E6}" type="sibTrans" cxnId="{02DDA4A5-2343-4B3D-B9AA-7995197A9260}">
      <dgm:prSet/>
      <dgm:spPr/>
      <dgm:t>
        <a:bodyPr/>
        <a:lstStyle/>
        <a:p>
          <a:endParaRPr lang="en-US"/>
        </a:p>
      </dgm:t>
    </dgm:pt>
    <dgm:pt modelId="{A94A1031-A25B-44CA-993A-001470B51377}" type="pres">
      <dgm:prSet presAssocID="{B4F63693-5511-4518-A16D-3A162588181C}" presName="Name0" presStyleCnt="0">
        <dgm:presLayoutVars>
          <dgm:dir/>
          <dgm:resizeHandles val="exact"/>
        </dgm:presLayoutVars>
      </dgm:prSet>
      <dgm:spPr/>
    </dgm:pt>
    <dgm:pt modelId="{A25DDB8A-BE1C-4968-ACA4-F2A07B547B10}" type="pres">
      <dgm:prSet presAssocID="{53F9B8C2-4CDF-4EF7-8707-C3445282087D}" presName="node" presStyleLbl="node1" presStyleIdx="0" presStyleCnt="4">
        <dgm:presLayoutVars>
          <dgm:bulletEnabled val="1"/>
        </dgm:presLayoutVars>
      </dgm:prSet>
      <dgm:spPr/>
    </dgm:pt>
    <dgm:pt modelId="{EB4C6E9C-B266-4FD4-8698-E14243513170}" type="pres">
      <dgm:prSet presAssocID="{88C2587B-E065-46A8-A04C-80728A8DA3C1}" presName="sibTrans" presStyleLbl="sibTrans2D1" presStyleIdx="0" presStyleCnt="3"/>
      <dgm:spPr/>
    </dgm:pt>
    <dgm:pt modelId="{9DA8B8BD-D01E-4B23-9BE2-1CCD2196618A}" type="pres">
      <dgm:prSet presAssocID="{88C2587B-E065-46A8-A04C-80728A8DA3C1}" presName="connectorText" presStyleLbl="sibTrans2D1" presStyleIdx="0" presStyleCnt="3"/>
      <dgm:spPr/>
    </dgm:pt>
    <dgm:pt modelId="{0BFEA6D0-4A84-4FE5-8AC7-BE5503817F92}" type="pres">
      <dgm:prSet presAssocID="{628EAF91-4A4F-4883-800F-85504A91F130}" presName="node" presStyleLbl="node1" presStyleIdx="1" presStyleCnt="4">
        <dgm:presLayoutVars>
          <dgm:bulletEnabled val="1"/>
        </dgm:presLayoutVars>
      </dgm:prSet>
      <dgm:spPr/>
    </dgm:pt>
    <dgm:pt modelId="{1D689BEA-37F0-46B1-B814-3116C16542BA}" type="pres">
      <dgm:prSet presAssocID="{52FA17F4-E008-484C-B1EA-48A8B2F4C620}" presName="sibTrans" presStyleLbl="sibTrans2D1" presStyleIdx="1" presStyleCnt="3"/>
      <dgm:spPr/>
    </dgm:pt>
    <dgm:pt modelId="{2BAE65FE-2195-4E9A-8CF4-5623926AC6E1}" type="pres">
      <dgm:prSet presAssocID="{52FA17F4-E008-484C-B1EA-48A8B2F4C620}" presName="connectorText" presStyleLbl="sibTrans2D1" presStyleIdx="1" presStyleCnt="3"/>
      <dgm:spPr/>
    </dgm:pt>
    <dgm:pt modelId="{74F77B4D-F228-428A-8FF4-4EB35DFD2874}" type="pres">
      <dgm:prSet presAssocID="{C94769AF-AD12-4E44-A86C-90B53CE0431F}" presName="node" presStyleLbl="node1" presStyleIdx="2" presStyleCnt="4">
        <dgm:presLayoutVars>
          <dgm:bulletEnabled val="1"/>
        </dgm:presLayoutVars>
      </dgm:prSet>
      <dgm:spPr/>
    </dgm:pt>
    <dgm:pt modelId="{B770C5ED-D75D-471E-AE43-982FEF177086}" type="pres">
      <dgm:prSet presAssocID="{0DD6B5E6-8A79-4A53-AB47-43D4D66E14DD}" presName="sibTrans" presStyleLbl="sibTrans2D1" presStyleIdx="2" presStyleCnt="3"/>
      <dgm:spPr/>
    </dgm:pt>
    <dgm:pt modelId="{A3FF1A11-9D60-46BA-B2CA-43269A1BD38C}" type="pres">
      <dgm:prSet presAssocID="{0DD6B5E6-8A79-4A53-AB47-43D4D66E14DD}" presName="connectorText" presStyleLbl="sibTrans2D1" presStyleIdx="2" presStyleCnt="3"/>
      <dgm:spPr/>
    </dgm:pt>
    <dgm:pt modelId="{05851D21-1BED-4A4D-9223-C693D5DA40DC}" type="pres">
      <dgm:prSet presAssocID="{80FCEF02-30F6-4DAA-8016-0FC5A7DE3322}" presName="node" presStyleLbl="node1" presStyleIdx="3" presStyleCnt="4">
        <dgm:presLayoutVars>
          <dgm:bulletEnabled val="1"/>
        </dgm:presLayoutVars>
      </dgm:prSet>
      <dgm:spPr/>
    </dgm:pt>
  </dgm:ptLst>
  <dgm:cxnLst>
    <dgm:cxn modelId="{1F8D0A04-E208-443D-88E4-AFAFD524699A}" srcId="{B4F63693-5511-4518-A16D-3A162588181C}" destId="{C94769AF-AD12-4E44-A86C-90B53CE0431F}" srcOrd="2" destOrd="0" parTransId="{57860280-2DC1-460B-8935-BE8D0B4207E1}" sibTransId="{0DD6B5E6-8A79-4A53-AB47-43D4D66E14DD}"/>
    <dgm:cxn modelId="{2749C409-ECDF-467D-B8DD-FCCB6C937316}" srcId="{B4F63693-5511-4518-A16D-3A162588181C}" destId="{53F9B8C2-4CDF-4EF7-8707-C3445282087D}" srcOrd="0" destOrd="0" parTransId="{A4209390-C42C-4FDD-A0EF-B6F3F77DD91E}" sibTransId="{88C2587B-E065-46A8-A04C-80728A8DA3C1}"/>
    <dgm:cxn modelId="{79D30219-0C1D-4D38-A9DE-FD952C2A67DA}" type="presOf" srcId="{53F9B8C2-4CDF-4EF7-8707-C3445282087D}" destId="{A25DDB8A-BE1C-4968-ACA4-F2A07B547B10}" srcOrd="0" destOrd="0" presId="urn:microsoft.com/office/officeart/2005/8/layout/process1"/>
    <dgm:cxn modelId="{4D77E91E-43E0-40E8-96AB-88AFCB252FCA}" type="presOf" srcId="{0DD6B5E6-8A79-4A53-AB47-43D4D66E14DD}" destId="{A3FF1A11-9D60-46BA-B2CA-43269A1BD38C}" srcOrd="1" destOrd="0" presId="urn:microsoft.com/office/officeart/2005/8/layout/process1"/>
    <dgm:cxn modelId="{D95EA82E-E906-4C66-B44B-8DF1834232C3}" type="presOf" srcId="{80FCEF02-30F6-4DAA-8016-0FC5A7DE3322}" destId="{05851D21-1BED-4A4D-9223-C693D5DA40DC}" srcOrd="0" destOrd="0" presId="urn:microsoft.com/office/officeart/2005/8/layout/process1"/>
    <dgm:cxn modelId="{B925FB39-2F08-45E0-9E1E-F91C2D8503FF}" type="presOf" srcId="{52FA17F4-E008-484C-B1EA-48A8B2F4C620}" destId="{2BAE65FE-2195-4E9A-8CF4-5623926AC6E1}" srcOrd="1" destOrd="0" presId="urn:microsoft.com/office/officeart/2005/8/layout/process1"/>
    <dgm:cxn modelId="{71D72B3A-8D10-4511-98A9-18BD2414AB05}" type="presOf" srcId="{B4F63693-5511-4518-A16D-3A162588181C}" destId="{A94A1031-A25B-44CA-993A-001470B51377}" srcOrd="0" destOrd="0" presId="urn:microsoft.com/office/officeart/2005/8/layout/process1"/>
    <dgm:cxn modelId="{FA6E3A5D-0698-4194-9E47-7681785B03C7}" type="presOf" srcId="{C94769AF-AD12-4E44-A86C-90B53CE0431F}" destId="{74F77B4D-F228-428A-8FF4-4EB35DFD2874}" srcOrd="0" destOrd="0" presId="urn:microsoft.com/office/officeart/2005/8/layout/process1"/>
    <dgm:cxn modelId="{EE7A274D-8206-433E-9579-733B5AE2E776}" type="presOf" srcId="{628EAF91-4A4F-4883-800F-85504A91F130}" destId="{0BFEA6D0-4A84-4FE5-8AC7-BE5503817F92}" srcOrd="0" destOrd="0" presId="urn:microsoft.com/office/officeart/2005/8/layout/process1"/>
    <dgm:cxn modelId="{9A8FB2A3-CE91-4E94-880D-1DB06FB55D5F}" type="presOf" srcId="{52FA17F4-E008-484C-B1EA-48A8B2F4C620}" destId="{1D689BEA-37F0-46B1-B814-3116C16542BA}" srcOrd="0" destOrd="0" presId="urn:microsoft.com/office/officeart/2005/8/layout/process1"/>
    <dgm:cxn modelId="{02DDA4A5-2343-4B3D-B9AA-7995197A9260}" srcId="{B4F63693-5511-4518-A16D-3A162588181C}" destId="{80FCEF02-30F6-4DAA-8016-0FC5A7DE3322}" srcOrd="3" destOrd="0" parTransId="{44BA15F3-4046-4635-B021-8F61DB6EFA71}" sibTransId="{D7F679FC-3AA2-4D3D-B54A-A9A3514E23E6}"/>
    <dgm:cxn modelId="{1AA947DC-358A-40FF-9023-0E6579854A86}" type="presOf" srcId="{0DD6B5E6-8A79-4A53-AB47-43D4D66E14DD}" destId="{B770C5ED-D75D-471E-AE43-982FEF177086}" srcOrd="0" destOrd="0" presId="urn:microsoft.com/office/officeart/2005/8/layout/process1"/>
    <dgm:cxn modelId="{A40628E4-EC76-406A-8FA9-CFCEEC97AC89}" type="presOf" srcId="{88C2587B-E065-46A8-A04C-80728A8DA3C1}" destId="{9DA8B8BD-D01E-4B23-9BE2-1CCD2196618A}" srcOrd="1" destOrd="0" presId="urn:microsoft.com/office/officeart/2005/8/layout/process1"/>
    <dgm:cxn modelId="{56AAB7EE-D644-4E8B-B7A0-9C27A47A9462}" srcId="{B4F63693-5511-4518-A16D-3A162588181C}" destId="{628EAF91-4A4F-4883-800F-85504A91F130}" srcOrd="1" destOrd="0" parTransId="{0D3A80CD-C48A-499D-A550-2980ACB6BEA6}" sibTransId="{52FA17F4-E008-484C-B1EA-48A8B2F4C620}"/>
    <dgm:cxn modelId="{5BBA32FB-1E10-4377-B590-D4AD01AB2D1F}" type="presOf" srcId="{88C2587B-E065-46A8-A04C-80728A8DA3C1}" destId="{EB4C6E9C-B266-4FD4-8698-E14243513170}" srcOrd="0" destOrd="0" presId="urn:microsoft.com/office/officeart/2005/8/layout/process1"/>
    <dgm:cxn modelId="{F845C921-050F-4273-A7E8-C18C28BFC9B4}" type="presParOf" srcId="{A94A1031-A25B-44CA-993A-001470B51377}" destId="{A25DDB8A-BE1C-4968-ACA4-F2A07B547B10}" srcOrd="0" destOrd="0" presId="urn:microsoft.com/office/officeart/2005/8/layout/process1"/>
    <dgm:cxn modelId="{FAE4DA31-520E-4F2A-865C-68DE26BA6C13}" type="presParOf" srcId="{A94A1031-A25B-44CA-993A-001470B51377}" destId="{EB4C6E9C-B266-4FD4-8698-E14243513170}" srcOrd="1" destOrd="0" presId="urn:microsoft.com/office/officeart/2005/8/layout/process1"/>
    <dgm:cxn modelId="{BFC48CBE-C061-415F-8179-B9A14CE569E3}" type="presParOf" srcId="{EB4C6E9C-B266-4FD4-8698-E14243513170}" destId="{9DA8B8BD-D01E-4B23-9BE2-1CCD2196618A}" srcOrd="0" destOrd="0" presId="urn:microsoft.com/office/officeart/2005/8/layout/process1"/>
    <dgm:cxn modelId="{1E59596A-C3C7-4228-BBDA-EF47FF3DE8DB}" type="presParOf" srcId="{A94A1031-A25B-44CA-993A-001470B51377}" destId="{0BFEA6D0-4A84-4FE5-8AC7-BE5503817F92}" srcOrd="2" destOrd="0" presId="urn:microsoft.com/office/officeart/2005/8/layout/process1"/>
    <dgm:cxn modelId="{1A7FC9CD-863C-4217-955B-07FF375123C7}" type="presParOf" srcId="{A94A1031-A25B-44CA-993A-001470B51377}" destId="{1D689BEA-37F0-46B1-B814-3116C16542BA}" srcOrd="3" destOrd="0" presId="urn:microsoft.com/office/officeart/2005/8/layout/process1"/>
    <dgm:cxn modelId="{2D0F6B49-DCFB-4DA7-B349-228465619060}" type="presParOf" srcId="{1D689BEA-37F0-46B1-B814-3116C16542BA}" destId="{2BAE65FE-2195-4E9A-8CF4-5623926AC6E1}" srcOrd="0" destOrd="0" presId="urn:microsoft.com/office/officeart/2005/8/layout/process1"/>
    <dgm:cxn modelId="{24B154E0-0046-4660-A4EB-30673DA9D7CB}" type="presParOf" srcId="{A94A1031-A25B-44CA-993A-001470B51377}" destId="{74F77B4D-F228-428A-8FF4-4EB35DFD2874}" srcOrd="4" destOrd="0" presId="urn:microsoft.com/office/officeart/2005/8/layout/process1"/>
    <dgm:cxn modelId="{A138A57E-2234-4801-A732-908FB3CCA85D}" type="presParOf" srcId="{A94A1031-A25B-44CA-993A-001470B51377}" destId="{B770C5ED-D75D-471E-AE43-982FEF177086}" srcOrd="5" destOrd="0" presId="urn:microsoft.com/office/officeart/2005/8/layout/process1"/>
    <dgm:cxn modelId="{61179C54-0CCF-4BA4-BD1E-406E377A3817}" type="presParOf" srcId="{B770C5ED-D75D-471E-AE43-982FEF177086}" destId="{A3FF1A11-9D60-46BA-B2CA-43269A1BD38C}" srcOrd="0" destOrd="0" presId="urn:microsoft.com/office/officeart/2005/8/layout/process1"/>
    <dgm:cxn modelId="{54B2AB66-B1AA-45F0-8BE2-9FE6EF8CC6AF}" type="presParOf" srcId="{A94A1031-A25B-44CA-993A-001470B51377}" destId="{05851D21-1BED-4A4D-9223-C693D5DA40D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0B501-6FAD-46C5-B287-D46A9A70B95C}">
      <dsp:nvSpPr>
        <dsp:cNvPr id="0" name=""/>
        <dsp:cNvSpPr/>
      </dsp:nvSpPr>
      <dsp:spPr>
        <a:xfrm>
          <a:off x="7786495" y="1283482"/>
          <a:ext cx="2323011" cy="2323130"/>
        </a:xfrm>
        <a:prstGeom prst="ellipse">
          <a:avLst/>
        </a:prstGeom>
        <a:solidFill>
          <a:srgbClr val="ED193E"/>
        </a:solidFill>
        <a:ln w="12700" cap="flat" cmpd="sng" algn="ctr">
          <a:solidFill>
            <a:srgbClr val="ED19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DE4AF-4C07-4346-9090-FF964ADBC568}">
      <dsp:nvSpPr>
        <dsp:cNvPr id="0" name=""/>
        <dsp:cNvSpPr/>
      </dsp:nvSpPr>
      <dsp:spPr>
        <a:xfrm>
          <a:off x="7864194" y="1360933"/>
          <a:ext cx="2168609" cy="216822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nir Next LT Pro" panose="020B0504020202020204" pitchFamily="34" charset="0"/>
            </a:rPr>
            <a:t>Partner is Featured on Resource Page</a:t>
          </a:r>
        </a:p>
      </dsp:txBody>
      <dsp:txXfrm>
        <a:off x="8173995" y="1670738"/>
        <a:ext cx="1549006" cy="1548617"/>
      </dsp:txXfrm>
    </dsp:sp>
    <dsp:sp modelId="{CF7B0087-2988-451B-98C1-F896F9BC2772}">
      <dsp:nvSpPr>
        <dsp:cNvPr id="0" name=""/>
        <dsp:cNvSpPr/>
      </dsp:nvSpPr>
      <dsp:spPr>
        <a:xfrm rot="2700000">
          <a:off x="5375803" y="1283318"/>
          <a:ext cx="2323049" cy="2323049"/>
        </a:xfrm>
        <a:prstGeom prst="teardrop">
          <a:avLst>
            <a:gd name="adj" fmla="val 100000"/>
          </a:avLst>
        </a:prstGeom>
        <a:solidFill>
          <a:srgbClr val="ED193E"/>
        </a:solidFill>
        <a:ln w="12700" cap="flat" cmpd="sng" algn="ctr">
          <a:solidFill>
            <a:srgbClr val="ED19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1DCCE-3DD0-4084-B01F-2CB0544C10FF}">
      <dsp:nvSpPr>
        <dsp:cNvPr id="0" name=""/>
        <dsp:cNvSpPr/>
      </dsp:nvSpPr>
      <dsp:spPr>
        <a:xfrm>
          <a:off x="5463483" y="1360933"/>
          <a:ext cx="2168609" cy="216822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nir Next LT Pro" panose="020B0504020202020204" pitchFamily="34" charset="0"/>
            </a:rPr>
            <a:t>Membership Team Notifies Applicant</a:t>
          </a:r>
        </a:p>
      </dsp:txBody>
      <dsp:txXfrm>
        <a:off x="5773284" y="1670738"/>
        <a:ext cx="1549006" cy="1548617"/>
      </dsp:txXfrm>
    </dsp:sp>
    <dsp:sp modelId="{3066FE9C-C88D-445C-9268-A748385E7629}">
      <dsp:nvSpPr>
        <dsp:cNvPr id="0" name=""/>
        <dsp:cNvSpPr/>
      </dsp:nvSpPr>
      <dsp:spPr>
        <a:xfrm>
          <a:off x="5463483" y="3649414"/>
          <a:ext cx="2168609" cy="127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Approved applicants celebrate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Denied applicants compile acceptable documentation and re-apply</a:t>
          </a:r>
        </a:p>
      </dsp:txBody>
      <dsp:txXfrm>
        <a:off x="5463483" y="3649414"/>
        <a:ext cx="2168609" cy="1273461"/>
      </dsp:txXfrm>
    </dsp:sp>
    <dsp:sp modelId="{7B136AF0-93D8-45CC-BE97-1DBFBF5FA9B7}">
      <dsp:nvSpPr>
        <dsp:cNvPr id="0" name=""/>
        <dsp:cNvSpPr/>
      </dsp:nvSpPr>
      <dsp:spPr>
        <a:xfrm rot="2700000">
          <a:off x="2985054" y="1283318"/>
          <a:ext cx="2323049" cy="2323049"/>
        </a:xfrm>
        <a:prstGeom prst="teardrop">
          <a:avLst>
            <a:gd name="adj" fmla="val 100000"/>
          </a:avLst>
        </a:prstGeom>
        <a:solidFill>
          <a:srgbClr val="ED193E"/>
        </a:solidFill>
        <a:ln w="12700" cap="flat" cmpd="sng" algn="ctr">
          <a:solidFill>
            <a:srgbClr val="ED19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1F129-31B8-4607-BD32-E8F9D77520C0}">
      <dsp:nvSpPr>
        <dsp:cNvPr id="0" name=""/>
        <dsp:cNvSpPr/>
      </dsp:nvSpPr>
      <dsp:spPr>
        <a:xfrm>
          <a:off x="3062772" y="1360933"/>
          <a:ext cx="2168609" cy="216822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venir Next LT Pro" panose="020B0504020202020204" pitchFamily="34" charset="0"/>
            </a:rPr>
            <a:t>Information Collected in Membership Inbox and Sent to Larry</a:t>
          </a:r>
        </a:p>
      </dsp:txBody>
      <dsp:txXfrm>
        <a:off x="3372574" y="1670738"/>
        <a:ext cx="1549006" cy="1548617"/>
      </dsp:txXfrm>
    </dsp:sp>
    <dsp:sp modelId="{E92D2455-E876-43EB-A86D-0E042BCCA96B}">
      <dsp:nvSpPr>
        <dsp:cNvPr id="0" name=""/>
        <dsp:cNvSpPr/>
      </dsp:nvSpPr>
      <dsp:spPr>
        <a:xfrm>
          <a:off x="3062772" y="3649414"/>
          <a:ext cx="2168609" cy="127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Larry, per his request, vets and approves or denies application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Form and documentation will live in HubSpot (future state)</a:t>
          </a:r>
        </a:p>
      </dsp:txBody>
      <dsp:txXfrm>
        <a:off x="3062772" y="3649414"/>
        <a:ext cx="2168609" cy="1273461"/>
      </dsp:txXfrm>
    </dsp:sp>
    <dsp:sp modelId="{EC4738F1-968B-4713-A80D-9184D9D5A682}">
      <dsp:nvSpPr>
        <dsp:cNvPr id="0" name=""/>
        <dsp:cNvSpPr/>
      </dsp:nvSpPr>
      <dsp:spPr>
        <a:xfrm rot="2700000">
          <a:off x="584343" y="1283318"/>
          <a:ext cx="2323049" cy="2323049"/>
        </a:xfrm>
        <a:prstGeom prst="teardrop">
          <a:avLst>
            <a:gd name="adj" fmla="val 100000"/>
          </a:avLst>
        </a:prstGeom>
        <a:solidFill>
          <a:srgbClr val="ED193E"/>
        </a:solidFill>
        <a:ln w="12700" cap="flat" cmpd="sng" algn="ctr">
          <a:solidFill>
            <a:srgbClr val="ED19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927A5-BA52-4399-B799-432DCFB45120}">
      <dsp:nvSpPr>
        <dsp:cNvPr id="0" name=""/>
        <dsp:cNvSpPr/>
      </dsp:nvSpPr>
      <dsp:spPr>
        <a:xfrm>
          <a:off x="662061" y="1360933"/>
          <a:ext cx="2168609" cy="216822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nir Next LT Pro" panose="020B0504020202020204" pitchFamily="34" charset="0"/>
            </a:rPr>
            <a:t>Member Submits Formal Application</a:t>
          </a:r>
        </a:p>
      </dsp:txBody>
      <dsp:txXfrm>
        <a:off x="971863" y="1670738"/>
        <a:ext cx="1549006" cy="1548617"/>
      </dsp:txXfrm>
    </dsp:sp>
    <dsp:sp modelId="{3303D2D3-C1DF-4A23-815E-8F496A83107C}">
      <dsp:nvSpPr>
        <dsp:cNvPr id="0" name=""/>
        <dsp:cNvSpPr/>
      </dsp:nvSpPr>
      <dsp:spPr>
        <a:xfrm>
          <a:off x="662061" y="3649414"/>
          <a:ext cx="2168609" cy="127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POC Info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Company Bio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Compliance Status &amp; Documentation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Website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venir Next LT Pro" panose="020B0504020202020204" pitchFamily="34" charset="0"/>
            </a:rPr>
            <a:t>Logo</a:t>
          </a:r>
        </a:p>
      </dsp:txBody>
      <dsp:txXfrm>
        <a:off x="662061" y="3649414"/>
        <a:ext cx="2168609" cy="1273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DDB8A-BE1C-4968-ACA4-F2A07B547B10}">
      <dsp:nvSpPr>
        <dsp:cNvPr id="0" name=""/>
        <dsp:cNvSpPr/>
      </dsp:nvSpPr>
      <dsp:spPr>
        <a:xfrm>
          <a:off x="4621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Website Form</a:t>
          </a:r>
        </a:p>
      </dsp:txBody>
      <dsp:txXfrm>
        <a:off x="40127" y="1605038"/>
        <a:ext cx="1949441" cy="1141260"/>
      </dsp:txXfrm>
    </dsp:sp>
    <dsp:sp modelId="{EB4C6E9C-B266-4FD4-8698-E14243513170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227119" y="2025346"/>
        <a:ext cx="299835" cy="300644"/>
      </dsp:txXfrm>
    </dsp:sp>
    <dsp:sp modelId="{0BFEA6D0-4A84-4FE5-8AC7-BE5503817F92}">
      <dsp:nvSpPr>
        <dsp:cNvPr id="0" name=""/>
        <dsp:cNvSpPr/>
      </dsp:nvSpPr>
      <dsp:spPr>
        <a:xfrm>
          <a:off x="2833255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Partnership Team to call</a:t>
          </a:r>
        </a:p>
      </dsp:txBody>
      <dsp:txXfrm>
        <a:off x="2868761" y="1605038"/>
        <a:ext cx="1949441" cy="1141260"/>
      </dsp:txXfrm>
    </dsp:sp>
    <dsp:sp modelId="{1D689BEA-37F0-46B1-B814-3116C16542BA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055754" y="2025346"/>
        <a:ext cx="299835" cy="300644"/>
      </dsp:txXfrm>
    </dsp:sp>
    <dsp:sp modelId="{74F77B4D-F228-428A-8FF4-4EB35DFD2874}">
      <dsp:nvSpPr>
        <dsp:cNvPr id="0" name=""/>
        <dsp:cNvSpPr/>
      </dsp:nvSpPr>
      <dsp:spPr>
        <a:xfrm>
          <a:off x="5661890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If interested, forward to Operations</a:t>
          </a:r>
        </a:p>
      </dsp:txBody>
      <dsp:txXfrm>
        <a:off x="5697396" y="1605038"/>
        <a:ext cx="1949441" cy="1141260"/>
      </dsp:txXfrm>
    </dsp:sp>
    <dsp:sp modelId="{B770C5ED-D75D-471E-AE43-982FEF177086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884389" y="2025346"/>
        <a:ext cx="299835" cy="300644"/>
      </dsp:txXfrm>
    </dsp:sp>
    <dsp:sp modelId="{05851D21-1BED-4A4D-9223-C693D5DA40DC}">
      <dsp:nvSpPr>
        <dsp:cNvPr id="0" name=""/>
        <dsp:cNvSpPr/>
      </dsp:nvSpPr>
      <dsp:spPr>
        <a:xfrm>
          <a:off x="8490525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 Light" panose="020F0302020204030204"/>
            </a:rPr>
            <a:t>Product Link Sent</a:t>
          </a:r>
          <a:endParaRPr lang="en-US" sz="2300" kern="1200"/>
        </a:p>
      </dsp:txBody>
      <dsp:txXfrm>
        <a:off x="8526031" y="1605038"/>
        <a:ext cx="1949441" cy="1141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71663-5C3F-4312-A033-676CC881BBF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65B1-9C9B-43C3-B187-549B78059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4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 is premier partners?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865B1-9C9B-43C3-B187-549B78059A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865B1-9C9B-43C3-B187-549B78059A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Jeff speak to the main goal in working with Hannha and Calle to identify clear targets for CMMC compliance.  </a:t>
            </a:r>
          </a:p>
          <a:p>
            <a:r>
              <a:rPr lang="en-US">
                <a:cs typeface="Calibri"/>
              </a:rPr>
              <a:t>Hannah speak to how she developed this list. 1. people we knew 2. List 3. </a:t>
            </a:r>
            <a:r>
              <a:rPr lang="en-US" err="1">
                <a:cs typeface="Calibri"/>
              </a:rPr>
              <a:t>vIITSEC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865B1-9C9B-43C3-B187-549B78059A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8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652189" y="2710196"/>
            <a:ext cx="887563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NSTXL </a:t>
            </a:r>
          </a:p>
          <a:p>
            <a:r>
              <a:rPr lang="en-US" sz="9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Marketplace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949EA-89D7-4BCB-B999-C6EC7485544D}"/>
              </a:ext>
            </a:extLst>
          </p:cNvPr>
          <p:cNvSpPr txBox="1"/>
          <p:nvPr/>
        </p:nvSpPr>
        <p:spPr>
          <a:xfrm>
            <a:off x="686790" y="5615048"/>
            <a:ext cx="33864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ED193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246001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9997-D4C0-4113-A80F-9D37969A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8" y="17294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Outreach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A8CD3-6C9D-4317-B691-BE891E4800BA}"/>
              </a:ext>
            </a:extLst>
          </p:cNvPr>
          <p:cNvSpPr txBox="1"/>
          <p:nvPr/>
        </p:nvSpPr>
        <p:spPr>
          <a:xfrm>
            <a:off x="2230636" y="1540827"/>
            <a:ext cx="16693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latin typeface="Avenir Next LT Pro" panose="020B0504020202020204" pitchFamily="34" charset="0"/>
                <a:ea typeface="+mn-lt"/>
                <a:cs typeface="+mn-lt"/>
              </a:rPr>
              <a:t>Quick Stats: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6C56F-24A3-430A-9D86-9C6418DD1B89}"/>
              </a:ext>
            </a:extLst>
          </p:cNvPr>
          <p:cNvSpPr txBox="1"/>
          <p:nvPr/>
        </p:nvSpPr>
        <p:spPr>
          <a:xfrm>
            <a:off x="6361035" y="1088005"/>
            <a:ext cx="43941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1. Calle &amp; Hannah build pipeline of PPN leads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CD75-840C-48CA-B7DB-813883125D34}"/>
              </a:ext>
            </a:extLst>
          </p:cNvPr>
          <p:cNvSpPr txBox="1"/>
          <p:nvPr/>
        </p:nvSpPr>
        <p:spPr>
          <a:xfrm>
            <a:off x="6390343" y="3520634"/>
            <a:ext cx="4949813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Notable Takeaways: </a:t>
            </a:r>
            <a:endParaRPr lang="en-US" sz="2000" u="sng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ea typeface="+mn-lt"/>
              <a:cs typeface="+mn-lt"/>
            </a:endParaRPr>
          </a:p>
          <a:p>
            <a:pPr>
              <a:spcAft>
                <a:spcPts val="14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1. Guinea Pig Apprehension</a:t>
            </a:r>
          </a:p>
          <a:p>
            <a:pPr>
              <a:spcAft>
                <a:spcPts val="14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2. Lack of clear CMMC guidelines continues to produce miscommunication</a:t>
            </a:r>
          </a:p>
          <a:p>
            <a:pPr>
              <a:spcAft>
                <a:spcPts val="14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3. Forward-looking prospects for expansion are strong after soft launch and as CMMC details materialize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ea typeface="+mn-lt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8C4BF-95E7-4FA5-9E4F-0B56B3BCD2E0}"/>
              </a:ext>
            </a:extLst>
          </p:cNvPr>
          <p:cNvSpPr txBox="1"/>
          <p:nvPr/>
        </p:nvSpPr>
        <p:spPr>
          <a:xfrm>
            <a:off x="6361035" y="1861216"/>
            <a:ext cx="43941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2. Qualification pre-screening based on self-reported compliance status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90F01-904E-4484-AEFF-D1EC669278C3}"/>
              </a:ext>
            </a:extLst>
          </p:cNvPr>
          <p:cNvSpPr txBox="1"/>
          <p:nvPr/>
        </p:nvSpPr>
        <p:spPr>
          <a:xfrm>
            <a:off x="6361036" y="2641494"/>
            <a:ext cx="43941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3. Hannah &amp; Jeff conduct 1:1 outreach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B9898E-E348-4FBD-A229-6124C645F280}"/>
              </a:ext>
            </a:extLst>
          </p:cNvPr>
          <p:cNvSpPr/>
          <p:nvPr/>
        </p:nvSpPr>
        <p:spPr>
          <a:xfrm>
            <a:off x="724425" y="2049756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59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Unique Members Contacted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6A53E2-995E-4A97-BE2D-56EF0D9DC865}"/>
              </a:ext>
            </a:extLst>
          </p:cNvPr>
          <p:cNvSpPr/>
          <p:nvPr/>
        </p:nvSpPr>
        <p:spPr>
          <a:xfrm>
            <a:off x="2312205" y="2050640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6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Member Commitments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6C36E9-1430-4963-8BBC-DCAFFF3225C4}"/>
              </a:ext>
            </a:extLst>
          </p:cNvPr>
          <p:cNvSpPr/>
          <p:nvPr/>
        </p:nvSpPr>
        <p:spPr>
          <a:xfrm>
            <a:off x="3899985" y="2049756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4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Approved Submissions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3DCF8-5203-4CB0-B843-18B0E087D2E1}"/>
              </a:ext>
            </a:extLst>
          </p:cNvPr>
          <p:cNvSpPr/>
          <p:nvPr/>
        </p:nvSpPr>
        <p:spPr>
          <a:xfrm>
            <a:off x="724079" y="3642490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86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Survey Responses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46915D-FAAC-46DC-AC0C-29F8584D0E06}"/>
              </a:ext>
            </a:extLst>
          </p:cNvPr>
          <p:cNvSpPr/>
          <p:nvPr/>
        </p:nvSpPr>
        <p:spPr>
          <a:xfrm>
            <a:off x="2306445" y="3650406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78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Unique Organizations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4C8E9D-78A9-4BC4-86B8-47B49C32B832}"/>
              </a:ext>
            </a:extLst>
          </p:cNvPr>
          <p:cNvSpPr/>
          <p:nvPr/>
        </p:nvSpPr>
        <p:spPr>
          <a:xfrm>
            <a:off x="3899985" y="3656203"/>
            <a:ext cx="1494797" cy="1497628"/>
          </a:xfrm>
          <a:prstGeom prst="rect">
            <a:avLst/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47</a:t>
            </a:r>
          </a:p>
          <a:p>
            <a:pPr algn="ctr"/>
            <a:r>
              <a:rPr lang="en-US" sz="1200">
                <a:latin typeface="Avenir Next LT Pro" panose="020B0504020202020204" pitchFamily="34" charset="0"/>
              </a:rPr>
              <a:t>Attesting CMMC 3+/NIST 800-171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A2ED2D-581F-40BC-BE75-39DED262DB4B}"/>
              </a:ext>
            </a:extLst>
          </p:cNvPr>
          <p:cNvSpPr txBox="1"/>
          <p:nvPr/>
        </p:nvSpPr>
        <p:spPr>
          <a:xfrm>
            <a:off x="6361035" y="718673"/>
            <a:ext cx="251179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u="sng">
                <a:latin typeface="Avenir Next LT Pro"/>
                <a:ea typeface="+mn-lt"/>
                <a:cs typeface="+mn-lt"/>
              </a:rPr>
              <a:t>Team Actions:</a:t>
            </a:r>
            <a:endParaRPr lang="en-US" sz="2000" u="sng">
              <a:latin typeface="Avenir Next LT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053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ardrop 12">
            <a:extLst>
              <a:ext uri="{FF2B5EF4-FFF2-40B4-BE49-F238E27FC236}">
                <a16:creationId xmlns:a16="http://schemas.microsoft.com/office/drawing/2014/main" id="{E8FCAEBA-16A1-4987-BEEC-1FC16D7CD16D}"/>
              </a:ext>
            </a:extLst>
          </p:cNvPr>
          <p:cNvSpPr/>
          <p:nvPr/>
        </p:nvSpPr>
        <p:spPr>
          <a:xfrm rot="8100000">
            <a:off x="8418504" y="1832585"/>
            <a:ext cx="2323049" cy="2323049"/>
          </a:xfrm>
          <a:prstGeom prst="teardrop">
            <a:avLst>
              <a:gd name="adj" fmla="val 100000"/>
            </a:avLst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81B9840-7C4C-41D2-86CB-E5AC1469CD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552992"/>
              </p:ext>
            </p:extLst>
          </p:nvPr>
        </p:nvGraphicFramePr>
        <p:xfrm>
          <a:off x="634133" y="543167"/>
          <a:ext cx="10212731" cy="572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603E5B8-4740-4C3E-8B95-91085FD799DA}"/>
              </a:ext>
            </a:extLst>
          </p:cNvPr>
          <p:cNvSpPr/>
          <p:nvPr/>
        </p:nvSpPr>
        <p:spPr>
          <a:xfrm>
            <a:off x="8794944" y="4256180"/>
            <a:ext cx="1534884" cy="1534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0"/>
                <a:ea typeface="+mn-lt"/>
                <a:cs typeface="+mn-lt"/>
              </a:rPr>
              <a:t>Annual Check-ins to Ensure Compliance</a:t>
            </a:r>
            <a:endParaRPr lang="en-US" sz="1200" b="1">
              <a:solidFill>
                <a:schemeClr val="tx1"/>
              </a:solidFill>
              <a:latin typeface="Avenir Next LT Pro" panose="020B0504020202020204" pitchFamily="34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943709" y="543167"/>
            <a:ext cx="97868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Premier Partner Process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E1B27D9C-5106-4F69-AAC8-4DBBE8FB8DC5}"/>
              </a:ext>
            </a:extLst>
          </p:cNvPr>
          <p:cNvSpPr/>
          <p:nvPr/>
        </p:nvSpPr>
        <p:spPr>
          <a:xfrm>
            <a:off x="8794944" y="4243473"/>
            <a:ext cx="1570170" cy="1570170"/>
          </a:xfrm>
          <a:prstGeom prst="donut">
            <a:avLst>
              <a:gd name="adj" fmla="val 3175"/>
            </a:avLst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685134" y="5055192"/>
            <a:ext cx="90314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elvetica"/>
                <a:cs typeface="Helvetica"/>
              </a:rPr>
              <a:t>Pathway 2: 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US" sz="3600">
                <a:solidFill>
                  <a:schemeClr val="bg1"/>
                </a:solidFill>
                <a:latin typeface="Helvetica"/>
                <a:cs typeface="Helvetica"/>
              </a:rPr>
              <a:t>Compliance Providers </a:t>
            </a:r>
            <a:endParaRPr lang="en-US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313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86D846-96EC-4AE4-B780-DFC47FA6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263" y="532942"/>
            <a:ext cx="5512419" cy="5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9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1661592" y="2965663"/>
            <a:ext cx="88756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86203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629378" y="3958655"/>
            <a:ext cx="903147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elvetica"/>
                <a:cs typeface="Helvetica"/>
              </a:rPr>
              <a:t>Pathway 3: 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US" sz="3600">
                <a:solidFill>
                  <a:schemeClr val="bg1"/>
                </a:solidFill>
                <a:latin typeface="Helvetica"/>
                <a:cs typeface="Helvetica"/>
              </a:rPr>
              <a:t>Virtual Desktop Compliance</a:t>
            </a:r>
          </a:p>
          <a:p>
            <a:endParaRPr lang="en-US" sz="36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2CDB3-544C-4C01-BD2D-AB27CDCAD9AB}"/>
              </a:ext>
            </a:extLst>
          </p:cNvPr>
          <p:cNvSpPr txBox="1"/>
          <p:nvPr/>
        </p:nvSpPr>
        <p:spPr>
          <a:xfrm>
            <a:off x="632367" y="5368616"/>
            <a:ext cx="2550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What is NSTXL’s VDI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Features &amp;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Quick walkthrough</a:t>
            </a:r>
          </a:p>
        </p:txBody>
      </p:sp>
    </p:spTree>
    <p:extLst>
      <p:ext uri="{BB962C8B-B14F-4D97-AF65-F5344CB8AC3E}">
        <p14:creationId xmlns:p14="http://schemas.microsoft.com/office/powerpoint/2010/main" val="315871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C88E-16FC-4E5A-B687-B3C3E503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NSTXL’s VDI?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DC09D-F067-4A18-8BF7-D67E00C46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387"/>
            <a:ext cx="5079513" cy="1325563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Providing small to medium sized companies a means to gain compliance. </a:t>
            </a:r>
            <a:br>
              <a:rPr lang="en-US" sz="18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</a:br>
            <a:endParaRPr lang="en-US" sz="1800">
              <a:solidFill>
                <a:srgbClr val="595959"/>
              </a:solidFill>
              <a:latin typeface="Avenir Next LT Pro Light"/>
              <a:ea typeface="+mn-lt"/>
              <a:cs typeface="Calibri"/>
            </a:endParaRPr>
          </a:p>
          <a:p>
            <a:pPr marL="342900" marR="0" lvl="0" indent="-342900">
              <a:lnSpc>
                <a:spcPct val="8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Allows the user to work securely with the full office suite and more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D1DF60-70B2-48BA-A3BA-800207AFBA4D}"/>
              </a:ext>
            </a:extLst>
          </p:cNvPr>
          <p:cNvSpPr txBox="1">
            <a:spLocks/>
          </p:cNvSpPr>
          <p:nvPr/>
        </p:nvSpPr>
        <p:spPr>
          <a:xfrm>
            <a:off x="838200" y="27749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Features and Benefits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E3E502-05DC-4BB5-B65D-BCFB0060F79B}"/>
              </a:ext>
            </a:extLst>
          </p:cNvPr>
          <p:cNvSpPr txBox="1">
            <a:spLocks/>
          </p:cNvSpPr>
          <p:nvPr/>
        </p:nvSpPr>
        <p:spPr>
          <a:xfrm>
            <a:off x="838200" y="3932238"/>
            <a:ext cx="6436244" cy="2079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Flexible, tailorable and scalable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You can BYOD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Reduces startup and maintenance costs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Data security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Instant backup capabilities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Simplified and centralized desktop management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Deploys and scales quickly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00">
                <a:solidFill>
                  <a:srgbClr val="595959"/>
                </a:solidFill>
                <a:latin typeface="Avenir Next LT Pro Light"/>
                <a:ea typeface="+mn-lt"/>
                <a:cs typeface="Calibri"/>
              </a:rPr>
              <a:t>Unlimited users can be added</a:t>
            </a:r>
          </a:p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3B7C3BA-A18A-41E2-8A11-0DC3BC3E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700" y="422945"/>
            <a:ext cx="2743200" cy="3520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9130B5C-0256-4444-A5C2-7525FCA17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731" y="2929290"/>
            <a:ext cx="2743200" cy="35566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425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D451-1690-42EA-8A8B-44513228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9775"/>
          </a:xfrm>
        </p:spPr>
        <p:txBody>
          <a:bodyPr/>
          <a:lstStyle/>
          <a:p>
            <a:pPr algn="ctr"/>
            <a:r>
              <a:rPr lang="en-US"/>
              <a:t>Walkthrough</a:t>
            </a:r>
          </a:p>
        </p:txBody>
      </p:sp>
      <p:pic>
        <p:nvPicPr>
          <p:cNvPr id="4" name="Recording #36">
            <a:hlinkClick r:id="" action="ppaction://media"/>
            <a:extLst>
              <a:ext uri="{FF2B5EF4-FFF2-40B4-BE49-F238E27FC236}">
                <a16:creationId xmlns:a16="http://schemas.microsoft.com/office/drawing/2014/main" id="{18709EBC-CB19-4E1C-BC73-62F4F1D5B9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" y="643464"/>
            <a:ext cx="11071404" cy="6214536"/>
          </a:xfrm>
        </p:spPr>
      </p:pic>
    </p:spTree>
    <p:extLst>
      <p:ext uri="{BB962C8B-B14F-4D97-AF65-F5344CB8AC3E}">
        <p14:creationId xmlns:p14="http://schemas.microsoft.com/office/powerpoint/2010/main" val="7186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F489-11A1-41DC-BA7F-A24F28FC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8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VDI Marketing Process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0D1279-B405-40D7-92A8-6F532B21D5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635083"/>
              </p:ext>
            </p:extLst>
          </p:nvPr>
        </p:nvGraphicFramePr>
        <p:xfrm>
          <a:off x="753534" y="1444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47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62AC-7CA3-43C4-835E-A16FDF76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17" y="628005"/>
            <a:ext cx="4142509" cy="86044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DB4D5C"/>
                </a:solidFill>
                <a:latin typeface="Avenir Next LT Pro Light"/>
                <a:ea typeface="+mj-lt"/>
                <a:cs typeface="+mj-lt"/>
              </a:rPr>
              <a:t>Final Thoughts</a:t>
            </a:r>
          </a:p>
          <a:p>
            <a:endParaRPr lang="en-US" b="1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530857-F0A4-4011-A2B8-9199799B8F60}"/>
              </a:ext>
            </a:extLst>
          </p:cNvPr>
          <p:cNvSpPr txBox="1">
            <a:spLocks/>
          </p:cNvSpPr>
          <p:nvPr/>
        </p:nvSpPr>
        <p:spPr>
          <a:xfrm>
            <a:off x="1419051" y="1377026"/>
            <a:ext cx="9101472" cy="4473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This was a great first start at collecting members compliance levels. 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595959"/>
              </a:solidFill>
              <a:latin typeface="Avenir Next LT Pro Light"/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>
                <a:solidFill>
                  <a:srgbClr val="DB4D5C"/>
                </a:solidFill>
                <a:latin typeface="Avenir Next LT Pro Light"/>
                <a:ea typeface="+mn-lt"/>
                <a:cs typeface="Calibri"/>
              </a:rPr>
              <a:t>Future State </a:t>
            </a: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We need to make compliance status a requirement</a:t>
            </a: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+mn-lt"/>
              </a:rPr>
              <a:t>Reverification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 process. How much do we want to own? How much can we automate?</a:t>
            </a:r>
            <a:endParaRPr lang="en-US" sz="180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Survey / Monitor / Evaluate VDI – Return worth effort? Is this bringing value to members?</a:t>
            </a: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Market Research / Analysis </a:t>
            </a:r>
          </a:p>
          <a:p>
            <a:pPr lvl="2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Identify need and offering gaps </a:t>
            </a: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Use findings to define future state of marketplace and offering categories</a:t>
            </a: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Provider Approval Committee &amp; Process </a:t>
            </a:r>
            <a:endParaRPr lang="en-US" sz="18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ea typeface="+mn-lt"/>
                <a:cs typeface="Calibri"/>
              </a:rPr>
              <a:t>Marketplace application needs – What does the future UX look like?</a:t>
            </a:r>
          </a:p>
          <a:p>
            <a:pPr marL="457200" lvl="1" indent="0">
              <a:buNone/>
            </a:pPr>
            <a:endParaRPr lang="en-US" sz="1800">
              <a:solidFill>
                <a:srgbClr val="595959"/>
              </a:solidFill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en-US" sz="2200">
              <a:solidFill>
                <a:srgbClr val="595959"/>
              </a:solidFill>
              <a:latin typeface="Calibri"/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47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F8EA6A-8408-4567-864A-54D9F6DB249E}"/>
              </a:ext>
            </a:extLst>
          </p:cNvPr>
          <p:cNvSpPr txBox="1"/>
          <p:nvPr/>
        </p:nvSpPr>
        <p:spPr>
          <a:xfrm>
            <a:off x="2914204" y="2876914"/>
            <a:ext cx="63675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</a:rPr>
              <a:t>Goal 1: 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</a:rPr>
              <a:t>To lay the Marketplace Foundation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algn="ctr"/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Goal 2: </a:t>
            </a:r>
          </a:p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To support and bring value to membership on cybersecurity compliance journey </a:t>
            </a:r>
          </a:p>
        </p:txBody>
      </p:sp>
      <p:pic>
        <p:nvPicPr>
          <p:cNvPr id="5" name="Picture 5" descr="NSTXL-Brand_Icons-09.png">
            <a:extLst>
              <a:ext uri="{FF2B5EF4-FFF2-40B4-BE49-F238E27FC236}">
                <a16:creationId xmlns:a16="http://schemas.microsoft.com/office/drawing/2014/main" id="{49854AD1-916F-4B37-B852-A517691B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20" y="951964"/>
            <a:ext cx="1541173" cy="1541173"/>
          </a:xfrm>
          <a:prstGeom prst="rect">
            <a:avLst/>
          </a:prstGeom>
        </p:spPr>
      </p:pic>
      <p:pic>
        <p:nvPicPr>
          <p:cNvPr id="6" name="Picture 6" descr="NSTXL Gray and Red tag.png">
            <a:extLst>
              <a:ext uri="{FF2B5EF4-FFF2-40B4-BE49-F238E27FC236}">
                <a16:creationId xmlns:a16="http://schemas.microsoft.com/office/drawing/2014/main" id="{14EDDFBD-C5DD-4453-8609-DA63962A4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964" y="5784424"/>
            <a:ext cx="2303172" cy="9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F8EA6A-8408-4567-864A-54D9F6DB249E}"/>
              </a:ext>
            </a:extLst>
          </p:cNvPr>
          <p:cNvSpPr txBox="1"/>
          <p:nvPr/>
        </p:nvSpPr>
        <p:spPr>
          <a:xfrm>
            <a:off x="2914204" y="1334985"/>
            <a:ext cx="636758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</a:rPr>
              <a:t>Marketplace 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</a:endParaRPr>
          </a:p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</a:rPr>
              <a:t>3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 Pathways to Compliance</a:t>
            </a:r>
            <a:endParaRPr lang="en-US" sz="2800" b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1. Teaming &amp; Premier Partners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2. Compliance Providers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/>
                <a:cs typeface="Calibri"/>
              </a:rPr>
              <a:t>3. Virtual Desktop Infrastructure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Next LT Pro Light"/>
              <a:cs typeface="Calibri"/>
            </a:endParaRPr>
          </a:p>
        </p:txBody>
      </p:sp>
      <p:pic>
        <p:nvPicPr>
          <p:cNvPr id="6" name="Picture 6" descr="NSTXL Gray and Red tag.png">
            <a:extLst>
              <a:ext uri="{FF2B5EF4-FFF2-40B4-BE49-F238E27FC236}">
                <a16:creationId xmlns:a16="http://schemas.microsoft.com/office/drawing/2014/main" id="{14EDDFBD-C5DD-4453-8609-DA63962A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964" y="5784424"/>
            <a:ext cx="2303172" cy="9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3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rtner Pathways (29).png">
            <a:extLst>
              <a:ext uri="{FF2B5EF4-FFF2-40B4-BE49-F238E27FC236}">
                <a16:creationId xmlns:a16="http://schemas.microsoft.com/office/drawing/2014/main" id="{9554E1FD-CFEA-4310-ABE5-204E0E5F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81" y="1089784"/>
            <a:ext cx="5974350" cy="2046427"/>
          </a:xfrm>
          <a:prstGeom prst="rect">
            <a:avLst/>
          </a:prstGeom>
        </p:spPr>
      </p:pic>
      <p:pic>
        <p:nvPicPr>
          <p:cNvPr id="5" name="Picture 6" descr="Partner Pathways (36).png">
            <a:extLst>
              <a:ext uri="{FF2B5EF4-FFF2-40B4-BE49-F238E27FC236}">
                <a16:creationId xmlns:a16="http://schemas.microsoft.com/office/drawing/2014/main" id="{A1B767A7-6AB9-4CE0-AA15-522906FA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3" y="3296380"/>
            <a:ext cx="5939640" cy="2045981"/>
          </a:xfrm>
          <a:prstGeom prst="rect">
            <a:avLst/>
          </a:prstGeom>
        </p:spPr>
      </p:pic>
      <p:pic>
        <p:nvPicPr>
          <p:cNvPr id="7" name="Picture 7" descr="RESOURCE LIBRARY.png">
            <a:extLst>
              <a:ext uri="{FF2B5EF4-FFF2-40B4-BE49-F238E27FC236}">
                <a16:creationId xmlns:a16="http://schemas.microsoft.com/office/drawing/2014/main" id="{476283EA-B49A-4BD6-AFB5-5F5A64F14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225" y="702220"/>
            <a:ext cx="3811839" cy="2544803"/>
          </a:xfrm>
          <a:prstGeom prst="rect">
            <a:avLst/>
          </a:prstGeom>
        </p:spPr>
      </p:pic>
      <p:pic>
        <p:nvPicPr>
          <p:cNvPr id="8" name="Picture 8" descr="RESOURCE LIBRARY (1).png">
            <a:extLst>
              <a:ext uri="{FF2B5EF4-FFF2-40B4-BE49-F238E27FC236}">
                <a16:creationId xmlns:a16="http://schemas.microsoft.com/office/drawing/2014/main" id="{21D136C2-6A5B-427C-810D-AFA8B1624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225" y="3412776"/>
            <a:ext cx="3811839" cy="25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95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509288" y="4625346"/>
            <a:ext cx="903147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elvetica"/>
                <a:cs typeface="Helvetica"/>
              </a:rPr>
              <a:t>Pathway 1: 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US" sz="3600">
                <a:solidFill>
                  <a:schemeClr val="bg1"/>
                </a:solidFill>
                <a:latin typeface="Helvetica"/>
                <a:cs typeface="Helvetica"/>
              </a:rPr>
              <a:t>Teaming Partners</a:t>
            </a:r>
            <a:r>
              <a:rPr lang="en-US" sz="3600" i="1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  <a:r>
              <a:rPr lang="en-US" sz="3600">
                <a:solidFill>
                  <a:schemeClr val="bg1"/>
                </a:solidFill>
                <a:latin typeface="Helvetica"/>
                <a:cs typeface="Helvetica"/>
              </a:rPr>
              <a:t>&amp;</a:t>
            </a:r>
            <a:r>
              <a:rPr lang="en-US" sz="3600" i="1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3600">
                <a:solidFill>
                  <a:schemeClr val="bg1"/>
                </a:solidFill>
                <a:latin typeface="Helvetica"/>
                <a:cs typeface="Helvetica"/>
              </a:rPr>
              <a:t>Membership CMMC Compliance</a:t>
            </a:r>
            <a:endParaRPr lang="en-US" sz="3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602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F58A2-C927-4F8B-AE03-87628C50707D}"/>
              </a:ext>
            </a:extLst>
          </p:cNvPr>
          <p:cNvSpPr txBox="1"/>
          <p:nvPr/>
        </p:nvSpPr>
        <p:spPr>
          <a:xfrm>
            <a:off x="650244" y="1498002"/>
            <a:ext cx="2812163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Survey Emails:</a:t>
            </a:r>
          </a:p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  <a:cs typeface="Calibri"/>
            </a:endParaRPr>
          </a:p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November 19th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Open Rate: 21% 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Click-Through: 14%</a:t>
            </a: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cs typeface="Calibri"/>
            </a:endParaRPr>
          </a:p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November 24th 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ea typeface="+mn-lt"/>
              <a:cs typeface="+mn-lt"/>
            </a:endParaRPr>
          </a:p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+mn-lt"/>
              </a:rPr>
              <a:t>Most Survey Responses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>
                <a:solidFill>
                  <a:schemeClr val="accent6"/>
                </a:solidFill>
                <a:latin typeface="Avenir Next LT Pro"/>
                <a:ea typeface="+mn-lt"/>
                <a:cs typeface="+mn-lt"/>
              </a:rPr>
              <a:t>Open Rate: 18% </a:t>
            </a:r>
          </a:p>
          <a:p>
            <a:r>
              <a:rPr lang="en-US" sz="2000">
                <a:solidFill>
                  <a:schemeClr val="accent6"/>
                </a:solidFill>
                <a:latin typeface="Avenir Next LT Pro"/>
                <a:ea typeface="+mn-lt"/>
                <a:cs typeface="+mn-lt"/>
              </a:rPr>
              <a:t>Click-Through: 17%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A4F7EA-10DA-BE4D-ABD1-8C767BEC1CAD}"/>
              </a:ext>
            </a:extLst>
          </p:cNvPr>
          <p:cNvGrpSpPr/>
          <p:nvPr/>
        </p:nvGrpSpPr>
        <p:grpSpPr>
          <a:xfrm>
            <a:off x="6347002" y="575016"/>
            <a:ext cx="5201055" cy="5850533"/>
            <a:chOff x="5424016" y="-347970"/>
            <a:chExt cx="5201055" cy="5850533"/>
          </a:xfrm>
        </p:grpSpPr>
        <p:pic>
          <p:nvPicPr>
            <p:cNvPr id="7" name="Picture 7" descr="compliance survey.PNG">
              <a:extLst>
                <a:ext uri="{FF2B5EF4-FFF2-40B4-BE49-F238E27FC236}">
                  <a16:creationId xmlns:a16="http://schemas.microsoft.com/office/drawing/2014/main" id="{44A01FDD-B195-4217-BCE3-7CC12B466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8410" y="405685"/>
              <a:ext cx="5136661" cy="50968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95AF0D-A27C-4305-94F0-A9D7C472782F}"/>
                </a:ext>
              </a:extLst>
            </p:cNvPr>
            <p:cNvSpPr txBox="1"/>
            <p:nvPr/>
          </p:nvSpPr>
          <p:spPr>
            <a:xfrm>
              <a:off x="5424016" y="-347970"/>
              <a:ext cx="513666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  <a:latin typeface="Avenir Next LT Pro"/>
                  <a:cs typeface="Calibri"/>
                </a:rPr>
                <a:t>Subject Line</a:t>
              </a: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/>
                  <a:cs typeface="Calibri"/>
                </a:rPr>
                <a:t>: </a:t>
              </a: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/>
                  <a:ea typeface="+mn-lt"/>
                  <a:cs typeface="+mn-lt"/>
                </a:rPr>
                <a:t>Do you have 5 minutes?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/>
                <a:cs typeface="Calibri"/>
              </a:endParaRPr>
            </a:p>
            <a:p>
              <a:r>
                <a:rPr lang="en-US">
                  <a:solidFill>
                    <a:schemeClr val="accent6"/>
                  </a:solidFill>
                  <a:latin typeface="Avenir Next LT Pro"/>
                  <a:cs typeface="Calibri"/>
                </a:rPr>
                <a:t>Pre-header</a:t>
              </a: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/>
                  <a:cs typeface="Calibri"/>
                </a:rPr>
                <a:t>: </a:t>
              </a: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/>
                  <a:ea typeface="+mn-lt"/>
                  <a:cs typeface="+mn-lt"/>
                </a:rPr>
                <a:t>Chance to win a $250 Gift Card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7A9570-6C1D-42EE-B317-2728D374164A}"/>
              </a:ext>
            </a:extLst>
          </p:cNvPr>
          <p:cNvSpPr txBox="1"/>
          <p:nvPr/>
        </p:nvSpPr>
        <p:spPr>
          <a:xfrm>
            <a:off x="3462132" y="2217072"/>
            <a:ext cx="267264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December 2nd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cs typeface="Calibri"/>
            </a:endParaRP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Calibri" panose="020F0502020204030204"/>
              </a:rPr>
              <a:t>Open Rate: 18% </a:t>
            </a:r>
          </a:p>
          <a:p>
            <a:pPr lvl="0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Calibri" panose="020F0502020204030204"/>
              </a:rPr>
              <a:t>Click-Through: 10%</a:t>
            </a:r>
          </a:p>
          <a:p>
            <a:pPr lvl="0"/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venir Next LT Pro"/>
              <a:ea typeface="+mn-lt"/>
              <a:cs typeface="Calibri" panose="020F0502020204030204"/>
            </a:endParaRPr>
          </a:p>
          <a:p>
            <a:pPr lvl="0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cs typeface="Calibri"/>
              </a:rPr>
              <a:t>December 7th</a:t>
            </a:r>
          </a:p>
          <a:p>
            <a:pPr lvl="0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Calibri" panose="020F0502020204030204"/>
              </a:rPr>
              <a:t>Open Rate: 17% </a:t>
            </a:r>
          </a:p>
          <a:p>
            <a:pPr lvl="0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/>
                <a:ea typeface="+mn-lt"/>
                <a:cs typeface="Calibri" panose="020F0502020204030204"/>
              </a:rPr>
              <a:t>Click-Through: 8%</a:t>
            </a:r>
          </a:p>
        </p:txBody>
      </p:sp>
    </p:spTree>
    <p:extLst>
      <p:ext uri="{BB962C8B-B14F-4D97-AF65-F5344CB8AC3E}">
        <p14:creationId xmlns:p14="http://schemas.microsoft.com/office/powerpoint/2010/main" val="312065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8CC7F95-970F-9B47-B114-E72E117DD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09853"/>
              </p:ext>
            </p:extLst>
          </p:nvPr>
        </p:nvGraphicFramePr>
        <p:xfrm>
          <a:off x="988142" y="462088"/>
          <a:ext cx="1032304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F51CC602-F006-2F4B-9704-1F097D4E4C57}"/>
              </a:ext>
            </a:extLst>
          </p:cNvPr>
          <p:cNvSpPr/>
          <p:nvPr/>
        </p:nvSpPr>
        <p:spPr>
          <a:xfrm>
            <a:off x="5138057" y="5839681"/>
            <a:ext cx="1621972" cy="827315"/>
          </a:xfrm>
          <a:prstGeom prst="wedgeRectCallout">
            <a:avLst>
              <a:gd name="adj1" fmla="val -8783"/>
              <a:gd name="adj2" fmla="val -70394"/>
            </a:avLst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venir Next LT Pro Light" panose="020B0304020202020204" pitchFamily="34" charset="77"/>
              </a:rPr>
              <a:t>21 Unique Companies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D494826-F56F-694C-9BC9-F77C35B85897}"/>
              </a:ext>
            </a:extLst>
          </p:cNvPr>
          <p:cNvSpPr/>
          <p:nvPr/>
        </p:nvSpPr>
        <p:spPr>
          <a:xfrm>
            <a:off x="8991599" y="5839680"/>
            <a:ext cx="1621972" cy="827315"/>
          </a:xfrm>
          <a:prstGeom prst="wedgeRectCallout">
            <a:avLst>
              <a:gd name="adj1" fmla="val 8667"/>
              <a:gd name="adj2" fmla="val -69079"/>
            </a:avLst>
          </a:prstGeom>
          <a:solidFill>
            <a:srgbClr val="ED193E"/>
          </a:solidFill>
          <a:ln>
            <a:solidFill>
              <a:srgbClr val="ED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venir Next LT Pro Light" panose="020B0304020202020204" pitchFamily="34" charset="77"/>
              </a:rPr>
              <a:t>40 Unique Companies</a:t>
            </a:r>
          </a:p>
        </p:txBody>
      </p:sp>
    </p:spTree>
    <p:extLst>
      <p:ext uri="{BB962C8B-B14F-4D97-AF65-F5344CB8AC3E}">
        <p14:creationId xmlns:p14="http://schemas.microsoft.com/office/powerpoint/2010/main" val="33696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29E6A0A-84B1-B347-8BA8-6D9092789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06298"/>
              </p:ext>
            </p:extLst>
          </p:nvPr>
        </p:nvGraphicFramePr>
        <p:xfrm>
          <a:off x="777448" y="462088"/>
          <a:ext cx="1077792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26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EBB041-CC6C-5541-BFAA-27F261ABA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641925"/>
              </p:ext>
            </p:extLst>
          </p:nvPr>
        </p:nvGraphicFramePr>
        <p:xfrm>
          <a:off x="715269" y="558680"/>
          <a:ext cx="1076293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7442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EE01862ECB946BABF416635ABDBC6" ma:contentTypeVersion="10" ma:contentTypeDescription="Create a new document." ma:contentTypeScope="" ma:versionID="362783252504d37d8ce9da0cba6fc78f">
  <xsd:schema xmlns:xsd="http://www.w3.org/2001/XMLSchema" xmlns:xs="http://www.w3.org/2001/XMLSchema" xmlns:p="http://schemas.microsoft.com/office/2006/metadata/properties" xmlns:ns2="423f9d2e-db88-449b-8f1a-fef56232bd21" xmlns:ns3="5af343c4-09c1-4ae7-b6e5-8b8d84933ebf" targetNamespace="http://schemas.microsoft.com/office/2006/metadata/properties" ma:root="true" ma:fieldsID="50439a48c572ea7967fc471b63d8c115" ns2:_="" ns3:_="">
    <xsd:import namespace="423f9d2e-db88-449b-8f1a-fef56232bd21"/>
    <xsd:import namespace="5af343c4-09c1-4ae7-b6e5-8b8d84933e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f9d2e-db88-449b-8f1a-fef56232b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343c4-09c1-4ae7-b6e5-8b8d84933eb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f343c4-09c1-4ae7-b6e5-8b8d84933ebf">
      <UserInfo>
        <DisplayName>Laura Collman</DisplayName>
        <AccountId>6</AccountId>
        <AccountType/>
      </UserInfo>
      <UserInfo>
        <DisplayName>Calle Collman</DisplayName>
        <AccountId>448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3F7298-19CD-425F-96A9-D5FD3D0CED5D}">
  <ds:schemaRefs>
    <ds:schemaRef ds:uri="423f9d2e-db88-449b-8f1a-fef56232bd21"/>
    <ds:schemaRef ds:uri="5af343c4-09c1-4ae7-b6e5-8b8d84933e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53A9CC-4F73-4156-A8C6-4E2C150F2128}">
  <ds:schemaRefs>
    <ds:schemaRef ds:uri="423f9d2e-db88-449b-8f1a-fef56232bd21"/>
    <ds:schemaRef ds:uri="5af343c4-09c1-4ae7-b6e5-8b8d84933e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56B233-9189-4001-B421-32678E5137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NSTXL’s VDI?</vt:lpstr>
      <vt:lpstr>Walkthrough</vt:lpstr>
      <vt:lpstr>VDI Marketing Process</vt:lpstr>
      <vt:lpstr>Final Thoughts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87</cp:revision>
  <dcterms:created xsi:type="dcterms:W3CDTF">2020-11-20T17:19:26Z</dcterms:created>
  <dcterms:modified xsi:type="dcterms:W3CDTF">2020-12-16T17:19:52Z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0x0101002A5EE01862ECB946BABF416635ABDBC6</vt:lpwstr>
  </property>
</Properties>
</file>