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3.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0" r:id="rId2"/>
    <p:sldMasterId id="2147483897" r:id="rId3"/>
    <p:sldMasterId id="2147483906" r:id="rId4"/>
    <p:sldMasterId id="2147483920" r:id="rId5"/>
  </p:sldMasterIdLst>
  <p:notesMasterIdLst>
    <p:notesMasterId r:id="rId33"/>
  </p:notesMasterIdLst>
  <p:sldIdLst>
    <p:sldId id="256" r:id="rId6"/>
    <p:sldId id="1359" r:id="rId7"/>
    <p:sldId id="1449" r:id="rId8"/>
    <p:sldId id="1413" r:id="rId9"/>
    <p:sldId id="1550" r:id="rId10"/>
    <p:sldId id="1446" r:id="rId11"/>
    <p:sldId id="1534" r:id="rId12"/>
    <p:sldId id="1470" r:id="rId13"/>
    <p:sldId id="1503" r:id="rId14"/>
    <p:sldId id="1501" r:id="rId15"/>
    <p:sldId id="1538" r:id="rId16"/>
    <p:sldId id="1549" r:id="rId17"/>
    <p:sldId id="1539" r:id="rId18"/>
    <p:sldId id="1531" r:id="rId19"/>
    <p:sldId id="1542" r:id="rId20"/>
    <p:sldId id="1540" r:id="rId21"/>
    <p:sldId id="1541" r:id="rId22"/>
    <p:sldId id="1543" r:id="rId23"/>
    <p:sldId id="1545" r:id="rId24"/>
    <p:sldId id="1504" r:id="rId25"/>
    <p:sldId id="1532" r:id="rId26"/>
    <p:sldId id="1547" r:id="rId27"/>
    <p:sldId id="1546" r:id="rId28"/>
    <p:sldId id="1548" r:id="rId29"/>
    <p:sldId id="1502" r:id="rId30"/>
    <p:sldId id="1509" r:id="rId31"/>
    <p:sldId id="1398" r:id="rId32"/>
  </p:sldIdLst>
  <p:sldSz cx="12192000" cy="6858000"/>
  <p:notesSz cx="6858000" cy="91440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Process" id="{42C44D4A-FF72-4558-BDAE-F811EA094314}">
          <p14:sldIdLst>
            <p14:sldId id="256"/>
            <p14:sldId id="1359"/>
            <p14:sldId id="1449"/>
            <p14:sldId id="1413"/>
            <p14:sldId id="1550"/>
            <p14:sldId id="1446"/>
            <p14:sldId id="1534"/>
            <p14:sldId id="1470"/>
            <p14:sldId id="1503"/>
            <p14:sldId id="1501"/>
            <p14:sldId id="1538"/>
            <p14:sldId id="1549"/>
            <p14:sldId id="1539"/>
            <p14:sldId id="1531"/>
            <p14:sldId id="1542"/>
            <p14:sldId id="1540"/>
            <p14:sldId id="1541"/>
            <p14:sldId id="1543"/>
            <p14:sldId id="1545"/>
            <p14:sldId id="1504"/>
            <p14:sldId id="1532"/>
            <p14:sldId id="1547"/>
            <p14:sldId id="1546"/>
            <p14:sldId id="1548"/>
            <p14:sldId id="1502"/>
            <p14:sldId id="1509"/>
            <p14:sldId id="1398"/>
          </p14:sldIdLst>
        </p14:section>
      </p14:sectionLst>
    </p:ext>
    <p:ext uri="{EFAFB233-063F-42B5-8137-9DF3F51BA10A}">
      <p15:sldGuideLst xmlns:p15="http://schemas.microsoft.com/office/powerpoint/2012/main">
        <p15:guide id="1" orient="horz" pos="1752" userDrawn="1">
          <p15:clr>
            <a:srgbClr val="A4A3A4"/>
          </p15:clr>
        </p15:guide>
        <p15:guide id="2" pos="3840" userDrawn="1">
          <p15:clr>
            <a:srgbClr val="A4A3A4"/>
          </p15:clr>
        </p15:guide>
        <p15:guide id="3" orient="horz" pos="1094" userDrawn="1">
          <p15:clr>
            <a:srgbClr val="A4A3A4"/>
          </p15:clr>
        </p15:guide>
        <p15:guide id="5" pos="642" userDrawn="1">
          <p15:clr>
            <a:srgbClr val="A4A3A4"/>
          </p15:clr>
        </p15:guide>
        <p15:guide id="6" pos="7015" userDrawn="1">
          <p15:clr>
            <a:srgbClr val="A4A3A4"/>
          </p15:clr>
        </p15:guide>
        <p15:guide id="7" userDrawn="1">
          <p15:clr>
            <a:srgbClr val="A4A3A4"/>
          </p15:clr>
        </p15:guide>
        <p15:guide id="8" orient="horz" pos="2455" userDrawn="1">
          <p15:clr>
            <a:srgbClr val="A4A3A4"/>
          </p15:clr>
        </p15:guide>
        <p15:guide id="9" orient="horz" pos="3317" userDrawn="1">
          <p15:clr>
            <a:srgbClr val="A4A3A4"/>
          </p15:clr>
        </p15:guide>
        <p15:guide id="11" orient="horz" userDrawn="1">
          <p15:clr>
            <a:srgbClr val="A4A3A4"/>
          </p15:clr>
        </p15:guide>
        <p15:guide id="12" pos="4679" userDrawn="1">
          <p15:clr>
            <a:srgbClr val="A4A3A4"/>
          </p15:clr>
        </p15:guide>
        <p15:guide id="13" pos="295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na" initials="" lastIdx="9" clrIdx="0"/>
  <p:cmAuthor id="1" name="Brittany Young" initials="BY" lastIdx="1" clrIdx="1">
    <p:extLst/>
  </p:cmAuthor>
  <p:cmAuthor id="2" name="Stephen Palamara" initials="SP" lastIdx="0" clrIdx="2">
    <p:extLst>
      <p:ext uri="{19B8F6BF-5375-455C-9EA6-DF929625EA0E}">
        <p15:presenceInfo xmlns:p15="http://schemas.microsoft.com/office/powerpoint/2012/main" userId="S-1-5-21-1951245014-2148237556-3481251838-20049" providerId="AD"/>
      </p:ext>
    </p:extLst>
  </p:cmAuthor>
  <p:cmAuthor id="3" name="Hegewald, Lynn P" initials="HLP" lastIdx="15" clrIdx="3">
    <p:extLst>
      <p:ext uri="{19B8F6BF-5375-455C-9EA6-DF929625EA0E}">
        <p15:presenceInfo xmlns:p15="http://schemas.microsoft.com/office/powerpoint/2012/main" userId="S-1-5-21-1861847230-2120372063-3483355800-3523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FF"/>
    <a:srgbClr val="000000"/>
    <a:srgbClr val="73C9C8"/>
    <a:srgbClr val="FFFF99"/>
    <a:srgbClr val="615548"/>
    <a:srgbClr val="E08F25"/>
    <a:srgbClr val="E3535A"/>
    <a:srgbClr val="6FADF9"/>
    <a:srgbClr val="3286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92" autoAdjust="0"/>
    <p:restoredTop sz="85381" autoAdjust="0"/>
  </p:normalViewPr>
  <p:slideViewPr>
    <p:cSldViewPr snapToObjects="1">
      <p:cViewPr varScale="1">
        <p:scale>
          <a:sx n="82" d="100"/>
          <a:sy n="82" d="100"/>
        </p:scale>
        <p:origin x="81" y="39"/>
      </p:cViewPr>
      <p:guideLst>
        <p:guide orient="horz" pos="1752"/>
        <p:guide pos="3840"/>
        <p:guide orient="horz" pos="1094"/>
        <p:guide pos="642"/>
        <p:guide pos="7015"/>
        <p:guide/>
        <p:guide orient="horz" pos="2455"/>
        <p:guide orient="horz" pos="3317"/>
        <p:guide orient="horz"/>
        <p:guide pos="4679"/>
        <p:guide pos="2955"/>
      </p:guideLst>
    </p:cSldViewPr>
  </p:slideViewPr>
  <p:notesTextViewPr>
    <p:cViewPr>
      <p:scale>
        <a:sx n="1" d="1"/>
        <a:sy n="1" d="1"/>
      </p:scale>
      <p:origin x="0" y="0"/>
    </p:cViewPr>
  </p:notesTextViewPr>
  <p:sorterViewPr>
    <p:cViewPr>
      <p:scale>
        <a:sx n="33" d="100"/>
        <a:sy n="33" d="100"/>
      </p:scale>
      <p:origin x="0" y="-35888"/>
    </p:cViewPr>
  </p:sorterViewPr>
  <p:notesViewPr>
    <p:cSldViewPr snapToObjects="1">
      <p:cViewPr varScale="1">
        <p:scale>
          <a:sx n="73" d="100"/>
          <a:sy n="73" d="100"/>
        </p:scale>
        <p:origin x="-3792" y="-112"/>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A1D146-B4E0-1741-B9EE-9789392EFCC4}" type="datetimeFigureOut">
              <a:rPr lang="en-US" smtClean="0"/>
              <a:t>10/3/2019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863621-2E60-B848-8968-B0341E26A312}" type="slidenum">
              <a:rPr lang="en-US" smtClean="0"/>
              <a:t>‹#›</a:t>
            </a:fld>
            <a:endParaRPr lang="en-US"/>
          </a:p>
        </p:txBody>
      </p:sp>
    </p:spTree>
    <p:extLst>
      <p:ext uri="{BB962C8B-B14F-4D97-AF65-F5344CB8AC3E}">
        <p14:creationId xmlns:p14="http://schemas.microsoft.com/office/powerpoint/2010/main" val="1730024718"/>
      </p:ext>
    </p:extLst>
  </p:cSld>
  <p:clrMap bg1="lt1" tx1="dk1" bg2="lt2" tx2="dk2" accent1="accent1" accent2="accent2" accent3="accent3" accent4="accent4" accent5="accent5" accent6="accent6" hlink="hlink" folHlink="folHlink"/>
  <p:notesStyle>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1600" kern="1200">
        <a:solidFill>
          <a:schemeClr val="tx1"/>
        </a:solidFill>
        <a:latin typeface="+mn-lt"/>
        <a:ea typeface="+mn-ea"/>
        <a:cs typeface="+mn-cs"/>
      </a:defRPr>
    </a:lvl3pPr>
    <a:lvl4pPr marL="1828754" algn="l" defTabSz="609585" rtl="0" eaLnBrk="1" latinLnBrk="0" hangingPunct="1">
      <a:defRPr sz="1600" kern="1200">
        <a:solidFill>
          <a:schemeClr val="tx1"/>
        </a:solidFill>
        <a:latin typeface="+mn-lt"/>
        <a:ea typeface="+mn-ea"/>
        <a:cs typeface="+mn-cs"/>
      </a:defRPr>
    </a:lvl4pPr>
    <a:lvl5pPr marL="2438339" algn="l" defTabSz="609585" rtl="0" eaLnBrk="1" latinLnBrk="0" hangingPunct="1">
      <a:defRPr sz="1600" kern="1200">
        <a:solidFill>
          <a:schemeClr val="tx1"/>
        </a:solidFill>
        <a:latin typeface="+mn-lt"/>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defRPr/>
            </a:pPr>
            <a:endParaRPr lang="en-US" sz="1200" b="1" kern="0" dirty="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7EF183-AE4C-754A-814D-D6E8D9D857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664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endParaRPr lang="en-US" sz="1200"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1307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600" dirty="0"/>
              <a:t>Leave Here</a:t>
            </a:r>
          </a:p>
        </p:txBody>
      </p:sp>
      <p:sp>
        <p:nvSpPr>
          <p:cNvPr id="471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57066" indent="-291179" eaLnBrk="0" hangingPunct="0">
              <a:defRPr>
                <a:solidFill>
                  <a:schemeClr val="tx1"/>
                </a:solidFill>
                <a:latin typeface="Arial" panose="020B0604020202020204" pitchFamily="34" charset="0"/>
                <a:ea typeface="ＭＳ Ｐゴシック" panose="020B0600070205080204" pitchFamily="34" charset="-128"/>
              </a:defRPr>
            </a:lvl2pPr>
            <a:lvl3pPr marL="1164717" indent="-232943" eaLnBrk="0" hangingPunct="0">
              <a:defRPr>
                <a:solidFill>
                  <a:schemeClr val="tx1"/>
                </a:solidFill>
                <a:latin typeface="Arial" panose="020B0604020202020204" pitchFamily="34" charset="0"/>
                <a:ea typeface="ＭＳ Ｐゴシック" panose="020B0600070205080204" pitchFamily="34" charset="-128"/>
              </a:defRPr>
            </a:lvl3pPr>
            <a:lvl4pPr marL="1630604" indent="-232943" eaLnBrk="0" hangingPunct="0">
              <a:defRPr>
                <a:solidFill>
                  <a:schemeClr val="tx1"/>
                </a:solidFill>
                <a:latin typeface="Arial" panose="020B0604020202020204" pitchFamily="34" charset="0"/>
                <a:ea typeface="ＭＳ Ｐゴシック" panose="020B0600070205080204" pitchFamily="34" charset="-128"/>
              </a:defRPr>
            </a:lvl4pPr>
            <a:lvl5pPr marL="2096491" indent="-232943" eaLnBrk="0" hangingPunct="0">
              <a:defRPr>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72266436-CBAB-46B8-95F9-CF4D44EE4CDF}"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121917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52694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z="1600" dirty="0"/>
          </a:p>
        </p:txBody>
      </p:sp>
      <p:sp>
        <p:nvSpPr>
          <p:cNvPr id="471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57066" indent="-291179" eaLnBrk="0" hangingPunct="0">
              <a:defRPr>
                <a:solidFill>
                  <a:schemeClr val="tx1"/>
                </a:solidFill>
                <a:latin typeface="Arial" panose="020B0604020202020204" pitchFamily="34" charset="0"/>
                <a:ea typeface="ＭＳ Ｐゴシック" panose="020B0600070205080204" pitchFamily="34" charset="-128"/>
              </a:defRPr>
            </a:lvl2pPr>
            <a:lvl3pPr marL="1164717" indent="-232943" eaLnBrk="0" hangingPunct="0">
              <a:defRPr>
                <a:solidFill>
                  <a:schemeClr val="tx1"/>
                </a:solidFill>
                <a:latin typeface="Arial" panose="020B0604020202020204" pitchFamily="34" charset="0"/>
                <a:ea typeface="ＭＳ Ｐゴシック" panose="020B0600070205080204" pitchFamily="34" charset="-128"/>
              </a:defRPr>
            </a:lvl3pPr>
            <a:lvl4pPr marL="1630604" indent="-232943" eaLnBrk="0" hangingPunct="0">
              <a:defRPr>
                <a:solidFill>
                  <a:schemeClr val="tx1"/>
                </a:solidFill>
                <a:latin typeface="Arial" panose="020B0604020202020204" pitchFamily="34" charset="0"/>
                <a:ea typeface="ＭＳ Ｐゴシック" panose="020B0600070205080204" pitchFamily="34" charset="-128"/>
              </a:defRPr>
            </a:lvl4pPr>
            <a:lvl5pPr marL="2096491" indent="-232943" eaLnBrk="0" hangingPunct="0">
              <a:defRPr>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72266436-CBAB-46B8-95F9-CF4D44EE4CDF}"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121917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20486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600" dirty="0"/>
              <a:t>Leave Here</a:t>
            </a:r>
          </a:p>
        </p:txBody>
      </p:sp>
      <p:sp>
        <p:nvSpPr>
          <p:cNvPr id="471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57066" indent="-291179" eaLnBrk="0" hangingPunct="0">
              <a:defRPr>
                <a:solidFill>
                  <a:schemeClr val="tx1"/>
                </a:solidFill>
                <a:latin typeface="Arial" panose="020B0604020202020204" pitchFamily="34" charset="0"/>
                <a:ea typeface="ＭＳ Ｐゴシック" panose="020B0600070205080204" pitchFamily="34" charset="-128"/>
              </a:defRPr>
            </a:lvl2pPr>
            <a:lvl3pPr marL="1164717" indent="-232943" eaLnBrk="0" hangingPunct="0">
              <a:defRPr>
                <a:solidFill>
                  <a:schemeClr val="tx1"/>
                </a:solidFill>
                <a:latin typeface="Arial" panose="020B0604020202020204" pitchFamily="34" charset="0"/>
                <a:ea typeface="ＭＳ Ｐゴシック" panose="020B0600070205080204" pitchFamily="34" charset="-128"/>
              </a:defRPr>
            </a:lvl3pPr>
            <a:lvl4pPr marL="1630604" indent="-232943" eaLnBrk="0" hangingPunct="0">
              <a:defRPr>
                <a:solidFill>
                  <a:schemeClr val="tx1"/>
                </a:solidFill>
                <a:latin typeface="Arial" panose="020B0604020202020204" pitchFamily="34" charset="0"/>
                <a:ea typeface="ＭＳ Ｐゴシック" panose="020B0600070205080204" pitchFamily="34" charset="-128"/>
              </a:defRPr>
            </a:lvl4pPr>
            <a:lvl5pPr marL="2096491" indent="-232943" eaLnBrk="0" hangingPunct="0">
              <a:defRPr>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72266436-CBAB-46B8-95F9-CF4D44EE4CDF}"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121917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167949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0">
              <a:buClr>
                <a:srgbClr val="E39025"/>
              </a:buClr>
              <a:buFont typeface="Wingdings" panose="05000000000000000000" pitchFamily="2" charset="2"/>
              <a:buNone/>
            </a:pPr>
            <a:endParaRPr lang="en-US" sz="1600"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65CA9C0F-0B2E-3146-B034-C1C95707DC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2596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600" dirty="0"/>
              <a:t>Leave Here</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57066" indent="-291179" eaLnBrk="0" hangingPunct="0">
              <a:defRPr>
                <a:solidFill>
                  <a:schemeClr val="tx1"/>
                </a:solidFill>
                <a:latin typeface="Arial" panose="020B0604020202020204" pitchFamily="34" charset="0"/>
                <a:ea typeface="ＭＳ Ｐゴシック" panose="020B0600070205080204" pitchFamily="34" charset="-128"/>
              </a:defRPr>
            </a:lvl2pPr>
            <a:lvl3pPr marL="1164717" indent="-232943" eaLnBrk="0" hangingPunct="0">
              <a:defRPr>
                <a:solidFill>
                  <a:schemeClr val="tx1"/>
                </a:solidFill>
                <a:latin typeface="Arial" panose="020B0604020202020204" pitchFamily="34" charset="0"/>
                <a:ea typeface="ＭＳ Ｐゴシック" panose="020B0600070205080204" pitchFamily="34" charset="-128"/>
              </a:defRPr>
            </a:lvl3pPr>
            <a:lvl4pPr marL="1630604" indent="-232943" eaLnBrk="0" hangingPunct="0">
              <a:defRPr>
                <a:solidFill>
                  <a:schemeClr val="tx1"/>
                </a:solidFill>
                <a:latin typeface="Arial" panose="020B0604020202020204" pitchFamily="34" charset="0"/>
                <a:ea typeface="ＭＳ Ｐゴシック" panose="020B0600070205080204" pitchFamily="34" charset="-128"/>
              </a:defRPr>
            </a:lvl4pPr>
            <a:lvl5pPr marL="2096491" indent="-232943" eaLnBrk="0" hangingPunct="0">
              <a:defRPr>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72266436-CBAB-46B8-95F9-CF4D44EE4CDF}"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121917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355948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600" dirty="0"/>
              <a:t>ISO</a:t>
            </a:r>
            <a:r>
              <a:rPr lang="en-US" sz="1600" baseline="0" dirty="0"/>
              <a:t> 27001, CIS Critical Controls, NIST Cybersecurity Framework</a:t>
            </a:r>
          </a:p>
          <a:p>
            <a:r>
              <a:rPr lang="en-US" sz="1600" baseline="0" dirty="0"/>
              <a:t>Ad-hoc &gt; Documented &gt; Institutionalized &gt; Automated &gt; Continuous Improvement</a:t>
            </a:r>
            <a:endParaRPr lang="en-US" sz="1600" dirty="0"/>
          </a:p>
        </p:txBody>
      </p:sp>
      <p:sp>
        <p:nvSpPr>
          <p:cNvPr id="471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57066" indent="-291179" eaLnBrk="0" hangingPunct="0">
              <a:defRPr>
                <a:solidFill>
                  <a:schemeClr val="tx1"/>
                </a:solidFill>
                <a:latin typeface="Arial" panose="020B0604020202020204" pitchFamily="34" charset="0"/>
                <a:ea typeface="ＭＳ Ｐゴシック" panose="020B0600070205080204" pitchFamily="34" charset="-128"/>
              </a:defRPr>
            </a:lvl2pPr>
            <a:lvl3pPr marL="1164717" indent="-232943" eaLnBrk="0" hangingPunct="0">
              <a:defRPr>
                <a:solidFill>
                  <a:schemeClr val="tx1"/>
                </a:solidFill>
                <a:latin typeface="Arial" panose="020B0604020202020204" pitchFamily="34" charset="0"/>
                <a:ea typeface="ＭＳ Ｐゴシック" panose="020B0600070205080204" pitchFamily="34" charset="-128"/>
              </a:defRPr>
            </a:lvl3pPr>
            <a:lvl4pPr marL="1630604" indent="-232943" eaLnBrk="0" hangingPunct="0">
              <a:defRPr>
                <a:solidFill>
                  <a:schemeClr val="tx1"/>
                </a:solidFill>
                <a:latin typeface="Arial" panose="020B0604020202020204" pitchFamily="34" charset="0"/>
                <a:ea typeface="ＭＳ Ｐゴシック" panose="020B0600070205080204" pitchFamily="34" charset="-128"/>
              </a:defRPr>
            </a:lvl4pPr>
            <a:lvl5pPr marL="2096491" indent="-232943" eaLnBrk="0" hangingPunct="0">
              <a:defRPr>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72266436-CBAB-46B8-95F9-CF4D44EE4CDF}"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121917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250690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600" dirty="0"/>
              <a:t>Domains  have Capabilities {Practices and Processes}</a:t>
            </a:r>
          </a:p>
          <a:p>
            <a:r>
              <a:rPr lang="en-US" sz="1600" dirty="0" err="1"/>
              <a:t>Lv</a:t>
            </a:r>
            <a:r>
              <a:rPr lang="en-US" sz="1600" dirty="0"/>
              <a:t> 1 = 35 controls</a:t>
            </a:r>
          </a:p>
          <a:p>
            <a:r>
              <a:rPr lang="en-US" sz="1600" dirty="0" err="1"/>
              <a:t>Lv</a:t>
            </a:r>
            <a:r>
              <a:rPr lang="en-US" sz="1600" dirty="0"/>
              <a:t> 2 = 115 controls</a:t>
            </a:r>
          </a:p>
          <a:p>
            <a:r>
              <a:rPr lang="en-US" sz="1600" dirty="0" err="1"/>
              <a:t>Lv</a:t>
            </a:r>
            <a:r>
              <a:rPr lang="en-US" sz="1600" dirty="0"/>
              <a:t> 3 = 91 controls</a:t>
            </a:r>
          </a:p>
          <a:p>
            <a:r>
              <a:rPr lang="en-US" sz="1600" dirty="0" err="1"/>
              <a:t>Lv</a:t>
            </a:r>
            <a:r>
              <a:rPr lang="en-US" sz="1600" dirty="0"/>
              <a:t> 4 = 95 Controls</a:t>
            </a:r>
          </a:p>
          <a:p>
            <a:r>
              <a:rPr lang="en-US" sz="1600" dirty="0" err="1"/>
              <a:t>Lv</a:t>
            </a:r>
            <a:r>
              <a:rPr lang="en-US" sz="1600" dirty="0"/>
              <a:t> 5 = 34 Controls</a:t>
            </a:r>
          </a:p>
        </p:txBody>
      </p:sp>
      <p:sp>
        <p:nvSpPr>
          <p:cNvPr id="471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57066" indent="-291179" eaLnBrk="0" hangingPunct="0">
              <a:defRPr>
                <a:solidFill>
                  <a:schemeClr val="tx1"/>
                </a:solidFill>
                <a:latin typeface="Arial" panose="020B0604020202020204" pitchFamily="34" charset="0"/>
                <a:ea typeface="ＭＳ Ｐゴシック" panose="020B0600070205080204" pitchFamily="34" charset="-128"/>
              </a:defRPr>
            </a:lvl2pPr>
            <a:lvl3pPr marL="1164717" indent="-232943" eaLnBrk="0" hangingPunct="0">
              <a:defRPr>
                <a:solidFill>
                  <a:schemeClr val="tx1"/>
                </a:solidFill>
                <a:latin typeface="Arial" panose="020B0604020202020204" pitchFamily="34" charset="0"/>
                <a:ea typeface="ＭＳ Ｐゴシック" panose="020B0600070205080204" pitchFamily="34" charset="-128"/>
              </a:defRPr>
            </a:lvl3pPr>
            <a:lvl4pPr marL="1630604" indent="-232943" eaLnBrk="0" hangingPunct="0">
              <a:defRPr>
                <a:solidFill>
                  <a:schemeClr val="tx1"/>
                </a:solidFill>
                <a:latin typeface="Arial" panose="020B0604020202020204" pitchFamily="34" charset="0"/>
                <a:ea typeface="ＭＳ Ｐゴシック" panose="020B0600070205080204" pitchFamily="34" charset="-128"/>
              </a:defRPr>
            </a:lvl4pPr>
            <a:lvl5pPr marL="2096491" indent="-232943" eaLnBrk="0" hangingPunct="0">
              <a:defRPr>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72266436-CBAB-46B8-95F9-CF4D44EE4CDF}"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121917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860595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z="1600" dirty="0"/>
          </a:p>
        </p:txBody>
      </p:sp>
      <p:sp>
        <p:nvSpPr>
          <p:cNvPr id="471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57066" indent="-291179" eaLnBrk="0" hangingPunct="0">
              <a:defRPr>
                <a:solidFill>
                  <a:schemeClr val="tx1"/>
                </a:solidFill>
                <a:latin typeface="Arial" panose="020B0604020202020204" pitchFamily="34" charset="0"/>
                <a:ea typeface="ＭＳ Ｐゴシック" panose="020B0600070205080204" pitchFamily="34" charset="-128"/>
              </a:defRPr>
            </a:lvl2pPr>
            <a:lvl3pPr marL="1164717" indent="-232943" eaLnBrk="0" hangingPunct="0">
              <a:defRPr>
                <a:solidFill>
                  <a:schemeClr val="tx1"/>
                </a:solidFill>
                <a:latin typeface="Arial" panose="020B0604020202020204" pitchFamily="34" charset="0"/>
                <a:ea typeface="ＭＳ Ｐゴシック" panose="020B0600070205080204" pitchFamily="34" charset="-128"/>
              </a:defRPr>
            </a:lvl3pPr>
            <a:lvl4pPr marL="1630604" indent="-232943" eaLnBrk="0" hangingPunct="0">
              <a:defRPr>
                <a:solidFill>
                  <a:schemeClr val="tx1"/>
                </a:solidFill>
                <a:latin typeface="Arial" panose="020B0604020202020204" pitchFamily="34" charset="0"/>
                <a:ea typeface="ＭＳ Ｐゴシック" panose="020B0600070205080204" pitchFamily="34" charset="-128"/>
              </a:defRPr>
            </a:lvl4pPr>
            <a:lvl5pPr marL="2096491" indent="-232943" eaLnBrk="0" hangingPunct="0">
              <a:defRPr>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72266436-CBAB-46B8-95F9-CF4D44EE4CDF}"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121917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92370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600" dirty="0"/>
              <a:t>Leave Here</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57066" indent="-291179" eaLnBrk="0" hangingPunct="0">
              <a:defRPr>
                <a:solidFill>
                  <a:schemeClr val="tx1"/>
                </a:solidFill>
                <a:latin typeface="Arial" panose="020B0604020202020204" pitchFamily="34" charset="0"/>
                <a:ea typeface="ＭＳ Ｐゴシック" panose="020B0600070205080204" pitchFamily="34" charset="-128"/>
              </a:defRPr>
            </a:lvl2pPr>
            <a:lvl3pPr marL="1164717" indent="-232943" eaLnBrk="0" hangingPunct="0">
              <a:defRPr>
                <a:solidFill>
                  <a:schemeClr val="tx1"/>
                </a:solidFill>
                <a:latin typeface="Arial" panose="020B0604020202020204" pitchFamily="34" charset="0"/>
                <a:ea typeface="ＭＳ Ｐゴシック" panose="020B0600070205080204" pitchFamily="34" charset="-128"/>
              </a:defRPr>
            </a:lvl3pPr>
            <a:lvl4pPr marL="1630604" indent="-232943" eaLnBrk="0" hangingPunct="0">
              <a:defRPr>
                <a:solidFill>
                  <a:schemeClr val="tx1"/>
                </a:solidFill>
                <a:latin typeface="Arial" panose="020B0604020202020204" pitchFamily="34" charset="0"/>
                <a:ea typeface="ＭＳ Ｐゴシック" panose="020B0600070205080204" pitchFamily="34" charset="-128"/>
              </a:defRPr>
            </a:lvl4pPr>
            <a:lvl5pPr marL="2096491" indent="-232943" eaLnBrk="0" hangingPunct="0">
              <a:defRPr>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72266436-CBAB-46B8-95F9-CF4D44EE4CDF}"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121917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1300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 Palamara – Director of Business Development</a:t>
            </a:r>
          </a:p>
          <a:p>
            <a:endParaRPr lang="en-US" dirty="0"/>
          </a:p>
          <a:p>
            <a:r>
              <a:rPr lang="en-US" dirty="0"/>
              <a:t>Intended Audience – DoD Supply Chain</a:t>
            </a:r>
          </a:p>
        </p:txBody>
      </p:sp>
      <p:sp>
        <p:nvSpPr>
          <p:cNvPr id="4" name="Slide Number Placeholder 3"/>
          <p:cNvSpPr>
            <a:spLocks noGrp="1"/>
          </p:cNvSpPr>
          <p:nvPr>
            <p:ph type="sldNum" sz="quarter" idx="10"/>
          </p:nvPr>
        </p:nvSpPr>
        <p:spPr/>
        <p:txBody>
          <a:bodyPr/>
          <a:lstStyle/>
          <a:p>
            <a:fld id="{97863621-2E60-B848-8968-B0341E26A312}" type="slidenum">
              <a:rPr lang="en-US" smtClean="0"/>
              <a:t>2</a:t>
            </a:fld>
            <a:endParaRPr lang="en-US"/>
          </a:p>
        </p:txBody>
      </p:sp>
    </p:spTree>
    <p:extLst>
      <p:ext uri="{BB962C8B-B14F-4D97-AF65-F5344CB8AC3E}">
        <p14:creationId xmlns:p14="http://schemas.microsoft.com/office/powerpoint/2010/main" val="1978816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0">
              <a:buClr>
                <a:srgbClr val="E39025"/>
              </a:buClr>
              <a:buFont typeface="Wingdings" panose="05000000000000000000" pitchFamily="2" charset="2"/>
              <a:buNone/>
            </a:pPr>
            <a:endParaRPr lang="en-US" sz="1600"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65CA9C0F-0B2E-3146-B034-C1C95707DC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6541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600" dirty="0"/>
              <a:t>Leave Here</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57066" indent="-291179" eaLnBrk="0" hangingPunct="0">
              <a:defRPr>
                <a:solidFill>
                  <a:schemeClr val="tx1"/>
                </a:solidFill>
                <a:latin typeface="Arial" panose="020B0604020202020204" pitchFamily="34" charset="0"/>
                <a:ea typeface="ＭＳ Ｐゴシック" panose="020B0600070205080204" pitchFamily="34" charset="-128"/>
              </a:defRPr>
            </a:lvl2pPr>
            <a:lvl3pPr marL="1164717" indent="-232943" eaLnBrk="0" hangingPunct="0">
              <a:defRPr>
                <a:solidFill>
                  <a:schemeClr val="tx1"/>
                </a:solidFill>
                <a:latin typeface="Arial" panose="020B0604020202020204" pitchFamily="34" charset="0"/>
                <a:ea typeface="ＭＳ Ｐゴシック" panose="020B0600070205080204" pitchFamily="34" charset="-128"/>
              </a:defRPr>
            </a:lvl3pPr>
            <a:lvl4pPr marL="1630604" indent="-232943" eaLnBrk="0" hangingPunct="0">
              <a:defRPr>
                <a:solidFill>
                  <a:schemeClr val="tx1"/>
                </a:solidFill>
                <a:latin typeface="Arial" panose="020B0604020202020204" pitchFamily="34" charset="0"/>
                <a:ea typeface="ＭＳ Ｐゴシック" panose="020B0600070205080204" pitchFamily="34" charset="-128"/>
              </a:defRPr>
            </a:lvl4pPr>
            <a:lvl5pPr marL="2096491" indent="-232943" eaLnBrk="0" hangingPunct="0">
              <a:defRPr>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72266436-CBAB-46B8-95F9-CF4D44EE4CDF}"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121917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210992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600" dirty="0"/>
              <a:t>Leave Here</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57066" indent="-291179" eaLnBrk="0" hangingPunct="0">
              <a:defRPr>
                <a:solidFill>
                  <a:schemeClr val="tx1"/>
                </a:solidFill>
                <a:latin typeface="Arial" panose="020B0604020202020204" pitchFamily="34" charset="0"/>
                <a:ea typeface="ＭＳ Ｐゴシック" panose="020B0600070205080204" pitchFamily="34" charset="-128"/>
              </a:defRPr>
            </a:lvl2pPr>
            <a:lvl3pPr marL="1164717" indent="-232943" eaLnBrk="0" hangingPunct="0">
              <a:defRPr>
                <a:solidFill>
                  <a:schemeClr val="tx1"/>
                </a:solidFill>
                <a:latin typeface="Arial" panose="020B0604020202020204" pitchFamily="34" charset="0"/>
                <a:ea typeface="ＭＳ Ｐゴシック" panose="020B0600070205080204" pitchFamily="34" charset="-128"/>
              </a:defRPr>
            </a:lvl3pPr>
            <a:lvl4pPr marL="1630604" indent="-232943" eaLnBrk="0" hangingPunct="0">
              <a:defRPr>
                <a:solidFill>
                  <a:schemeClr val="tx1"/>
                </a:solidFill>
                <a:latin typeface="Arial" panose="020B0604020202020204" pitchFamily="34" charset="0"/>
                <a:ea typeface="ＭＳ Ｐゴシック" panose="020B0600070205080204" pitchFamily="34" charset="-128"/>
              </a:defRPr>
            </a:lvl4pPr>
            <a:lvl5pPr marL="2096491" indent="-232943" eaLnBrk="0" hangingPunct="0">
              <a:defRPr>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72266436-CBAB-46B8-95F9-CF4D44EE4CDF}"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121917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595761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600" dirty="0"/>
              <a:t>Leave Here</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57066" indent="-291179" eaLnBrk="0" hangingPunct="0">
              <a:defRPr>
                <a:solidFill>
                  <a:schemeClr val="tx1"/>
                </a:solidFill>
                <a:latin typeface="Arial" panose="020B0604020202020204" pitchFamily="34" charset="0"/>
                <a:ea typeface="ＭＳ Ｐゴシック" panose="020B0600070205080204" pitchFamily="34" charset="-128"/>
              </a:defRPr>
            </a:lvl2pPr>
            <a:lvl3pPr marL="1164717" indent="-232943" eaLnBrk="0" hangingPunct="0">
              <a:defRPr>
                <a:solidFill>
                  <a:schemeClr val="tx1"/>
                </a:solidFill>
                <a:latin typeface="Arial" panose="020B0604020202020204" pitchFamily="34" charset="0"/>
                <a:ea typeface="ＭＳ Ｐゴシック" panose="020B0600070205080204" pitchFamily="34" charset="-128"/>
              </a:defRPr>
            </a:lvl3pPr>
            <a:lvl4pPr marL="1630604" indent="-232943" eaLnBrk="0" hangingPunct="0">
              <a:defRPr>
                <a:solidFill>
                  <a:schemeClr val="tx1"/>
                </a:solidFill>
                <a:latin typeface="Arial" panose="020B0604020202020204" pitchFamily="34" charset="0"/>
                <a:ea typeface="ＭＳ Ｐゴシック" panose="020B0600070205080204" pitchFamily="34" charset="-128"/>
              </a:defRPr>
            </a:lvl4pPr>
            <a:lvl5pPr marL="2096491" indent="-232943" eaLnBrk="0" hangingPunct="0">
              <a:defRPr>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72266436-CBAB-46B8-95F9-CF4D44EE4CDF}"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121917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05447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600" dirty="0"/>
              <a:t>Inventory</a:t>
            </a:r>
            <a:r>
              <a:rPr lang="en-US" sz="1600" baseline="0" dirty="0"/>
              <a:t> - </a:t>
            </a:r>
            <a:r>
              <a:rPr lang="en-US" dirty="0">
                <a:solidFill>
                  <a:srgbClr val="FFFFFF"/>
                </a:solidFill>
              </a:rPr>
              <a:t>Computers, Networks, Users, Software, Firmware, CUI Data, </a:t>
            </a:r>
            <a:r>
              <a:rPr lang="en-US" dirty="0" err="1">
                <a:solidFill>
                  <a:srgbClr val="FFFFFF"/>
                </a:solidFill>
              </a:rPr>
              <a:t>etc</a:t>
            </a:r>
            <a:endParaRPr lang="en-US" dirty="0">
              <a:solidFill>
                <a:srgbClr val="FFFFFF"/>
              </a:solidFill>
            </a:endParaRPr>
          </a:p>
          <a:p>
            <a:pPr marL="0" marR="0" lvl="0" indent="0" algn="l" defTabSz="609585" rtl="0" eaLnBrk="1" fontAlgn="auto" latinLnBrk="0" hangingPunct="1">
              <a:lnSpc>
                <a:spcPct val="100000"/>
              </a:lnSpc>
              <a:spcBef>
                <a:spcPts val="0"/>
              </a:spcBef>
              <a:spcAft>
                <a:spcPts val="0"/>
              </a:spcAft>
              <a:buClrTx/>
              <a:buSzTx/>
              <a:buFontTx/>
              <a:buNone/>
              <a:tabLst/>
              <a:defRPr/>
            </a:pPr>
            <a:r>
              <a:rPr lang="en-US" sz="1600" dirty="0">
                <a:solidFill>
                  <a:srgbClr val="FFFFFF"/>
                </a:solidFill>
              </a:rPr>
              <a:t>Documentation – </a:t>
            </a:r>
            <a:r>
              <a:rPr lang="en-US" dirty="0">
                <a:solidFill>
                  <a:srgbClr val="FFFFFF"/>
                </a:solidFill>
              </a:rPr>
              <a:t>Policies, Standard Operating Procedures, Diagrams, Roles, etc.</a:t>
            </a:r>
          </a:p>
          <a:p>
            <a:pPr marL="0" marR="0" lvl="0" indent="0" algn="l" defTabSz="609585" rtl="0" eaLnBrk="1" fontAlgn="auto" latinLnBrk="0" hangingPunct="1">
              <a:lnSpc>
                <a:spcPct val="100000"/>
              </a:lnSpc>
              <a:spcBef>
                <a:spcPts val="0"/>
              </a:spcBef>
              <a:spcAft>
                <a:spcPts val="0"/>
              </a:spcAft>
              <a:buClrTx/>
              <a:buSzTx/>
              <a:buFontTx/>
              <a:buNone/>
              <a:tabLst/>
              <a:defRPr/>
            </a:pPr>
            <a:r>
              <a:rPr lang="en-US" sz="1600" dirty="0">
                <a:solidFill>
                  <a:srgbClr val="FFFFFF"/>
                </a:solidFill>
              </a:rPr>
              <a:t>Secure the building / remote access - </a:t>
            </a:r>
            <a:r>
              <a:rPr lang="en-US" dirty="0">
                <a:solidFill>
                  <a:srgbClr val="FFFFFF"/>
                </a:solidFill>
              </a:rPr>
              <a:t>Locks/Badges, Cameras, Visitors, VPNs, Remote Workers, etc.</a:t>
            </a:r>
          </a:p>
          <a:p>
            <a:pPr marL="0" marR="0" lvl="0" indent="0" algn="l" defTabSz="609585" rtl="0" eaLnBrk="1" fontAlgn="auto" latinLnBrk="0" hangingPunct="1">
              <a:lnSpc>
                <a:spcPct val="100000"/>
              </a:lnSpc>
              <a:spcBef>
                <a:spcPts val="0"/>
              </a:spcBef>
              <a:spcAft>
                <a:spcPts val="0"/>
              </a:spcAft>
              <a:buClrTx/>
              <a:buSzTx/>
              <a:buFontTx/>
              <a:buNone/>
              <a:tabLst/>
              <a:defRPr/>
            </a:pPr>
            <a:r>
              <a:rPr lang="en-US" sz="1600" dirty="0">
                <a:solidFill>
                  <a:srgbClr val="FFFFFF"/>
                </a:solidFill>
              </a:rPr>
              <a:t>People and Accounts - </a:t>
            </a:r>
            <a:r>
              <a:rPr lang="en-US" dirty="0">
                <a:solidFill>
                  <a:srgbClr val="FFFFFF"/>
                </a:solidFill>
              </a:rPr>
              <a:t>Screen, Approve, Train, Assign, Passwords, Multi-Factor Authentication, Disable, etc.</a:t>
            </a:r>
          </a:p>
          <a:p>
            <a:pPr marL="0" marR="0" lvl="0" indent="0" algn="l" defTabSz="609585" rtl="0" eaLnBrk="1" fontAlgn="auto" latinLnBrk="0" hangingPunct="1">
              <a:lnSpc>
                <a:spcPct val="100000"/>
              </a:lnSpc>
              <a:spcBef>
                <a:spcPts val="0"/>
              </a:spcBef>
              <a:spcAft>
                <a:spcPts val="0"/>
              </a:spcAft>
              <a:buClrTx/>
              <a:buSzTx/>
              <a:buFontTx/>
              <a:buNone/>
              <a:tabLst/>
              <a:defRPr/>
            </a:pPr>
            <a:r>
              <a:rPr lang="en-US" sz="1600" dirty="0">
                <a:solidFill>
                  <a:srgbClr val="FFFFFF"/>
                </a:solidFill>
              </a:rPr>
              <a:t>Encrypt data stored</a:t>
            </a:r>
            <a:r>
              <a:rPr lang="en-US" sz="1600" baseline="0" dirty="0">
                <a:solidFill>
                  <a:srgbClr val="FFFFFF"/>
                </a:solidFill>
              </a:rPr>
              <a:t> and moving - </a:t>
            </a:r>
            <a:r>
              <a:rPr lang="en-US" dirty="0">
                <a:solidFill>
                  <a:srgbClr val="FFFFFF"/>
                </a:solidFill>
              </a:rPr>
              <a:t>Full device encryption, secure protocols for communications, etc.</a:t>
            </a:r>
            <a:endParaRPr lang="en-US" sz="1600" baseline="0" dirty="0">
              <a:solidFill>
                <a:srgbClr val="FFFFFF"/>
              </a:solidFill>
            </a:endParaRPr>
          </a:p>
          <a:p>
            <a:pPr marL="0" marR="0" lvl="0" indent="0" algn="l" defTabSz="609585" rtl="0" eaLnBrk="1" fontAlgn="auto" latinLnBrk="0" hangingPunct="1">
              <a:lnSpc>
                <a:spcPct val="100000"/>
              </a:lnSpc>
              <a:spcBef>
                <a:spcPts val="0"/>
              </a:spcBef>
              <a:spcAft>
                <a:spcPts val="0"/>
              </a:spcAft>
              <a:buClrTx/>
              <a:buSzTx/>
              <a:buFontTx/>
              <a:buNone/>
              <a:tabLst/>
              <a:defRPr/>
            </a:pPr>
            <a:r>
              <a:rPr lang="en-US" sz="1600" baseline="0" dirty="0">
                <a:solidFill>
                  <a:srgbClr val="FFFFFF"/>
                </a:solidFill>
              </a:rPr>
              <a:t>Control CUI - </a:t>
            </a:r>
            <a:r>
              <a:rPr lang="en-US" dirty="0">
                <a:solidFill>
                  <a:srgbClr val="FFFFFF"/>
                </a:solidFill>
              </a:rPr>
              <a:t>Isolate where CUI is stored and how it moves into, through, and out of your control</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57066" indent="-291179" eaLnBrk="0" hangingPunct="0">
              <a:defRPr>
                <a:solidFill>
                  <a:schemeClr val="tx1"/>
                </a:solidFill>
                <a:latin typeface="Arial" panose="020B0604020202020204" pitchFamily="34" charset="0"/>
                <a:ea typeface="ＭＳ Ｐゴシック" panose="020B0600070205080204" pitchFamily="34" charset="-128"/>
              </a:defRPr>
            </a:lvl2pPr>
            <a:lvl3pPr marL="1164717" indent="-232943" eaLnBrk="0" hangingPunct="0">
              <a:defRPr>
                <a:solidFill>
                  <a:schemeClr val="tx1"/>
                </a:solidFill>
                <a:latin typeface="Arial" panose="020B0604020202020204" pitchFamily="34" charset="0"/>
                <a:ea typeface="ＭＳ Ｐゴシック" panose="020B0600070205080204" pitchFamily="34" charset="-128"/>
              </a:defRPr>
            </a:lvl3pPr>
            <a:lvl4pPr marL="1630604" indent="-232943" eaLnBrk="0" hangingPunct="0">
              <a:defRPr>
                <a:solidFill>
                  <a:schemeClr val="tx1"/>
                </a:solidFill>
                <a:latin typeface="Arial" panose="020B0604020202020204" pitchFamily="34" charset="0"/>
                <a:ea typeface="ＭＳ Ｐゴシック" panose="020B0600070205080204" pitchFamily="34" charset="-128"/>
              </a:defRPr>
            </a:lvl4pPr>
            <a:lvl5pPr marL="2096491" indent="-232943" eaLnBrk="0" hangingPunct="0">
              <a:defRPr>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72266436-CBAB-46B8-95F9-CF4D44EE4CDF}"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121917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90608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600" dirty="0"/>
              <a:t>Leave Here</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57066" indent="-291179" eaLnBrk="0" hangingPunct="0">
              <a:defRPr>
                <a:solidFill>
                  <a:schemeClr val="tx1"/>
                </a:solidFill>
                <a:latin typeface="Arial" panose="020B0604020202020204" pitchFamily="34" charset="0"/>
                <a:ea typeface="ＭＳ Ｐゴシック" panose="020B0600070205080204" pitchFamily="34" charset="-128"/>
              </a:defRPr>
            </a:lvl2pPr>
            <a:lvl3pPr marL="1164717" indent="-232943" eaLnBrk="0" hangingPunct="0">
              <a:defRPr>
                <a:solidFill>
                  <a:schemeClr val="tx1"/>
                </a:solidFill>
                <a:latin typeface="Arial" panose="020B0604020202020204" pitchFamily="34" charset="0"/>
                <a:ea typeface="ＭＳ Ｐゴシック" panose="020B0600070205080204" pitchFamily="34" charset="-128"/>
              </a:defRPr>
            </a:lvl3pPr>
            <a:lvl4pPr marL="1630604" indent="-232943" eaLnBrk="0" hangingPunct="0">
              <a:defRPr>
                <a:solidFill>
                  <a:schemeClr val="tx1"/>
                </a:solidFill>
                <a:latin typeface="Arial" panose="020B0604020202020204" pitchFamily="34" charset="0"/>
                <a:ea typeface="ＭＳ Ｐゴシック" panose="020B0600070205080204" pitchFamily="34" charset="-128"/>
              </a:defRPr>
            </a:lvl4pPr>
            <a:lvl5pPr marL="2096491" indent="-232943" eaLnBrk="0" hangingPunct="0">
              <a:defRPr>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72266436-CBAB-46B8-95F9-CF4D44EE4CDF}"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121917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15037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0">
              <a:buClr>
                <a:srgbClr val="E39025"/>
              </a:buClr>
              <a:buFont typeface="Wingdings" panose="05000000000000000000" pitchFamily="2" charset="2"/>
              <a:buNone/>
            </a:pPr>
            <a:endParaRPr lang="en-US" sz="1600"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65CA9C0F-0B2E-3146-B034-C1C95707DC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6676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63621-2E60-B848-8968-B0341E26A312}"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958406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endParaRPr lang="en-US" sz="1200"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8959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Aft>
                <a:spcPts val="1200"/>
              </a:spcAft>
            </a:pPr>
            <a:r>
              <a:rPr lang="en-US" b="1" cap="all" dirty="0">
                <a:solidFill>
                  <a:srgbClr val="73C9C8"/>
                </a:solidFill>
              </a:rPr>
              <a:t>Company Overview</a:t>
            </a:r>
          </a:p>
          <a:p>
            <a:r>
              <a:rPr lang="en-US" sz="1600" dirty="0"/>
              <a:t>Indianapolis based IT Consulting company Founded in 1996. We have a division in Urbana Illinois – 250 IT Professionals - Clients in over 20 States.</a:t>
            </a:r>
          </a:p>
          <a:p>
            <a:endParaRPr lang="en-US" sz="1600" dirty="0"/>
          </a:p>
        </p:txBody>
      </p:sp>
      <p:sp>
        <p:nvSpPr>
          <p:cNvPr id="471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57066" indent="-291179" eaLnBrk="0" hangingPunct="0">
              <a:defRPr>
                <a:solidFill>
                  <a:schemeClr val="tx1"/>
                </a:solidFill>
                <a:latin typeface="Arial" panose="020B0604020202020204" pitchFamily="34" charset="0"/>
                <a:ea typeface="ＭＳ Ｐゴシック" panose="020B0600070205080204" pitchFamily="34" charset="-128"/>
              </a:defRPr>
            </a:lvl2pPr>
            <a:lvl3pPr marL="1164717" indent="-232943" eaLnBrk="0" hangingPunct="0">
              <a:defRPr>
                <a:solidFill>
                  <a:schemeClr val="tx1"/>
                </a:solidFill>
                <a:latin typeface="Arial" panose="020B0604020202020204" pitchFamily="34" charset="0"/>
                <a:ea typeface="ＭＳ Ｐゴシック" panose="020B0600070205080204" pitchFamily="34" charset="-128"/>
              </a:defRPr>
            </a:lvl3pPr>
            <a:lvl4pPr marL="1630604" indent="-232943" eaLnBrk="0" hangingPunct="0">
              <a:defRPr>
                <a:solidFill>
                  <a:schemeClr val="tx1"/>
                </a:solidFill>
                <a:latin typeface="Arial" panose="020B0604020202020204" pitchFamily="34" charset="0"/>
                <a:ea typeface="ＭＳ Ｐゴシック" panose="020B0600070205080204" pitchFamily="34" charset="-128"/>
              </a:defRPr>
            </a:lvl4pPr>
            <a:lvl5pPr marL="2096491" indent="-232943" eaLnBrk="0" hangingPunct="0">
              <a:defRPr>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72266436-CBAB-46B8-95F9-CF4D44EE4CDF}"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121917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35951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600" dirty="0"/>
              <a:t>Leave Here</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57066" indent="-291179" eaLnBrk="0" hangingPunct="0">
              <a:defRPr>
                <a:solidFill>
                  <a:schemeClr val="tx1"/>
                </a:solidFill>
                <a:latin typeface="Arial" panose="020B0604020202020204" pitchFamily="34" charset="0"/>
                <a:ea typeface="ＭＳ Ｐゴシック" panose="020B0600070205080204" pitchFamily="34" charset="-128"/>
              </a:defRPr>
            </a:lvl2pPr>
            <a:lvl3pPr marL="1164717" indent="-232943" eaLnBrk="0" hangingPunct="0">
              <a:defRPr>
                <a:solidFill>
                  <a:schemeClr val="tx1"/>
                </a:solidFill>
                <a:latin typeface="Arial" panose="020B0604020202020204" pitchFamily="34" charset="0"/>
                <a:ea typeface="ＭＳ Ｐゴシック" panose="020B0600070205080204" pitchFamily="34" charset="-128"/>
              </a:defRPr>
            </a:lvl3pPr>
            <a:lvl4pPr marL="1630604" indent="-232943" eaLnBrk="0" hangingPunct="0">
              <a:defRPr>
                <a:solidFill>
                  <a:schemeClr val="tx1"/>
                </a:solidFill>
                <a:latin typeface="Arial" panose="020B0604020202020204" pitchFamily="34" charset="0"/>
                <a:ea typeface="ＭＳ Ｐゴシック" panose="020B0600070205080204" pitchFamily="34" charset="-128"/>
              </a:defRPr>
            </a:lvl4pPr>
            <a:lvl5pPr marL="2096491" indent="-232943" eaLnBrk="0" hangingPunct="0">
              <a:defRPr>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72266436-CBAB-46B8-95F9-CF4D44EE4CDF}"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121917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08194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TCC Current Clients:</a:t>
            </a:r>
          </a:p>
          <a:p>
            <a:pPr marL="291179" indent="-291179">
              <a:buClr>
                <a:srgbClr val="E39025"/>
              </a:buClr>
              <a:buFont typeface="Wingdings" panose="05000000000000000000" pitchFamily="2" charset="2"/>
              <a:buChar char="§"/>
            </a:pPr>
            <a:r>
              <a:rPr lang="en-US" sz="1200" dirty="0"/>
              <a:t>Indiana</a:t>
            </a:r>
          </a:p>
          <a:p>
            <a:pPr marL="291179" indent="-291179">
              <a:buClr>
                <a:srgbClr val="E39025"/>
              </a:buClr>
              <a:buFont typeface="Wingdings" panose="05000000000000000000" pitchFamily="2" charset="2"/>
              <a:buChar char="§"/>
            </a:pPr>
            <a:r>
              <a:rPr lang="en-US" sz="1200" dirty="0"/>
              <a:t>Maryland</a:t>
            </a:r>
          </a:p>
          <a:p>
            <a:pPr marL="291179" indent="-291179">
              <a:buClr>
                <a:srgbClr val="E39025"/>
              </a:buClr>
              <a:buFont typeface="Wingdings" panose="05000000000000000000" pitchFamily="2" charset="2"/>
              <a:buChar char="§"/>
            </a:pPr>
            <a:r>
              <a:rPr lang="en-US" sz="1200" dirty="0"/>
              <a:t>Illinois</a:t>
            </a:r>
          </a:p>
          <a:p>
            <a:pPr marL="291179" indent="-291179">
              <a:buClr>
                <a:srgbClr val="E39025"/>
              </a:buClr>
              <a:buFont typeface="Wingdings" panose="05000000000000000000" pitchFamily="2" charset="2"/>
              <a:buChar char="§"/>
            </a:pPr>
            <a:r>
              <a:rPr lang="en-US" sz="1200" dirty="0"/>
              <a:t>Michigan</a:t>
            </a:r>
          </a:p>
          <a:p>
            <a:pPr marL="291179" indent="-291179">
              <a:buClr>
                <a:srgbClr val="E39025"/>
              </a:buClr>
              <a:buFont typeface="Wingdings" panose="05000000000000000000" pitchFamily="2" charset="2"/>
              <a:buChar char="§"/>
            </a:pPr>
            <a:r>
              <a:rPr lang="en-US" sz="1200" dirty="0"/>
              <a:t>New Jersey</a:t>
            </a:r>
          </a:p>
          <a:p>
            <a:pPr marL="291179" indent="-291179">
              <a:buClr>
                <a:srgbClr val="E39025"/>
              </a:buClr>
              <a:buFont typeface="Wingdings" panose="05000000000000000000" pitchFamily="2" charset="2"/>
              <a:buChar char="§"/>
            </a:pPr>
            <a:r>
              <a:rPr lang="en-US" sz="1200" dirty="0"/>
              <a:t>Oregon</a:t>
            </a:r>
          </a:p>
          <a:p>
            <a:pPr marL="291179" indent="-291179">
              <a:buClr>
                <a:srgbClr val="E39025"/>
              </a:buClr>
              <a:buFont typeface="Wingdings" panose="05000000000000000000" pitchFamily="2" charset="2"/>
              <a:buChar char="§"/>
            </a:pPr>
            <a:r>
              <a:rPr lang="en-US" sz="1200" dirty="0"/>
              <a:t>Oklahoma</a:t>
            </a:r>
          </a:p>
          <a:p>
            <a:pPr marL="291179" indent="-291179">
              <a:buClr>
                <a:srgbClr val="E39025"/>
              </a:buClr>
              <a:buFont typeface="Wingdings" panose="05000000000000000000" pitchFamily="2" charset="2"/>
              <a:buChar char="§"/>
            </a:pPr>
            <a:r>
              <a:rPr lang="en-US" sz="1200" dirty="0"/>
              <a:t>Washington</a:t>
            </a:r>
          </a:p>
          <a:p>
            <a:pPr marL="291179" indent="-291179">
              <a:buClr>
                <a:srgbClr val="E39025"/>
              </a:buClr>
              <a:buFont typeface="Wingdings" panose="05000000000000000000" pitchFamily="2" charset="2"/>
              <a:buChar char="§"/>
            </a:pPr>
            <a:r>
              <a:rPr lang="en-US" sz="1200" dirty="0"/>
              <a:t>North Carolina, South Carolina, Georgia (SCUBI)</a:t>
            </a:r>
          </a:p>
          <a:p>
            <a:pPr defTabSz="465887">
              <a:defRPr/>
            </a:pPr>
            <a:endParaRPr lang="en-US" sz="1200" dirty="0"/>
          </a:p>
          <a:p>
            <a:r>
              <a:rPr lang="en-US" sz="1200" dirty="0"/>
              <a:t>TCC Prospective Clients:</a:t>
            </a:r>
          </a:p>
          <a:p>
            <a:pPr marL="291179" indent="-291179">
              <a:buClr>
                <a:srgbClr val="E39025"/>
              </a:buClr>
              <a:buFont typeface="Wingdings" panose="05000000000000000000" pitchFamily="2" charset="2"/>
              <a:buChar char="§"/>
            </a:pPr>
            <a:r>
              <a:rPr lang="en-US" sz="1200" dirty="0"/>
              <a:t>Pennsylvania (Philly)</a:t>
            </a:r>
          </a:p>
          <a:p>
            <a:pPr marL="291179" indent="-291179">
              <a:buClr>
                <a:srgbClr val="E39025"/>
              </a:buClr>
              <a:buFont typeface="Wingdings" panose="05000000000000000000" pitchFamily="2" charset="2"/>
              <a:buChar char="§"/>
            </a:pPr>
            <a:r>
              <a:rPr lang="en-US" sz="1200" dirty="0"/>
              <a:t>North Dakota</a:t>
            </a:r>
          </a:p>
          <a:p>
            <a:pPr marL="291179" indent="-291179">
              <a:buClr>
                <a:srgbClr val="E39025"/>
              </a:buClr>
              <a:buFont typeface="Wingdings" panose="05000000000000000000" pitchFamily="2" charset="2"/>
              <a:buChar char="§"/>
            </a:pPr>
            <a:r>
              <a:rPr lang="en-US" sz="1200" dirty="0"/>
              <a:t>Arizona</a:t>
            </a:r>
          </a:p>
          <a:p>
            <a:pPr marL="291179" indent="-291179">
              <a:buClr>
                <a:srgbClr val="E39025"/>
              </a:buClr>
              <a:buFont typeface="Wingdings" panose="05000000000000000000" pitchFamily="2" charset="2"/>
              <a:buChar char="§"/>
            </a:pPr>
            <a:r>
              <a:rPr lang="en-US" sz="1200" dirty="0"/>
              <a:t>Maine</a:t>
            </a:r>
          </a:p>
          <a:p>
            <a:pPr marL="291179" indent="-291179">
              <a:buClr>
                <a:srgbClr val="E39025"/>
              </a:buClr>
              <a:buFont typeface="Wingdings" panose="05000000000000000000" pitchFamily="2" charset="2"/>
              <a:buChar char="§"/>
            </a:pPr>
            <a:r>
              <a:rPr lang="en-US" sz="1200" dirty="0"/>
              <a:t>Louisiana</a:t>
            </a:r>
          </a:p>
          <a:p>
            <a:pPr marL="291179" indent="-291179">
              <a:buClr>
                <a:srgbClr val="E39025"/>
              </a:buClr>
              <a:buFont typeface="Wingdings" panose="05000000000000000000" pitchFamily="2" charset="2"/>
              <a:buChar char="§"/>
            </a:pPr>
            <a:r>
              <a:rPr lang="en-US" sz="1200" dirty="0"/>
              <a:t>Kentucky</a:t>
            </a:r>
          </a:p>
          <a:p>
            <a:pPr marL="291179" indent="-291179">
              <a:buClr>
                <a:srgbClr val="E39025"/>
              </a:buClr>
              <a:buFont typeface="Wingdings" panose="05000000000000000000" pitchFamily="2" charset="2"/>
              <a:buChar char="§"/>
            </a:pPr>
            <a:r>
              <a:rPr lang="en-US" sz="1200" dirty="0"/>
              <a:t>Alabama</a:t>
            </a:r>
          </a:p>
          <a:p>
            <a:pPr marL="291179" indent="-291179">
              <a:buClr>
                <a:srgbClr val="E39025"/>
              </a:buClr>
              <a:buFont typeface="Wingdings" panose="05000000000000000000" pitchFamily="2" charset="2"/>
              <a:buChar char="§"/>
            </a:pPr>
            <a:r>
              <a:rPr lang="en-US" sz="1200" dirty="0"/>
              <a:t>California</a:t>
            </a:r>
          </a:p>
          <a:p>
            <a:pPr marL="291179" indent="-291179">
              <a:buClr>
                <a:srgbClr val="E39025"/>
              </a:buClr>
              <a:buFont typeface="Wingdings" panose="05000000000000000000" pitchFamily="2" charset="2"/>
              <a:buChar char="§"/>
            </a:pPr>
            <a:r>
              <a:rPr lang="en-US" sz="1200" dirty="0"/>
              <a:t>New</a:t>
            </a:r>
            <a:r>
              <a:rPr lang="en-US" sz="1200" baseline="0" dirty="0"/>
              <a:t> York</a:t>
            </a:r>
          </a:p>
          <a:p>
            <a:pPr marL="291179" indent="-291179">
              <a:buClr>
                <a:srgbClr val="E39025"/>
              </a:buClr>
              <a:buFont typeface="Wingdings" panose="05000000000000000000" pitchFamily="2" charset="2"/>
              <a:buChar char="§"/>
            </a:pPr>
            <a:r>
              <a:rPr lang="en-US" sz="1200" baseline="0" dirty="0"/>
              <a:t>Vermont</a:t>
            </a:r>
            <a:endParaRPr lang="en-US" sz="1200" dirty="0"/>
          </a:p>
          <a:p>
            <a:pPr>
              <a:buClr>
                <a:srgbClr val="E39025"/>
              </a:buClr>
            </a:pPr>
            <a:endParaRPr lang="en-US" sz="1200" dirty="0"/>
          </a:p>
          <a:p>
            <a:pPr>
              <a:buClr>
                <a:srgbClr val="E39025"/>
              </a:buClr>
            </a:pPr>
            <a:r>
              <a:rPr lang="en-US" sz="1200" dirty="0"/>
              <a:t>VSG/3I Current Clients:</a:t>
            </a:r>
          </a:p>
          <a:p>
            <a:pPr marL="291179" indent="-291179">
              <a:buClr>
                <a:srgbClr val="E39025"/>
              </a:buClr>
              <a:buFont typeface="Wingdings" panose="05000000000000000000" pitchFamily="2" charset="2"/>
              <a:buChar char="§"/>
            </a:pPr>
            <a:r>
              <a:rPr lang="en-US" sz="1200" dirty="0"/>
              <a:t>Ft Benning - Columbus, GA</a:t>
            </a:r>
          </a:p>
          <a:p>
            <a:pPr marL="291179" indent="-291179">
              <a:buClr>
                <a:srgbClr val="E39025"/>
              </a:buClr>
              <a:buFont typeface="Wingdings" panose="05000000000000000000" pitchFamily="2" charset="2"/>
              <a:buChar char="§"/>
            </a:pPr>
            <a:r>
              <a:rPr lang="en-US" sz="1200" dirty="0"/>
              <a:t>Suffolk, VA, JKO -</a:t>
            </a:r>
          </a:p>
          <a:p>
            <a:pPr marL="291179" indent="-291179">
              <a:buClr>
                <a:srgbClr val="E39025"/>
              </a:buClr>
              <a:buFont typeface="Wingdings" panose="05000000000000000000" pitchFamily="2" charset="2"/>
              <a:buChar char="§"/>
            </a:pPr>
            <a:r>
              <a:rPr lang="en-US" sz="1200" dirty="0"/>
              <a:t>Washington, DC</a:t>
            </a:r>
          </a:p>
          <a:p>
            <a:pPr marL="291179" indent="-291179">
              <a:buClr>
                <a:srgbClr val="E39025"/>
              </a:buClr>
              <a:buFont typeface="Wingdings" panose="05000000000000000000" pitchFamily="2" charset="2"/>
              <a:buChar char="§"/>
            </a:pPr>
            <a:r>
              <a:rPr lang="en-US" sz="1200" dirty="0"/>
              <a:t>Dothan, AL - Ft Rucker</a:t>
            </a:r>
          </a:p>
          <a:p>
            <a:pPr marL="291179" indent="-291179">
              <a:buClr>
                <a:srgbClr val="E39025"/>
              </a:buClr>
              <a:buFont typeface="Wingdings" panose="05000000000000000000" pitchFamily="2" charset="2"/>
              <a:buChar char="§"/>
            </a:pPr>
            <a:r>
              <a:rPr lang="en-US" sz="1200" dirty="0"/>
              <a:t>TX – Jiffy Lube International,  Elite Line Services (ELS , Ft Sam Houston</a:t>
            </a:r>
          </a:p>
          <a:p>
            <a:pPr marL="291179" indent="-291179">
              <a:buClr>
                <a:srgbClr val="E39025"/>
              </a:buClr>
              <a:buFont typeface="Wingdings" panose="05000000000000000000" pitchFamily="2" charset="2"/>
              <a:buChar char="§"/>
            </a:pPr>
            <a:r>
              <a:rPr lang="en-US" sz="1200" dirty="0"/>
              <a:t>Fort Walton Bch, FL , </a:t>
            </a:r>
            <a:r>
              <a:rPr lang="en-US" sz="1200" dirty="0" err="1"/>
              <a:t>Hurlburt</a:t>
            </a:r>
            <a:r>
              <a:rPr lang="en-US" sz="1200" dirty="0"/>
              <a:t> AFB - </a:t>
            </a:r>
          </a:p>
          <a:p>
            <a:pPr marL="291179" indent="-291179">
              <a:buClr>
                <a:srgbClr val="E39025"/>
              </a:buClr>
              <a:buFont typeface="Wingdings" panose="05000000000000000000" pitchFamily="2" charset="2"/>
              <a:buChar char="§"/>
            </a:pPr>
            <a:r>
              <a:rPr lang="en-US" sz="1200" dirty="0"/>
              <a:t>Roanoke, VA – Advance Auto Parts (AAP)</a:t>
            </a:r>
          </a:p>
          <a:p>
            <a:pPr marL="291179" indent="-291179">
              <a:buClr>
                <a:srgbClr val="E39025"/>
              </a:buClr>
              <a:buFont typeface="Wingdings" panose="05000000000000000000" pitchFamily="2" charset="2"/>
              <a:buChar char="§"/>
            </a:pPr>
            <a:r>
              <a:rPr lang="en-US" sz="1200" dirty="0"/>
              <a:t>Nashville, TN –  Bridgestone Retail Operations (BSRO) (they are also in Chicago, IL)</a:t>
            </a:r>
          </a:p>
          <a:p>
            <a:pPr marL="291179" indent="-291179">
              <a:buClr>
                <a:srgbClr val="E39025"/>
              </a:buClr>
              <a:buFont typeface="Wingdings" panose="05000000000000000000" pitchFamily="2" charset="2"/>
              <a:buChar char="§"/>
            </a:pPr>
            <a:r>
              <a:rPr lang="en-US" sz="1200" dirty="0"/>
              <a:t>Racine, WI – Case IH</a:t>
            </a:r>
          </a:p>
          <a:p>
            <a:pPr marL="291179" indent="-291179">
              <a:buClr>
                <a:srgbClr val="E39025"/>
              </a:buClr>
              <a:buFont typeface="Wingdings" panose="05000000000000000000" pitchFamily="2" charset="2"/>
              <a:buChar char="§"/>
            </a:pPr>
            <a:r>
              <a:rPr lang="en-US" sz="1200" dirty="0"/>
              <a:t>Akron, OH – Goodyear</a:t>
            </a:r>
          </a:p>
          <a:p>
            <a:pPr marL="291179" indent="-291179">
              <a:buClr>
                <a:srgbClr val="E39025"/>
              </a:buClr>
              <a:buFont typeface="Wingdings" panose="05000000000000000000" pitchFamily="2" charset="2"/>
              <a:buChar char="§"/>
            </a:pPr>
            <a:r>
              <a:rPr lang="en-US" sz="1200" dirty="0"/>
              <a:t>Aurora, CO – Farm Credit Administration (FCA)</a:t>
            </a:r>
          </a:p>
          <a:p>
            <a:pPr marL="291179" indent="-291179">
              <a:buClr>
                <a:srgbClr val="E39025"/>
              </a:buClr>
              <a:buFont typeface="Wingdings" panose="05000000000000000000" pitchFamily="2" charset="2"/>
              <a:buChar char="§"/>
            </a:pPr>
            <a:r>
              <a:rPr lang="en-US" sz="1200" dirty="0"/>
              <a:t>Kansas City, MO – Alpha Gamma Rho (AGR)</a:t>
            </a:r>
          </a:p>
          <a:p>
            <a:pPr marL="291179" indent="-291179">
              <a:buClr>
                <a:srgbClr val="E39025"/>
              </a:buClr>
              <a:buFont typeface="Wingdings" panose="05000000000000000000" pitchFamily="2" charset="2"/>
              <a:buChar char="§"/>
            </a:pPr>
            <a:r>
              <a:rPr lang="en-US" sz="1200" dirty="0"/>
              <a:t>Princeton, KY – Kentucky Soybean Board</a:t>
            </a:r>
          </a:p>
          <a:p>
            <a:pPr marL="291179" indent="-291179">
              <a:buClr>
                <a:srgbClr val="E39025"/>
              </a:buClr>
              <a:buFont typeface="Wingdings" panose="05000000000000000000" pitchFamily="2" charset="2"/>
              <a:buChar char="§"/>
            </a:pPr>
            <a:r>
              <a:rPr lang="en-US" sz="1200" dirty="0"/>
              <a:t>Detroit, MI – St. John Providence (part of Ascension)</a:t>
            </a:r>
          </a:p>
          <a:p>
            <a:pPr marL="291179" indent="-291179">
              <a:buClr>
                <a:srgbClr val="E39025"/>
              </a:buClr>
              <a:buFont typeface="Wingdings" panose="05000000000000000000" pitchFamily="2" charset="2"/>
              <a:buChar char="§"/>
            </a:pPr>
            <a:r>
              <a:rPr lang="en-US" sz="1200" dirty="0"/>
              <a:t>Parsippany, NJ – Zoetis</a:t>
            </a:r>
          </a:p>
          <a:p>
            <a:pPr marL="291179" indent="-291179">
              <a:buClr>
                <a:srgbClr val="E39025"/>
              </a:buClr>
              <a:buFont typeface="Wingdings" panose="05000000000000000000" pitchFamily="2" charset="2"/>
              <a:buChar char="§"/>
            </a:pPr>
            <a:r>
              <a:rPr lang="en-US" sz="1200" dirty="0"/>
              <a:t>Arlington, VA – BAE Systems </a:t>
            </a:r>
          </a:p>
          <a:p>
            <a:pPr>
              <a:buClr>
                <a:srgbClr val="E39025"/>
              </a:buClr>
            </a:pPr>
            <a:endParaRPr lang="en-US" sz="1200" dirty="0"/>
          </a:p>
          <a:p>
            <a:pPr>
              <a:buClr>
                <a:srgbClr val="E39025"/>
              </a:buClr>
            </a:pPr>
            <a:r>
              <a:rPr lang="en-US" sz="1200" dirty="0"/>
              <a:t>VSG/3I Prospective Clients:</a:t>
            </a:r>
          </a:p>
          <a:p>
            <a:pPr marL="291179" indent="-291179">
              <a:buClr>
                <a:srgbClr val="E39025"/>
              </a:buClr>
              <a:buFont typeface="Wingdings" panose="05000000000000000000" pitchFamily="2" charset="2"/>
              <a:buChar char="§"/>
            </a:pPr>
            <a:r>
              <a:rPr lang="en-US" sz="1200" dirty="0"/>
              <a:t>Air National Guard Training Center, Little Rock, AR</a:t>
            </a:r>
          </a:p>
          <a:p>
            <a:pPr marL="291179" indent="-291179">
              <a:buClr>
                <a:srgbClr val="E39025"/>
              </a:buClr>
              <a:buFont typeface="Wingdings" panose="05000000000000000000" pitchFamily="2" charset="2"/>
              <a:buChar char="§"/>
            </a:pPr>
            <a:r>
              <a:rPr lang="en-US" sz="1200" dirty="0"/>
              <a:t>Scott AFB – O’Fallon, IL</a:t>
            </a:r>
          </a:p>
          <a:p>
            <a:pPr marL="291179" indent="-291179">
              <a:buClr>
                <a:srgbClr val="E39025"/>
              </a:buClr>
              <a:buFont typeface="Wingdings" panose="05000000000000000000" pitchFamily="2" charset="2"/>
              <a:buChar char="§"/>
            </a:pPr>
            <a:r>
              <a:rPr lang="en-US" sz="1200" dirty="0"/>
              <a:t>Ft Huachuca – Sierra Vista, AZ</a:t>
            </a:r>
          </a:p>
          <a:p>
            <a:pPr marL="291179" indent="-291179">
              <a:buClr>
                <a:srgbClr val="E39025"/>
              </a:buClr>
              <a:buFont typeface="Wingdings" panose="05000000000000000000" pitchFamily="2" charset="2"/>
              <a:buChar char="§"/>
            </a:pPr>
            <a:r>
              <a:rPr lang="en-US" sz="1200" dirty="0"/>
              <a:t>Ft Bliss - El Paso TX</a:t>
            </a:r>
          </a:p>
        </p:txBody>
      </p:sp>
      <p:sp>
        <p:nvSpPr>
          <p:cNvPr id="4" name="Slide Number Placeholder 3"/>
          <p:cNvSpPr>
            <a:spLocks noGrp="1"/>
          </p:cNvSpPr>
          <p:nvPr>
            <p:ph type="sldNum" sz="quarter" idx="10"/>
          </p:nvPr>
        </p:nvSpPr>
        <p:spPr/>
        <p:txBody>
          <a:bodyPr/>
          <a:lstStyle/>
          <a:p>
            <a:pPr marL="0" marR="0" lvl="0" indent="0" algn="r" defTabSz="1242334"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124233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621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0">
              <a:buClr>
                <a:srgbClr val="E39025"/>
              </a:buClr>
              <a:buFont typeface="Wingdings" panose="05000000000000000000" pitchFamily="2" charset="2"/>
              <a:buNone/>
            </a:pPr>
            <a:endParaRPr lang="en-US" sz="1600"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65CA9C0F-0B2E-3146-B034-C1C95707DC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972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z="1600" dirty="0"/>
          </a:p>
        </p:txBody>
      </p:sp>
      <p:sp>
        <p:nvSpPr>
          <p:cNvPr id="471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57066" indent="-291179" eaLnBrk="0" hangingPunct="0">
              <a:defRPr>
                <a:solidFill>
                  <a:schemeClr val="tx1"/>
                </a:solidFill>
                <a:latin typeface="Arial" panose="020B0604020202020204" pitchFamily="34" charset="0"/>
                <a:ea typeface="ＭＳ Ｐゴシック" panose="020B0600070205080204" pitchFamily="34" charset="-128"/>
              </a:defRPr>
            </a:lvl2pPr>
            <a:lvl3pPr marL="1164717" indent="-232943" eaLnBrk="0" hangingPunct="0">
              <a:defRPr>
                <a:solidFill>
                  <a:schemeClr val="tx1"/>
                </a:solidFill>
                <a:latin typeface="Arial" panose="020B0604020202020204" pitchFamily="34" charset="0"/>
                <a:ea typeface="ＭＳ Ｐゴシック" panose="020B0600070205080204" pitchFamily="34" charset="-128"/>
              </a:defRPr>
            </a:lvl3pPr>
            <a:lvl4pPr marL="1630604" indent="-232943" eaLnBrk="0" hangingPunct="0">
              <a:defRPr>
                <a:solidFill>
                  <a:schemeClr val="tx1"/>
                </a:solidFill>
                <a:latin typeface="Arial" panose="020B0604020202020204" pitchFamily="34" charset="0"/>
                <a:ea typeface="ＭＳ Ｐゴシック" panose="020B0600070205080204" pitchFamily="34" charset="-128"/>
              </a:defRPr>
            </a:lvl4pPr>
            <a:lvl5pPr marL="2096491" indent="-232943" eaLnBrk="0" hangingPunct="0">
              <a:defRPr>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72266436-CBAB-46B8-95F9-CF4D44EE4CDF}"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121917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356329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600" dirty="0"/>
              <a:t>Leave Here</a:t>
            </a:r>
          </a:p>
        </p:txBody>
      </p:sp>
      <p:sp>
        <p:nvSpPr>
          <p:cNvPr id="471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57066" indent="-291179" eaLnBrk="0" hangingPunct="0">
              <a:defRPr>
                <a:solidFill>
                  <a:schemeClr val="tx1"/>
                </a:solidFill>
                <a:latin typeface="Arial" panose="020B0604020202020204" pitchFamily="34" charset="0"/>
                <a:ea typeface="ＭＳ Ｐゴシック" panose="020B0600070205080204" pitchFamily="34" charset="-128"/>
              </a:defRPr>
            </a:lvl2pPr>
            <a:lvl3pPr marL="1164717" indent="-232943" eaLnBrk="0" hangingPunct="0">
              <a:defRPr>
                <a:solidFill>
                  <a:schemeClr val="tx1"/>
                </a:solidFill>
                <a:latin typeface="Arial" panose="020B0604020202020204" pitchFamily="34" charset="0"/>
                <a:ea typeface="ＭＳ Ｐゴシック" panose="020B0600070205080204" pitchFamily="34" charset="-128"/>
              </a:defRPr>
            </a:lvl3pPr>
            <a:lvl4pPr marL="1630604" indent="-232943" eaLnBrk="0" hangingPunct="0">
              <a:defRPr>
                <a:solidFill>
                  <a:schemeClr val="tx1"/>
                </a:solidFill>
                <a:latin typeface="Arial" panose="020B0604020202020204" pitchFamily="34" charset="0"/>
                <a:ea typeface="ＭＳ Ｐゴシック" panose="020B0600070205080204" pitchFamily="34" charset="-128"/>
              </a:defRPr>
            </a:lvl4pPr>
            <a:lvl5pPr marL="2096491" indent="-232943" eaLnBrk="0" hangingPunct="0">
              <a:defRPr>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72266436-CBAB-46B8-95F9-CF4D44EE4CDF}"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121917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2543778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6" name="Picture 5" descr="tcc-solution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9436" y="6058284"/>
            <a:ext cx="1293168" cy="431056"/>
          </a:xfrm>
          <a:prstGeom prst="rect">
            <a:avLst/>
          </a:prstGeom>
        </p:spPr>
      </p:pic>
    </p:spTree>
    <p:extLst>
      <p:ext uri="{BB962C8B-B14F-4D97-AF65-F5344CB8AC3E}">
        <p14:creationId xmlns:p14="http://schemas.microsoft.com/office/powerpoint/2010/main" val="421625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19969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471987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7836208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686194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2040762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9979089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6999"/>
            <a:ext cx="5085589" cy="4266109"/>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840244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19465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796690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621581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4655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776623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55165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7000"/>
            <a:ext cx="5085589"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428127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3306490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1380896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3995786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341980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3032658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6432992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782530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994391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18861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6280774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6962635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9376082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455254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6000" cap="all"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8" y="3956281"/>
            <a:ext cx="6831673"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grpSp>
        <p:nvGrpSpPr>
          <p:cNvPr id="8" name="Group 7"/>
          <p:cNvGrpSpPr/>
          <p:nvPr/>
        </p:nvGrpSpPr>
        <p:grpSpPr>
          <a:xfrm>
            <a:off x="752858" y="744470"/>
            <a:ext cx="1067411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
        <p:nvSpPr>
          <p:cNvPr id="10" name="TextBox 9"/>
          <p:cNvSpPr txBox="1"/>
          <p:nvPr userDrawn="1"/>
        </p:nvSpPr>
        <p:spPr>
          <a:xfrm>
            <a:off x="3657600" y="6094140"/>
            <a:ext cx="4494363" cy="600164"/>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Purdue Manufacturing Extension Partnership</a:t>
            </a:r>
          </a:p>
          <a:p>
            <a:r>
              <a:rPr lang="en-US" sz="1100" dirty="0">
                <a:latin typeface="Arial" panose="020B0604020202020204" pitchFamily="34" charset="0"/>
                <a:cs typeface="Arial" panose="020B0604020202020204" pitchFamily="34" charset="0"/>
              </a:rPr>
              <a:t>(800) 877-5182</a:t>
            </a:r>
          </a:p>
          <a:p>
            <a:r>
              <a:rPr lang="en-US" sz="1100" dirty="0">
                <a:latin typeface="Arial" panose="020B0604020202020204" pitchFamily="34" charset="0"/>
                <a:cs typeface="Arial" panose="020B0604020202020204" pitchFamily="34" charset="0"/>
              </a:rPr>
              <a:t>www.mep.purdue.edu</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83776" y="6094140"/>
            <a:ext cx="2743200" cy="73091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15808" y="195829"/>
            <a:ext cx="2111169" cy="1097280"/>
          </a:xfrm>
          <a:prstGeom prst="rect">
            <a:avLst/>
          </a:prstGeom>
        </p:spPr>
      </p:pic>
    </p:spTree>
    <p:extLst>
      <p:ext uri="{BB962C8B-B14F-4D97-AF65-F5344CB8AC3E}">
        <p14:creationId xmlns:p14="http://schemas.microsoft.com/office/powerpoint/2010/main" val="24531422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51A2C9E-A8DF-4C40-80AE-43C389291BF1}" type="datetimeFigureOut">
              <a:rPr lang="en-US" smtClean="0"/>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1F286-8207-490D-9DAD-739F8C6FAB2E}" type="slidenum">
              <a:rPr lang="en-US" smtClean="0"/>
              <a:t>‹#›</a:t>
            </a:fld>
            <a:endParaRPr lang="en-US"/>
          </a:p>
        </p:txBody>
      </p:sp>
    </p:spTree>
    <p:extLst>
      <p:ext uri="{BB962C8B-B14F-4D97-AF65-F5344CB8AC3E}">
        <p14:creationId xmlns:p14="http://schemas.microsoft.com/office/powerpoint/2010/main" val="13588259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6001"/>
            <a:ext cx="4447787"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25403" y="2286001"/>
            <a:ext cx="4447787"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1A2C9E-A8DF-4C40-80AE-43C389291BF1}" type="datetimeFigureOut">
              <a:rPr lang="en-US" smtClean="0"/>
              <a:t>10/3/2019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B1F286-8207-490D-9DAD-739F8C6FAB2E}" type="slidenum">
              <a:rPr lang="en-US" smtClean="0"/>
              <a:t>‹#›</a:t>
            </a:fld>
            <a:endParaRPr lang="en-US"/>
          </a:p>
        </p:txBody>
      </p:sp>
    </p:spTree>
    <p:extLst>
      <p:ext uri="{BB962C8B-B14F-4D97-AF65-F5344CB8AC3E}">
        <p14:creationId xmlns:p14="http://schemas.microsoft.com/office/powerpoint/2010/main" val="37536289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230"/>
            <a:ext cx="4447787"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371601" y="3305209"/>
            <a:ext cx="4447785"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3" y="2349754"/>
            <a:ext cx="4447787"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525013" y="3305209"/>
            <a:ext cx="4447787"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1A2C9E-A8DF-4C40-80AE-43C389291BF1}" type="datetimeFigureOut">
              <a:rPr lang="en-US" smtClean="0"/>
              <a:t>10/3/2019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B1F286-8207-490D-9DAD-739F8C6FAB2E}" type="slidenum">
              <a:rPr lang="en-US" smtClean="0"/>
              <a:t>‹#›</a:t>
            </a:fld>
            <a:endParaRPr lang="en-US"/>
          </a:p>
        </p:txBody>
      </p:sp>
    </p:spTree>
    <p:extLst>
      <p:ext uri="{BB962C8B-B14F-4D97-AF65-F5344CB8AC3E}">
        <p14:creationId xmlns:p14="http://schemas.microsoft.com/office/powerpoint/2010/main" val="312071702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51A2C9E-A8DF-4C40-80AE-43C389291BF1}" type="datetimeFigureOut">
              <a:rPr lang="en-US" smtClean="0"/>
              <a:t>10/3/2019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B1F286-8207-490D-9DAD-739F8C6FAB2E}" type="slidenum">
              <a:rPr lang="en-US" smtClean="0"/>
              <a:t>‹#›</a:t>
            </a:fld>
            <a:endParaRPr lang="en-US"/>
          </a:p>
        </p:txBody>
      </p:sp>
    </p:spTree>
    <p:extLst>
      <p:ext uri="{BB962C8B-B14F-4D97-AF65-F5344CB8AC3E}">
        <p14:creationId xmlns:p14="http://schemas.microsoft.com/office/powerpoint/2010/main" val="301630617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1A2C9E-A8DF-4C40-80AE-43C389291BF1}" type="datetimeFigureOut">
              <a:rPr lang="en-US" smtClean="0"/>
              <a:t>10/3/2019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B1F286-8207-490D-9DAD-739F8C6FAB2E}" type="slidenum">
              <a:rPr lang="en-US" smtClean="0"/>
              <a:t>‹#›</a:t>
            </a:fld>
            <a:endParaRPr lang="en-US"/>
          </a:p>
        </p:txBody>
      </p:sp>
    </p:spTree>
    <p:extLst>
      <p:ext uri="{BB962C8B-B14F-4D97-AF65-F5344CB8AC3E}">
        <p14:creationId xmlns:p14="http://schemas.microsoft.com/office/powerpoint/2010/main" val="2483681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209360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7"/>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1A2C9E-A8DF-4C40-80AE-43C389291BF1}" type="datetimeFigureOut">
              <a:rPr lang="en-US" smtClean="0"/>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1F286-8207-490D-9DAD-739F8C6FAB2E}" type="slidenum">
              <a:rPr lang="en-US" smtClean="0"/>
              <a:t>‹#›</a:t>
            </a:fld>
            <a:endParaRPr lang="en-US"/>
          </a:p>
        </p:txBody>
      </p:sp>
    </p:spTree>
    <p:extLst>
      <p:ext uri="{BB962C8B-B14F-4D97-AF65-F5344CB8AC3E}">
        <p14:creationId xmlns:p14="http://schemas.microsoft.com/office/powerpoint/2010/main" val="25488145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74396" y="624156"/>
            <a:ext cx="1987933"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1" y="624156"/>
            <a:ext cx="7632700"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1A2C9E-A8DF-4C40-80AE-43C389291BF1}" type="datetimeFigureOut">
              <a:rPr lang="en-US" smtClean="0"/>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1F286-8207-490D-9DAD-739F8C6FAB2E}" type="slidenum">
              <a:rPr lang="en-US" smtClean="0"/>
              <a:t>‹#›</a:t>
            </a:fld>
            <a:endParaRPr lang="en-US"/>
          </a:p>
        </p:txBody>
      </p:sp>
    </p:spTree>
    <p:extLst>
      <p:ext uri="{BB962C8B-B14F-4D97-AF65-F5344CB8AC3E}">
        <p14:creationId xmlns:p14="http://schemas.microsoft.com/office/powerpoint/2010/main" val="6170825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32000" y="2130426"/>
            <a:ext cx="9245600" cy="1470025"/>
          </a:xfrm>
        </p:spPr>
        <p:txBody>
          <a:bodyPr/>
          <a:lstStyle>
            <a:lvl1pPr>
              <a:defRPr sz="3600"/>
            </a:lvl1pPr>
          </a:lstStyle>
          <a:p>
            <a:r>
              <a:rPr lang="en-US" dirty="0"/>
              <a:t>Click to edit Master title style</a:t>
            </a:r>
          </a:p>
        </p:txBody>
      </p:sp>
      <p:sp>
        <p:nvSpPr>
          <p:cNvPr id="3" name="Subtitle 2"/>
          <p:cNvSpPr>
            <a:spLocks noGrp="1"/>
          </p:cNvSpPr>
          <p:nvPr>
            <p:ph type="subTitle" idx="1"/>
          </p:nvPr>
        </p:nvSpPr>
        <p:spPr>
          <a:xfrm>
            <a:off x="2032000" y="3600450"/>
            <a:ext cx="8331200" cy="1752600"/>
          </a:xfrm>
        </p:spPr>
        <p:txBody>
          <a:bodyPr/>
          <a:lstStyle>
            <a:lvl1pPr marL="457200" indent="-457200" algn="l">
              <a:buFont typeface="Arial" panose="020B0604020202020204" pitchFamily="34" charset="0"/>
              <a:buChar char="•"/>
              <a:defRPr sz="2400"/>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dirty="0"/>
              <a:t>Click to edit Master subtitle style</a:t>
            </a:r>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Right Arrow 6"/>
          <p:cNvSpPr/>
          <p:nvPr userDrawn="1"/>
        </p:nvSpPr>
        <p:spPr>
          <a:xfrm>
            <a:off x="508000" y="2209800"/>
            <a:ext cx="1524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2123828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12886381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dirty="0"/>
              <a:t>Click to edit Master text styles</a:t>
            </a:r>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1571758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10055953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5618074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43934487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0682252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0"/>
            <a:ext cx="4011084"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5" y="1435101"/>
            <a:ext cx="4011084"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dirty="0"/>
              <a:t>Click to edit Master text styles</a:t>
            </a:r>
          </a:p>
        </p:txBody>
      </p:sp>
      <p:sp>
        <p:nvSpPr>
          <p:cNvPr id="6"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700251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4296703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lIns="91429" tIns="45714" rIns="91429" bIns="45714"/>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dirty="0"/>
              <a:t>Click to edit Master text styles</a:t>
            </a:r>
          </a:p>
        </p:txBody>
      </p:sp>
      <p:sp>
        <p:nvSpPr>
          <p:cNvPr id="6"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39475461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162225673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5"/>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5"/>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15263782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25963"/>
          </a:xfrm>
          <a:prstGeom prst="rect">
            <a:avLst/>
          </a:prstGeom>
        </p:spPr>
        <p:txBody>
          <a:bodyPr/>
          <a:lstStyle/>
          <a:p>
            <a:r>
              <a:rPr lang="en-US" dirty="0"/>
              <a:t>Click icon to add online image</a:t>
            </a:r>
          </a:p>
        </p:txBody>
      </p:sp>
      <p:sp>
        <p:nvSpPr>
          <p:cNvPr id="4" name="Text Placeholder 3"/>
          <p:cNvSpPr>
            <a:spLocks noGrp="1"/>
          </p:cNvSpPr>
          <p:nvPr>
            <p:ph type="body" sz="half" idx="2"/>
          </p:nvPr>
        </p:nvSpPr>
        <p:spPr>
          <a:xfrm>
            <a:off x="6197600" y="1600201"/>
            <a:ext cx="5384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9533938"/>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6197600" y="1600201"/>
            <a:ext cx="5384800" cy="4525963"/>
          </a:xfrm>
          <a:prstGeom prst="rect">
            <a:avLst/>
          </a:prstGeom>
        </p:spPr>
        <p:txBody>
          <a:bodyPr/>
          <a:lstStyle/>
          <a:p>
            <a:r>
              <a:rPr lang="en-US" dirty="0"/>
              <a:t>Click icon to add online image</a:t>
            </a:r>
          </a:p>
        </p:txBody>
      </p:sp>
    </p:spTree>
    <p:extLst>
      <p:ext uri="{BB962C8B-B14F-4D97-AF65-F5344CB8AC3E}">
        <p14:creationId xmlns:p14="http://schemas.microsoft.com/office/powerpoint/2010/main" val="2711879618"/>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4990D8C-1FBB-A04A-8583-04C2355AAA20}" type="datetimeFigureOut">
              <a:rPr lang="en-US" smtClean="0"/>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954E40-30AF-6848-BDCE-041AEA317CF1}" type="slidenum">
              <a:rPr lang="en-US" smtClean="0"/>
              <a:t>‹#›</a:t>
            </a:fld>
            <a:endParaRPr lang="en-US"/>
          </a:p>
        </p:txBody>
      </p:sp>
    </p:spTree>
    <p:extLst>
      <p:ext uri="{BB962C8B-B14F-4D97-AF65-F5344CB8AC3E}">
        <p14:creationId xmlns:p14="http://schemas.microsoft.com/office/powerpoint/2010/main" val="139594819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990D8C-1FBB-A04A-8583-04C2355AAA20}" type="datetimeFigureOut">
              <a:rPr lang="en-US" smtClean="0"/>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954E40-30AF-6848-BDCE-041AEA317CF1}" type="slidenum">
              <a:rPr lang="en-US" smtClean="0"/>
              <a:t>‹#›</a:t>
            </a:fld>
            <a:endParaRPr lang="en-US"/>
          </a:p>
        </p:txBody>
      </p:sp>
    </p:spTree>
    <p:extLst>
      <p:ext uri="{BB962C8B-B14F-4D97-AF65-F5344CB8AC3E}">
        <p14:creationId xmlns:p14="http://schemas.microsoft.com/office/powerpoint/2010/main" val="4565174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990D8C-1FBB-A04A-8583-04C2355AAA20}" type="datetimeFigureOut">
              <a:rPr lang="en-US" smtClean="0"/>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954E40-30AF-6848-BDCE-041AEA317CF1}" type="slidenum">
              <a:rPr lang="en-US" smtClean="0"/>
              <a:t>‹#›</a:t>
            </a:fld>
            <a:endParaRPr lang="en-US"/>
          </a:p>
        </p:txBody>
      </p:sp>
    </p:spTree>
    <p:extLst>
      <p:ext uri="{BB962C8B-B14F-4D97-AF65-F5344CB8AC3E}">
        <p14:creationId xmlns:p14="http://schemas.microsoft.com/office/powerpoint/2010/main" val="76575255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990D8C-1FBB-A04A-8583-04C2355AAA20}" type="datetimeFigureOut">
              <a:rPr lang="en-US" smtClean="0"/>
              <a:t>10/3/2019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954E40-30AF-6848-BDCE-041AEA317CF1}" type="slidenum">
              <a:rPr lang="en-US" smtClean="0"/>
              <a:t>‹#›</a:t>
            </a:fld>
            <a:endParaRPr lang="en-US"/>
          </a:p>
        </p:txBody>
      </p:sp>
    </p:spTree>
    <p:extLst>
      <p:ext uri="{BB962C8B-B14F-4D97-AF65-F5344CB8AC3E}">
        <p14:creationId xmlns:p14="http://schemas.microsoft.com/office/powerpoint/2010/main" val="2791013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990D8C-1FBB-A04A-8583-04C2355AAA20}" type="datetimeFigureOut">
              <a:rPr lang="en-US" smtClean="0"/>
              <a:t>10/3/2019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954E40-30AF-6848-BDCE-041AEA317CF1}" type="slidenum">
              <a:rPr lang="en-US" smtClean="0"/>
              <a:t>‹#›</a:t>
            </a:fld>
            <a:endParaRPr lang="en-US"/>
          </a:p>
        </p:txBody>
      </p:sp>
    </p:spTree>
    <p:extLst>
      <p:ext uri="{BB962C8B-B14F-4D97-AF65-F5344CB8AC3E}">
        <p14:creationId xmlns:p14="http://schemas.microsoft.com/office/powerpoint/2010/main" val="1238546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16116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990D8C-1FBB-A04A-8583-04C2355AAA20}" type="datetimeFigureOut">
              <a:rPr lang="en-US" smtClean="0"/>
              <a:t>10/3/2019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954E40-30AF-6848-BDCE-041AEA317CF1}" type="slidenum">
              <a:rPr lang="en-US" smtClean="0"/>
              <a:t>‹#›</a:t>
            </a:fld>
            <a:endParaRPr lang="en-US"/>
          </a:p>
        </p:txBody>
      </p:sp>
    </p:spTree>
    <p:extLst>
      <p:ext uri="{BB962C8B-B14F-4D97-AF65-F5344CB8AC3E}">
        <p14:creationId xmlns:p14="http://schemas.microsoft.com/office/powerpoint/2010/main" val="237718969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990D8C-1FBB-A04A-8583-04C2355AAA20}" type="datetimeFigureOut">
              <a:rPr lang="en-US" smtClean="0"/>
              <a:t>10/3/2019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954E40-30AF-6848-BDCE-041AEA317CF1}" type="slidenum">
              <a:rPr lang="en-US" smtClean="0"/>
              <a:t>‹#›</a:t>
            </a:fld>
            <a:endParaRPr lang="en-US"/>
          </a:p>
        </p:txBody>
      </p:sp>
    </p:spTree>
    <p:extLst>
      <p:ext uri="{BB962C8B-B14F-4D97-AF65-F5344CB8AC3E}">
        <p14:creationId xmlns:p14="http://schemas.microsoft.com/office/powerpoint/2010/main" val="26342629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990D8C-1FBB-A04A-8583-04C2355AAA20}" type="datetimeFigureOut">
              <a:rPr lang="en-US" smtClean="0"/>
              <a:t>10/3/2019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954E40-30AF-6848-BDCE-041AEA317CF1}" type="slidenum">
              <a:rPr lang="en-US" smtClean="0"/>
              <a:t>‹#›</a:t>
            </a:fld>
            <a:endParaRPr lang="en-US"/>
          </a:p>
        </p:txBody>
      </p:sp>
    </p:spTree>
    <p:extLst>
      <p:ext uri="{BB962C8B-B14F-4D97-AF65-F5344CB8AC3E}">
        <p14:creationId xmlns:p14="http://schemas.microsoft.com/office/powerpoint/2010/main" val="37904812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990D8C-1FBB-A04A-8583-04C2355AAA20}" type="datetimeFigureOut">
              <a:rPr lang="en-US" smtClean="0"/>
              <a:t>10/3/2019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954E40-30AF-6848-BDCE-041AEA317CF1}" type="slidenum">
              <a:rPr lang="en-US" smtClean="0"/>
              <a:t>‹#›</a:t>
            </a:fld>
            <a:endParaRPr lang="en-US"/>
          </a:p>
        </p:txBody>
      </p:sp>
    </p:spTree>
    <p:extLst>
      <p:ext uri="{BB962C8B-B14F-4D97-AF65-F5344CB8AC3E}">
        <p14:creationId xmlns:p14="http://schemas.microsoft.com/office/powerpoint/2010/main" val="343372267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990D8C-1FBB-A04A-8583-04C2355AAA20}" type="datetimeFigureOut">
              <a:rPr lang="en-US" smtClean="0"/>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954E40-30AF-6848-BDCE-041AEA317CF1}" type="slidenum">
              <a:rPr lang="en-US" smtClean="0"/>
              <a:t>‹#›</a:t>
            </a:fld>
            <a:endParaRPr lang="en-US"/>
          </a:p>
        </p:txBody>
      </p:sp>
    </p:spTree>
    <p:extLst>
      <p:ext uri="{BB962C8B-B14F-4D97-AF65-F5344CB8AC3E}">
        <p14:creationId xmlns:p14="http://schemas.microsoft.com/office/powerpoint/2010/main" val="4774973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990D8C-1FBB-A04A-8583-04C2355AAA20}" type="datetimeFigureOut">
              <a:rPr lang="en-US" smtClean="0"/>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954E40-30AF-6848-BDCE-041AEA317CF1}" type="slidenum">
              <a:rPr lang="en-US" smtClean="0"/>
              <a:t>‹#›</a:t>
            </a:fld>
            <a:endParaRPr lang="en-US"/>
          </a:p>
        </p:txBody>
      </p:sp>
    </p:spTree>
    <p:extLst>
      <p:ext uri="{BB962C8B-B14F-4D97-AF65-F5344CB8AC3E}">
        <p14:creationId xmlns:p14="http://schemas.microsoft.com/office/powerpoint/2010/main" val="463515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219200"/>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560285"/>
            <a:ext cx="5082117"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219200"/>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560285"/>
            <a:ext cx="5084232"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952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62284"/>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803370"/>
            <a:ext cx="5082117"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462284"/>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803370"/>
            <a:ext cx="5084232"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135458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9115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96961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734920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67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3063240" cy="343814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3049016" y="0"/>
            <a:ext cx="3063240" cy="3438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6098032" y="0"/>
            <a:ext cx="3063240" cy="3438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9147048" y="0"/>
            <a:ext cx="3063240" cy="3438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3419856"/>
            <a:ext cx="3063240" cy="343814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3049016" y="3419856"/>
            <a:ext cx="3063240" cy="3438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6098032" y="3419856"/>
            <a:ext cx="3063240" cy="3438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9147048" y="3419856"/>
            <a:ext cx="3063240" cy="3438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800548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41448" cy="2295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437638" y="0"/>
            <a:ext cx="2441448" cy="2295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4875276" y="0"/>
            <a:ext cx="2441448" cy="2295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7312914" y="0"/>
            <a:ext cx="2441448" cy="2295144"/>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9750552" y="0"/>
            <a:ext cx="2441448" cy="2295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2281428"/>
            <a:ext cx="2441448" cy="2295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2437638" y="2281428"/>
            <a:ext cx="2441448" cy="2295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4875276" y="2281428"/>
            <a:ext cx="2441448" cy="2295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7312914" y="2281428"/>
            <a:ext cx="2441448" cy="2295144"/>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9750552" y="2281428"/>
            <a:ext cx="2441448" cy="2295144"/>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4562856"/>
            <a:ext cx="2441448" cy="2295144"/>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2446782" y="4562856"/>
            <a:ext cx="2441448" cy="2295144"/>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4884420" y="4562856"/>
            <a:ext cx="2441448" cy="2295144"/>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7322058" y="4562856"/>
            <a:ext cx="2441448" cy="2295144"/>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9750552" y="4562856"/>
            <a:ext cx="2441448" cy="2295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343136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9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048256" cy="1728216"/>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2028749" y="0"/>
            <a:ext cx="2048256" cy="1728216"/>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4057498" y="0"/>
            <a:ext cx="2048256" cy="1728216"/>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6086247" y="0"/>
            <a:ext cx="2048256" cy="1728216"/>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10143744" y="0"/>
            <a:ext cx="2048256" cy="1728216"/>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8114996" y="0"/>
            <a:ext cx="2048256" cy="1728216"/>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1709928"/>
            <a:ext cx="2048256" cy="1728216"/>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2028749" y="1709928"/>
            <a:ext cx="2048256" cy="1728216"/>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4057498" y="1709928"/>
            <a:ext cx="2048256" cy="1728216"/>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6086247" y="1709928"/>
            <a:ext cx="2048256" cy="1728216"/>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10143744" y="1709928"/>
            <a:ext cx="2048256" cy="1728216"/>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8114996" y="1709928"/>
            <a:ext cx="2048256" cy="1728216"/>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3419856"/>
            <a:ext cx="2048256" cy="1728216"/>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2028749" y="3419856"/>
            <a:ext cx="2048256" cy="1728216"/>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4057498" y="3419856"/>
            <a:ext cx="2048256" cy="1728216"/>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6086247" y="3419856"/>
            <a:ext cx="2048256" cy="1728216"/>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10143744" y="3419856"/>
            <a:ext cx="2048256" cy="1728216"/>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8114996" y="3419856"/>
            <a:ext cx="2048256" cy="1728216"/>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5129784"/>
            <a:ext cx="2048256" cy="1728216"/>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2028749" y="5129784"/>
            <a:ext cx="2048256" cy="1728216"/>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4057498" y="5129784"/>
            <a:ext cx="2048256" cy="1728216"/>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6086247" y="5129784"/>
            <a:ext cx="2048256" cy="1728216"/>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10143744" y="5129784"/>
            <a:ext cx="2048256" cy="1728216"/>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8114996" y="5129784"/>
            <a:ext cx="2048256" cy="1728216"/>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092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35560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61976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Picture Placeholder 3"/>
          <p:cNvSpPr>
            <a:spLocks noGrp="1"/>
          </p:cNvSpPr>
          <p:nvPr>
            <p:ph type="pic" sz="quarter" idx="13"/>
          </p:nvPr>
        </p:nvSpPr>
        <p:spPr>
          <a:xfrm>
            <a:off x="88392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62113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35560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61976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Picture Placeholder 3"/>
          <p:cNvSpPr>
            <a:spLocks noGrp="1"/>
          </p:cNvSpPr>
          <p:nvPr>
            <p:ph type="pic" sz="quarter" idx="13"/>
          </p:nvPr>
        </p:nvSpPr>
        <p:spPr>
          <a:xfrm>
            <a:off x="88392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4456498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9919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06959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93190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055956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18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a:p>
        </p:txBody>
      </p:sp>
      <p:sp>
        <p:nvSpPr>
          <p:cNvPr id="6" name="Picture Placeholder 3"/>
          <p:cNvSpPr>
            <a:spLocks noGrp="1"/>
          </p:cNvSpPr>
          <p:nvPr>
            <p:ph type="pic" sz="quarter" idx="12"/>
          </p:nvPr>
        </p:nvSpPr>
        <p:spPr>
          <a:xfrm>
            <a:off x="61976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a:p>
        </p:txBody>
      </p:sp>
      <p:sp>
        <p:nvSpPr>
          <p:cNvPr id="7" name="Picture Placeholder 3"/>
          <p:cNvSpPr>
            <a:spLocks noGrp="1"/>
          </p:cNvSpPr>
          <p:nvPr>
            <p:ph type="pic" sz="quarter" idx="13"/>
          </p:nvPr>
        </p:nvSpPr>
        <p:spPr>
          <a:xfrm>
            <a:off x="88392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45733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a:p>
        </p:txBody>
      </p:sp>
      <p:sp>
        <p:nvSpPr>
          <p:cNvPr id="6" name="Picture Placeholder 3"/>
          <p:cNvSpPr>
            <a:spLocks noGrp="1"/>
          </p:cNvSpPr>
          <p:nvPr>
            <p:ph type="pic" sz="quarter" idx="12"/>
          </p:nvPr>
        </p:nvSpPr>
        <p:spPr>
          <a:xfrm>
            <a:off x="61976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a:p>
        </p:txBody>
      </p:sp>
      <p:sp>
        <p:nvSpPr>
          <p:cNvPr id="7" name="Picture Placeholder 3"/>
          <p:cNvSpPr>
            <a:spLocks noGrp="1"/>
          </p:cNvSpPr>
          <p:nvPr>
            <p:ph type="pic" sz="quarter" idx="13"/>
          </p:nvPr>
        </p:nvSpPr>
        <p:spPr>
          <a:xfrm>
            <a:off x="88392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10710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7765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557492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16813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512509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65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81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Picture Placeholder 3"/>
          <p:cNvSpPr>
            <a:spLocks noGrp="1"/>
          </p:cNvSpPr>
          <p:nvPr>
            <p:ph type="pic" sz="quarter" idx="24"/>
          </p:nvPr>
        </p:nvSpPr>
        <p:spPr>
          <a:xfrm>
            <a:off x="61965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88381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20102196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65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81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Picture Placeholder 3"/>
          <p:cNvSpPr>
            <a:spLocks noGrp="1"/>
          </p:cNvSpPr>
          <p:nvPr>
            <p:ph type="pic" sz="quarter" idx="24"/>
          </p:nvPr>
        </p:nvSpPr>
        <p:spPr>
          <a:xfrm>
            <a:off x="61965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88381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0347416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5" name="Picture Placeholder 3"/>
          <p:cNvSpPr>
            <a:spLocks noGrp="1"/>
          </p:cNvSpPr>
          <p:nvPr>
            <p:ph type="pic" sz="quarter" idx="24"/>
          </p:nvPr>
        </p:nvSpPr>
        <p:spPr>
          <a:xfrm>
            <a:off x="4431792"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7949184"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2748377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5" name="Picture Placeholder 3"/>
          <p:cNvSpPr>
            <a:spLocks noGrp="1"/>
          </p:cNvSpPr>
          <p:nvPr>
            <p:ph type="pic" sz="quarter" idx="24"/>
          </p:nvPr>
        </p:nvSpPr>
        <p:spPr>
          <a:xfrm>
            <a:off x="4431792"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7949184"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41781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5163148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3536"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Picture Placeholder 3"/>
          <p:cNvSpPr>
            <a:spLocks noGrp="1"/>
          </p:cNvSpPr>
          <p:nvPr>
            <p:ph type="pic" sz="quarter" idx="25"/>
          </p:nvPr>
        </p:nvSpPr>
        <p:spPr>
          <a:xfrm>
            <a:off x="6193536"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3387010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3536"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Picture Placeholder 3"/>
          <p:cNvSpPr>
            <a:spLocks noGrp="1"/>
          </p:cNvSpPr>
          <p:nvPr>
            <p:ph type="pic" sz="quarter" idx="25"/>
          </p:nvPr>
        </p:nvSpPr>
        <p:spPr>
          <a:xfrm>
            <a:off x="6193536"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2"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357843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087994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8652169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681605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9569272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5636778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279825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92161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355574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3554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707489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71558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7000"/>
            <a:ext cx="5085589"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92876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7000"/>
            <a:ext cx="5085589"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515408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877741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4673805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0801040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889073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5354625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741556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4209265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2353602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2781646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409620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8348980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4527730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773301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268759"/>
            <a:ext cx="2352260" cy="3535680"/>
          </a:xfrm>
          <a:solidFill>
            <a:schemeClr val="bg1">
              <a:lumMod val="90000"/>
              <a:lumOff val="10000"/>
            </a:schemeClr>
          </a:solidFill>
        </p:spPr>
        <p:txBody>
          <a:bodyPr anchor="ctr">
            <a:normAutofit/>
          </a:bodyPr>
          <a:lstStyle>
            <a:lvl1pPr marL="0" indent="0" algn="ctr">
              <a:buNone/>
              <a:defRPr sz="1400"/>
            </a:lvl1pPr>
          </a:lstStyle>
          <a:p>
            <a:endParaRPr lang="en-US"/>
          </a:p>
        </p:txBody>
      </p:sp>
      <p:sp>
        <p:nvSpPr>
          <p:cNvPr id="5" name="Picture Placeholder 3"/>
          <p:cNvSpPr>
            <a:spLocks noGrp="1"/>
          </p:cNvSpPr>
          <p:nvPr>
            <p:ph type="pic" sz="quarter" idx="11"/>
          </p:nvPr>
        </p:nvSpPr>
        <p:spPr>
          <a:xfrm>
            <a:off x="6257971" y="1268759"/>
            <a:ext cx="2352260" cy="3535680"/>
          </a:xfrm>
          <a:solidFill>
            <a:schemeClr val="bg1">
              <a:lumMod val="90000"/>
              <a:lumOff val="10000"/>
            </a:schemeClr>
          </a:solidFill>
        </p:spPr>
        <p:txBody>
          <a:bodyPr anchor="ctr">
            <a:normAutofit/>
          </a:bodyPr>
          <a:lstStyle>
            <a:lvl1pPr marL="0" indent="0" algn="ctr">
              <a:buNone/>
              <a:defRPr sz="1400"/>
            </a:lvl1pPr>
          </a:lstStyle>
          <a:p>
            <a:endParaRPr lang="en-US"/>
          </a:p>
        </p:txBody>
      </p:sp>
      <p:sp>
        <p:nvSpPr>
          <p:cNvPr id="8" name="Text Placeholder 9"/>
          <p:cNvSpPr>
            <a:spLocks noGrp="1"/>
          </p:cNvSpPr>
          <p:nvPr>
            <p:ph type="body" sz="quarter" idx="14"/>
          </p:nvPr>
        </p:nvSpPr>
        <p:spPr>
          <a:xfrm>
            <a:off x="3467708"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8797789"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914400" y="4980565"/>
            <a:ext cx="503311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6257971" y="4980565"/>
            <a:ext cx="501962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99476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532803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75946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869564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9499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26632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9006425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8079295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90726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219200"/>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560285"/>
            <a:ext cx="5082117"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219200"/>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560285"/>
            <a:ext cx="5084232" cy="4565877"/>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96580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462284"/>
            <a:ext cx="5082117"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914400" y="1803370"/>
            <a:ext cx="5082117"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462284"/>
            <a:ext cx="5084232" cy="307776"/>
          </a:xfrm>
        </p:spPr>
        <p:txBody>
          <a:bodyPr wrap="square" anchor="b">
            <a:spAutoFit/>
          </a:bodyPr>
          <a:lstStyle>
            <a:lvl1pPr marL="0" indent="0">
              <a:spcBef>
                <a:spcPts val="0"/>
              </a:spcBef>
              <a:buNone/>
              <a:defRPr sz="20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803370"/>
            <a:ext cx="5084232" cy="4368831"/>
          </a:xfrm>
        </p:spPr>
        <p:txBody>
          <a:bodyPr>
            <a:normAutofit/>
          </a:bodyPr>
          <a:lstStyle>
            <a:lvl1pPr>
              <a:defRPr sz="20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6564980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23059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5917543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8806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3063240" cy="343814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3049016" y="0"/>
            <a:ext cx="3063240" cy="3438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6098032" y="0"/>
            <a:ext cx="3063240" cy="3438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9147048" y="0"/>
            <a:ext cx="3063240" cy="3438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3419856"/>
            <a:ext cx="3063240" cy="343814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3049016" y="3419856"/>
            <a:ext cx="3063240" cy="3438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6098032" y="3419856"/>
            <a:ext cx="3063240" cy="3438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9147048" y="3419856"/>
            <a:ext cx="3063240" cy="3438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017609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7_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607797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41448" cy="2295144"/>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2437638" y="0"/>
            <a:ext cx="2441448" cy="229514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4875276" y="0"/>
            <a:ext cx="2441448" cy="229514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7312914" y="0"/>
            <a:ext cx="2441448" cy="2295144"/>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9750552" y="0"/>
            <a:ext cx="2441448" cy="229514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2281428"/>
            <a:ext cx="2441448" cy="2295144"/>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2437638" y="2281428"/>
            <a:ext cx="2441448" cy="229514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4875276" y="2281428"/>
            <a:ext cx="2441448" cy="229514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7312914" y="2281428"/>
            <a:ext cx="2441448" cy="2295144"/>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9750552" y="2281428"/>
            <a:ext cx="2441448" cy="2295144"/>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4562856"/>
            <a:ext cx="2441448" cy="2295144"/>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2437638" y="4562856"/>
            <a:ext cx="2441448" cy="2295144"/>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4875276" y="4562856"/>
            <a:ext cx="2441448" cy="2295144"/>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7312914" y="4562856"/>
            <a:ext cx="2441448" cy="2295144"/>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9750552" y="4562856"/>
            <a:ext cx="2441448" cy="229514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3454840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048256" cy="1728216"/>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2028749" y="0"/>
            <a:ext cx="2048256" cy="1728216"/>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4057498" y="0"/>
            <a:ext cx="2048256" cy="1728216"/>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6086247" y="0"/>
            <a:ext cx="2048256" cy="1728216"/>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10143744" y="0"/>
            <a:ext cx="2048256" cy="1728216"/>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8114996" y="0"/>
            <a:ext cx="2048256" cy="1728216"/>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1709928"/>
            <a:ext cx="2048256" cy="1728216"/>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2028749" y="1709928"/>
            <a:ext cx="2048256" cy="1728216"/>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4057498" y="1709928"/>
            <a:ext cx="2048256" cy="1728216"/>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6086247" y="1709928"/>
            <a:ext cx="2048256" cy="1728216"/>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10143744" y="1709928"/>
            <a:ext cx="2048256" cy="1728216"/>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8114996" y="1709928"/>
            <a:ext cx="2048256" cy="1728216"/>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3419856"/>
            <a:ext cx="2048256" cy="1728216"/>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2028749" y="3419856"/>
            <a:ext cx="2048256" cy="1728216"/>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4057498" y="3419856"/>
            <a:ext cx="2048256" cy="1728216"/>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6086247" y="3419856"/>
            <a:ext cx="2048256" cy="1728216"/>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10143744" y="3419856"/>
            <a:ext cx="2048256" cy="1728216"/>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8114996" y="3419856"/>
            <a:ext cx="2048256" cy="1728216"/>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5129784"/>
            <a:ext cx="2048256" cy="1728216"/>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2028749" y="5129784"/>
            <a:ext cx="2048256" cy="1728216"/>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4057498" y="5129784"/>
            <a:ext cx="2048256" cy="1728216"/>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6086247" y="5129784"/>
            <a:ext cx="2048256" cy="1728216"/>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10143744" y="5129784"/>
            <a:ext cx="2048256" cy="1728216"/>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8114996" y="5129784"/>
            <a:ext cx="2048256" cy="1728216"/>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8621175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22373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8488999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02453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6999"/>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2348692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07589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6999"/>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6067278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90971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a:p>
        </p:txBody>
      </p:sp>
      <p:sp>
        <p:nvSpPr>
          <p:cNvPr id="6" name="Picture Placeholder 3"/>
          <p:cNvSpPr>
            <a:spLocks noGrp="1"/>
          </p:cNvSpPr>
          <p:nvPr>
            <p:ph type="pic" sz="quarter" idx="12"/>
          </p:nvPr>
        </p:nvSpPr>
        <p:spPr>
          <a:xfrm>
            <a:off x="61976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a:p>
        </p:txBody>
      </p:sp>
      <p:sp>
        <p:nvSpPr>
          <p:cNvPr id="7" name="Picture Placeholder 3"/>
          <p:cNvSpPr>
            <a:spLocks noGrp="1"/>
          </p:cNvSpPr>
          <p:nvPr>
            <p:ph type="pic" sz="quarter" idx="13"/>
          </p:nvPr>
        </p:nvSpPr>
        <p:spPr>
          <a:xfrm>
            <a:off x="8839200" y="1397000"/>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6489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9526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75573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8362607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06414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3869852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7404932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65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8184" y="1397000"/>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Picture Placeholder 3"/>
          <p:cNvSpPr>
            <a:spLocks noGrp="1"/>
          </p:cNvSpPr>
          <p:nvPr>
            <p:ph type="pic" sz="quarter" idx="24"/>
          </p:nvPr>
        </p:nvSpPr>
        <p:spPr>
          <a:xfrm>
            <a:off x="61965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8838184" y="3057004"/>
            <a:ext cx="2438400" cy="1476165"/>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310634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6661069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7132010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15771398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3536" y="1397000"/>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Picture Placeholder 3"/>
          <p:cNvSpPr>
            <a:spLocks noGrp="1"/>
          </p:cNvSpPr>
          <p:nvPr>
            <p:ph type="pic" sz="quarter" idx="25"/>
          </p:nvPr>
        </p:nvSpPr>
        <p:spPr>
          <a:xfrm>
            <a:off x="6193536" y="3060985"/>
            <a:ext cx="5085589" cy="1472184"/>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2"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09238442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slideLayout" Target="../slideLayouts/slideLayout108.xml"/><Relationship Id="rId47" Type="http://schemas.openxmlformats.org/officeDocument/2006/relationships/slideLayout" Target="../slideLayouts/slideLayout113.xml"/><Relationship Id="rId50" Type="http://schemas.openxmlformats.org/officeDocument/2006/relationships/slideLayout" Target="../slideLayouts/slideLayout116.xml"/><Relationship Id="rId55" Type="http://schemas.openxmlformats.org/officeDocument/2006/relationships/slideLayout" Target="../slideLayouts/slideLayout121.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9" Type="http://schemas.openxmlformats.org/officeDocument/2006/relationships/slideLayout" Target="../slideLayouts/slideLayout95.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45" Type="http://schemas.openxmlformats.org/officeDocument/2006/relationships/slideLayout" Target="../slideLayouts/slideLayout111.xml"/><Relationship Id="rId53" Type="http://schemas.openxmlformats.org/officeDocument/2006/relationships/slideLayout" Target="../slideLayouts/slideLayout119.xml"/><Relationship Id="rId58" Type="http://schemas.openxmlformats.org/officeDocument/2006/relationships/theme" Target="../theme/theme2.xml"/><Relationship Id="rId5" Type="http://schemas.openxmlformats.org/officeDocument/2006/relationships/slideLayout" Target="../slideLayouts/slideLayout71.xml"/><Relationship Id="rId61" Type="http://schemas.openxmlformats.org/officeDocument/2006/relationships/hyperlink" Target="https://twitter.com/" TargetMode="External"/><Relationship Id="rId19" Type="http://schemas.openxmlformats.org/officeDocument/2006/relationships/slideLayout" Target="../slideLayouts/slideLayout8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43" Type="http://schemas.openxmlformats.org/officeDocument/2006/relationships/slideLayout" Target="../slideLayouts/slideLayout109.xml"/><Relationship Id="rId48" Type="http://schemas.openxmlformats.org/officeDocument/2006/relationships/slideLayout" Target="../slideLayouts/slideLayout114.xml"/><Relationship Id="rId56" Type="http://schemas.openxmlformats.org/officeDocument/2006/relationships/slideLayout" Target="../slideLayouts/slideLayout122.xml"/><Relationship Id="rId8" Type="http://schemas.openxmlformats.org/officeDocument/2006/relationships/slideLayout" Target="../slideLayouts/slideLayout74.xml"/><Relationship Id="rId51" Type="http://schemas.openxmlformats.org/officeDocument/2006/relationships/slideLayout" Target="../slideLayouts/slideLayout117.xml"/><Relationship Id="rId3" Type="http://schemas.openxmlformats.org/officeDocument/2006/relationships/slideLayout" Target="../slideLayouts/slideLayout69.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46" Type="http://schemas.openxmlformats.org/officeDocument/2006/relationships/slideLayout" Target="../slideLayouts/slideLayout112.xml"/><Relationship Id="rId59" Type="http://schemas.openxmlformats.org/officeDocument/2006/relationships/hyperlink" Target="https://www.facebook.com" TargetMode="External"/><Relationship Id="rId20" Type="http://schemas.openxmlformats.org/officeDocument/2006/relationships/slideLayout" Target="../slideLayouts/slideLayout86.xml"/><Relationship Id="rId41" Type="http://schemas.openxmlformats.org/officeDocument/2006/relationships/slideLayout" Target="../slideLayouts/slideLayout107.xml"/><Relationship Id="rId54" Type="http://schemas.openxmlformats.org/officeDocument/2006/relationships/slideLayout" Target="../slideLayouts/slideLayout120.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49" Type="http://schemas.openxmlformats.org/officeDocument/2006/relationships/slideLayout" Target="../slideLayouts/slideLayout115.xml"/><Relationship Id="rId57" Type="http://schemas.openxmlformats.org/officeDocument/2006/relationships/slideLayout" Target="../slideLayouts/slideLayout123.xml"/><Relationship Id="rId10" Type="http://schemas.openxmlformats.org/officeDocument/2006/relationships/slideLayout" Target="../slideLayouts/slideLayout76.xml"/><Relationship Id="rId31" Type="http://schemas.openxmlformats.org/officeDocument/2006/relationships/slideLayout" Target="../slideLayouts/slideLayout97.xml"/><Relationship Id="rId44" Type="http://schemas.openxmlformats.org/officeDocument/2006/relationships/slideLayout" Target="../slideLayouts/slideLayout110.xml"/><Relationship Id="rId52" Type="http://schemas.openxmlformats.org/officeDocument/2006/relationships/slideLayout" Target="../slideLayouts/slideLayout118.xml"/><Relationship Id="rId60" Type="http://schemas.openxmlformats.org/officeDocument/2006/relationships/hyperlink" Target="https://www.linkedin.com/" TargetMode="Externa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5" Type="http://schemas.openxmlformats.org/officeDocument/2006/relationships/slideLayout" Target="../slideLayouts/slideLayout128.xml"/><Relationship Id="rId4" Type="http://schemas.openxmlformats.org/officeDocument/2006/relationships/slideLayout" Target="../slideLayouts/slideLayout12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image" Target="../media/image4.jpeg"/><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5.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79961"/>
            <a:ext cx="10363200"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914400" y="1219200"/>
            <a:ext cx="10363200" cy="4627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061279"/>
      </p:ext>
    </p:extLst>
  </p:cSld>
  <p:clrMap bg1="lt1" tx1="dk1" bg2="lt2" tx2="dk2" accent1="accent1" accent2="accent2" accent3="accent3" accent4="accent4" accent5="accent5" accent6="accent6" hlink="hlink" folHlink="folHlink"/>
  <p:sldLayoutIdLst>
    <p:sldLayoutId id="2147483649" r:id="rId1"/>
    <p:sldLayoutId id="2147483888" r:id="rId2"/>
    <p:sldLayoutId id="2147483889" r:id="rId3"/>
    <p:sldLayoutId id="2147483891" r:id="rId4"/>
    <p:sldLayoutId id="2147483892" r:id="rId5"/>
    <p:sldLayoutId id="2147483893" r:id="rId6"/>
    <p:sldLayoutId id="2147483894" r:id="rId7"/>
    <p:sldLayoutId id="2147483895" r:id="rId8"/>
    <p:sldLayoutId id="2147483896" r:id="rId9"/>
    <p:sldLayoutId id="2147483650" r:id="rId10"/>
    <p:sldLayoutId id="2147483664" r:id="rId11"/>
    <p:sldLayoutId id="2147483678" r:id="rId12"/>
    <p:sldLayoutId id="2147483679" r:id="rId13"/>
    <p:sldLayoutId id="2147483652" r:id="rId14"/>
    <p:sldLayoutId id="2147483665" r:id="rId15"/>
    <p:sldLayoutId id="2147483653" r:id="rId16"/>
    <p:sldLayoutId id="2147483666" r:id="rId17"/>
    <p:sldLayoutId id="2147483654" r:id="rId18"/>
    <p:sldLayoutId id="2147483667" r:id="rId19"/>
    <p:sldLayoutId id="2147483655" r:id="rId20"/>
    <p:sldLayoutId id="2147483734" r:id="rId21"/>
    <p:sldLayoutId id="2147483735" r:id="rId22"/>
    <p:sldLayoutId id="2147483736" r:id="rId23"/>
    <p:sldLayoutId id="2147483844" r:id="rId24"/>
    <p:sldLayoutId id="2147483845" r:id="rId25"/>
    <p:sldLayoutId id="2147483846" r:id="rId26"/>
    <p:sldLayoutId id="2147483847" r:id="rId27"/>
    <p:sldLayoutId id="2147483848" r:id="rId28"/>
    <p:sldLayoutId id="2147483849" r:id="rId29"/>
    <p:sldLayoutId id="2147483850" r:id="rId30"/>
    <p:sldLayoutId id="2147483851" r:id="rId31"/>
    <p:sldLayoutId id="2147483852" r:id="rId32"/>
    <p:sldLayoutId id="2147483853" r:id="rId33"/>
    <p:sldLayoutId id="2147483854" r:id="rId34"/>
    <p:sldLayoutId id="2147483855" r:id="rId35"/>
    <p:sldLayoutId id="2147483856" r:id="rId36"/>
    <p:sldLayoutId id="2147483857" r:id="rId37"/>
    <p:sldLayoutId id="2147483858" r:id="rId38"/>
    <p:sldLayoutId id="2147483859" r:id="rId39"/>
    <p:sldLayoutId id="2147483860" r:id="rId40"/>
    <p:sldLayoutId id="2147483861" r:id="rId41"/>
    <p:sldLayoutId id="2147483862" r:id="rId42"/>
    <p:sldLayoutId id="2147483863" r:id="rId43"/>
    <p:sldLayoutId id="2147483864" r:id="rId44"/>
    <p:sldLayoutId id="2147483865" r:id="rId45"/>
    <p:sldLayoutId id="2147483866" r:id="rId46"/>
    <p:sldLayoutId id="2147483867" r:id="rId47"/>
    <p:sldLayoutId id="2147483868" r:id="rId48"/>
    <p:sldLayoutId id="2147483869" r:id="rId49"/>
    <p:sldLayoutId id="2147483870" r:id="rId50"/>
    <p:sldLayoutId id="2147483871" r:id="rId51"/>
    <p:sldLayoutId id="2147483872" r:id="rId52"/>
    <p:sldLayoutId id="2147483873" r:id="rId53"/>
    <p:sldLayoutId id="2147483874" r:id="rId54"/>
    <p:sldLayoutId id="2147483875" r:id="rId55"/>
    <p:sldLayoutId id="2147483876" r:id="rId56"/>
    <p:sldLayoutId id="2147483877" r:id="rId57"/>
    <p:sldLayoutId id="2147483878" r:id="rId58"/>
    <p:sldLayoutId id="2147483879" r:id="rId59"/>
    <p:sldLayoutId id="2147483880" r:id="rId60"/>
    <p:sldLayoutId id="2147483881" r:id="rId61"/>
    <p:sldLayoutId id="2147483882" r:id="rId62"/>
    <p:sldLayoutId id="2147483883" r:id="rId63"/>
    <p:sldLayoutId id="2147483884" r:id="rId64"/>
    <p:sldLayoutId id="2147483885" r:id="rId65"/>
    <p:sldLayoutId id="2147483886" r:id="rId66"/>
  </p:sldLayoutIdLst>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79961"/>
            <a:ext cx="10363200"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914400" y="1219200"/>
            <a:ext cx="10363200" cy="4627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userDrawn="1"/>
        </p:nvSpPr>
        <p:spPr>
          <a:xfrm>
            <a:off x="8433938" y="6303346"/>
            <a:ext cx="2161276"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i9 presentation to Joe Smith</a:t>
            </a:r>
          </a:p>
        </p:txBody>
      </p:sp>
      <p:sp>
        <p:nvSpPr>
          <p:cNvPr id="7" name="Slide Number Placeholder 5"/>
          <p:cNvSpPr txBox="1">
            <a:spLocks/>
          </p:cNvSpPr>
          <p:nvPr userDrawn="1"/>
        </p:nvSpPr>
        <p:spPr>
          <a:xfrm>
            <a:off x="814963" y="6293087"/>
            <a:ext cx="139424"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smtClean="0"/>
              <a:pPr algn="ctr"/>
              <a:t>‹#›</a:t>
            </a:fld>
            <a:endParaRPr lang="en-US" sz="1200" dirty="0"/>
          </a:p>
        </p:txBody>
      </p:sp>
      <p:sp>
        <p:nvSpPr>
          <p:cNvPr id="10" name="Oval 9"/>
          <p:cNvSpPr/>
          <p:nvPr/>
        </p:nvSpPr>
        <p:spPr>
          <a:xfrm>
            <a:off x="718075"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6" name="Oval 15"/>
          <p:cNvSpPr/>
          <p:nvPr/>
        </p:nvSpPr>
        <p:spPr>
          <a:xfrm>
            <a:off x="281861"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7" name="Rectangle 9"/>
          <p:cNvSpPr/>
          <p:nvPr/>
        </p:nvSpPr>
        <p:spPr>
          <a:xfrm rot="2700000">
            <a:off x="426720" y="6412186"/>
            <a:ext cx="90117" cy="90117"/>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4" name="Oval 13"/>
          <p:cNvSpPr/>
          <p:nvPr/>
        </p:nvSpPr>
        <p:spPr>
          <a:xfrm rot="10800000">
            <a:off x="1154288"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5" name="Rectangle 9"/>
          <p:cNvSpPr/>
          <p:nvPr/>
        </p:nvSpPr>
        <p:spPr>
          <a:xfrm rot="13500000">
            <a:off x="1252512" y="6412186"/>
            <a:ext cx="90117" cy="90117"/>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9" name="Freeform 6"/>
          <p:cNvSpPr>
            <a:spLocks/>
          </p:cNvSpPr>
          <p:nvPr/>
        </p:nvSpPr>
        <p:spPr bwMode="auto">
          <a:xfrm>
            <a:off x="10833553" y="6390365"/>
            <a:ext cx="64135" cy="13780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0" name="Freeform 7"/>
          <p:cNvSpPr>
            <a:spLocks noEditPoints="1"/>
          </p:cNvSpPr>
          <p:nvPr/>
        </p:nvSpPr>
        <p:spPr bwMode="auto">
          <a:xfrm>
            <a:off x="11230723" y="6387435"/>
            <a:ext cx="142220" cy="13650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1" name="Freeform 8"/>
          <p:cNvSpPr>
            <a:spLocks/>
          </p:cNvSpPr>
          <p:nvPr/>
        </p:nvSpPr>
        <p:spPr bwMode="auto">
          <a:xfrm>
            <a:off x="11661065" y="6399834"/>
            <a:ext cx="153964" cy="125761"/>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22" name="Oval 21"/>
          <p:cNvSpPr/>
          <p:nvPr userDrawn="1"/>
        </p:nvSpPr>
        <p:spPr>
          <a:xfrm>
            <a:off x="11135232"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23" name="Oval 22"/>
          <p:cNvSpPr/>
          <p:nvPr userDrawn="1"/>
        </p:nvSpPr>
        <p:spPr>
          <a:xfrm>
            <a:off x="10699019"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24" name="Oval 23"/>
          <p:cNvSpPr/>
          <p:nvPr userDrawn="1"/>
        </p:nvSpPr>
        <p:spPr>
          <a:xfrm rot="10800000">
            <a:off x="11571445" y="6290644"/>
            <a:ext cx="3332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67"/>
          </a:p>
        </p:txBody>
      </p:sp>
      <p:sp>
        <p:nvSpPr>
          <p:cNvPr id="18" name="Rectangle 17">
            <a:hlinkClick r:id="rId59"/>
          </p:cNvPr>
          <p:cNvSpPr/>
          <p:nvPr userDrawn="1"/>
        </p:nvSpPr>
        <p:spPr>
          <a:xfrm>
            <a:off x="10658932" y="6254517"/>
            <a:ext cx="402336"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hlinkClick r:id="rId60"/>
          </p:cNvPr>
          <p:cNvSpPr/>
          <p:nvPr userDrawn="1"/>
        </p:nvSpPr>
        <p:spPr>
          <a:xfrm>
            <a:off x="11092939" y="6254517"/>
            <a:ext cx="402336"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hlinkClick r:id="rId61"/>
          </p:cNvPr>
          <p:cNvSpPr/>
          <p:nvPr userDrawn="1"/>
        </p:nvSpPr>
        <p:spPr>
          <a:xfrm>
            <a:off x="11536877" y="6254517"/>
            <a:ext cx="402336" cy="402336"/>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Action Button: Forward or Next 26">
            <a:hlinkClick r:id="" action="ppaction://hlinkshowjump?jump=nextslide" highlightClick="1"/>
          </p:cNvPr>
          <p:cNvSpPr/>
          <p:nvPr userDrawn="1"/>
        </p:nvSpPr>
        <p:spPr>
          <a:xfrm>
            <a:off x="1127078" y="6259096"/>
            <a:ext cx="402336" cy="402336"/>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
        <p:nvSpPr>
          <p:cNvPr id="28" name="Action Button: Back or Previous 27">
            <a:hlinkClick r:id="" action="ppaction://hlinkshowjump?jump=previousslide" highlightClick="1"/>
          </p:cNvPr>
          <p:cNvSpPr/>
          <p:nvPr userDrawn="1"/>
        </p:nvSpPr>
        <p:spPr>
          <a:xfrm>
            <a:off x="249959" y="6251322"/>
            <a:ext cx="402336" cy="402336"/>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12419110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752" r:id="rId13"/>
    <p:sldLayoutId id="2147483753" r:id="rId14"/>
    <p:sldLayoutId id="2147483754" r:id="rId15"/>
    <p:sldLayoutId id="2147483755" r:id="rId16"/>
    <p:sldLayoutId id="2147483774" r:id="rId17"/>
    <p:sldLayoutId id="2147483756" r:id="rId18"/>
    <p:sldLayoutId id="2147483775" r:id="rId19"/>
    <p:sldLayoutId id="2147483757" r:id="rId20"/>
    <p:sldLayoutId id="2147483776" r:id="rId21"/>
    <p:sldLayoutId id="2147483758" r:id="rId22"/>
    <p:sldLayoutId id="2147483777" r:id="rId23"/>
    <p:sldLayoutId id="2147483759" r:id="rId24"/>
    <p:sldLayoutId id="2147483778" r:id="rId25"/>
    <p:sldLayoutId id="2147483760" r:id="rId26"/>
    <p:sldLayoutId id="2147483779" r:id="rId27"/>
    <p:sldLayoutId id="2147483761" r:id="rId28"/>
    <p:sldLayoutId id="2147483780" r:id="rId29"/>
    <p:sldLayoutId id="2147483762" r:id="rId30"/>
    <p:sldLayoutId id="2147483781" r:id="rId31"/>
    <p:sldLayoutId id="2147483763" r:id="rId32"/>
    <p:sldLayoutId id="2147483782" r:id="rId33"/>
    <p:sldLayoutId id="2147483764" r:id="rId34"/>
    <p:sldLayoutId id="2147483783" r:id="rId35"/>
    <p:sldLayoutId id="2147483765" r:id="rId36"/>
    <p:sldLayoutId id="2147483784" r:id="rId37"/>
    <p:sldLayoutId id="2147483785" r:id="rId38"/>
    <p:sldLayoutId id="2147483766" r:id="rId39"/>
    <p:sldLayoutId id="2147483768" r:id="rId40"/>
    <p:sldLayoutId id="2147483786" r:id="rId41"/>
    <p:sldLayoutId id="2147483788" r:id="rId42"/>
    <p:sldLayoutId id="2147483769" r:id="rId43"/>
    <p:sldLayoutId id="2147483767" r:id="rId44"/>
    <p:sldLayoutId id="2147483787" r:id="rId45"/>
    <p:sldLayoutId id="2147483771" r:id="rId46"/>
    <p:sldLayoutId id="2147483773" r:id="rId47"/>
    <p:sldLayoutId id="2147483792" r:id="rId48"/>
    <p:sldLayoutId id="2147483793" r:id="rId49"/>
    <p:sldLayoutId id="2147483794" r:id="rId50"/>
    <p:sldLayoutId id="2147483795" r:id="rId51"/>
    <p:sldLayoutId id="2147483796" r:id="rId52"/>
    <p:sldLayoutId id="2147483797" r:id="rId53"/>
    <p:sldLayoutId id="2147483798" r:id="rId54"/>
    <p:sldLayoutId id="2147483842" r:id="rId55"/>
    <p:sldLayoutId id="2147483841" r:id="rId56"/>
    <p:sldLayoutId id="2147483843" r:id="rId57"/>
  </p:sldLayoutIdLst>
  <p:txStyles>
    <p:titleStyle>
      <a:lvl1pPr algn="ctr" defTabSz="1219170" rtl="0" eaLnBrk="1" latinLnBrk="0" hangingPunct="1">
        <a:lnSpc>
          <a:spcPct val="86000"/>
        </a:lnSpc>
        <a:spcBef>
          <a:spcPct val="0"/>
        </a:spcBef>
        <a:buNone/>
        <a:defRPr sz="2800" kern="800" spc="-53">
          <a:solidFill>
            <a:schemeClr val="tx1"/>
          </a:solidFill>
          <a:latin typeface="+mj-lt"/>
          <a:ea typeface="+mj-ea"/>
          <a:cs typeface="+mj-cs"/>
        </a:defRPr>
      </a:lvl1pPr>
    </p:titleStyle>
    <p:body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000" baseline="0">
                <a:solidFill>
                  <a:schemeClr val="tx2"/>
                </a:solidFill>
              </a:defRPr>
            </a:lvl1pPr>
          </a:lstStyle>
          <a:p>
            <a:fld id="{87DE6118-2437-4B30-8E3C-4D2BE6020583}" type="datetimeFigureOut">
              <a:rPr lang="en-US" dirty="0"/>
              <a:pPr/>
              <a:t>10/3/2019</a:t>
            </a:fld>
            <a:endParaRPr lang="en-US" dirty="0"/>
          </a:p>
        </p:txBody>
      </p:sp>
      <p:sp>
        <p:nvSpPr>
          <p:cNvPr id="5" name="Footer Placeholder 4"/>
          <p:cNvSpPr>
            <a:spLocks noGrp="1"/>
          </p:cNvSpPr>
          <p:nvPr>
            <p:ph type="ftr" sz="quarter" idx="3"/>
          </p:nvPr>
        </p:nvSpPr>
        <p:spPr>
          <a:xfrm>
            <a:off x="2893565" y="6453386"/>
            <a:ext cx="6280831" cy="404614"/>
          </a:xfrm>
          <a:prstGeom prst="rect">
            <a:avLst/>
          </a:prstGeom>
        </p:spPr>
        <p:txBody>
          <a:bodyPr vert="horz" lIns="91440" tIns="45720" rIns="91440" bIns="45720" rtlCol="0" anchor="ctr"/>
          <a:lstStyle>
            <a:lvl1pPr algn="l">
              <a:defRPr sz="10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7" y="6453386"/>
            <a:ext cx="1596292" cy="404614"/>
          </a:xfrm>
          <a:prstGeom prst="rect">
            <a:avLst/>
          </a:prstGeom>
        </p:spPr>
        <p:txBody>
          <a:bodyPr vert="horz" lIns="91440" tIns="45720" rIns="91440" bIns="45720" rtlCol="0" anchor="ctr"/>
          <a:lstStyle>
            <a:lvl1pPr algn="r">
              <a:defRPr sz="1000" baseline="0">
                <a:solidFill>
                  <a:schemeClr val="tx2"/>
                </a:solidFill>
              </a:defRPr>
            </a:lvl1pPr>
          </a:lstStyle>
          <a:p>
            <a:fld id="{69E57DC2-970A-4B3E-BB1C-7A09969E49DF}" type="slidenum">
              <a:rPr lang="en-US" dirty="0"/>
              <a:pPr/>
              <a:t>‹#›</a:t>
            </a:fld>
            <a:endParaRPr lang="en-US" dirty="0"/>
          </a:p>
        </p:txBody>
      </p:sp>
      <p:sp>
        <p:nvSpPr>
          <p:cNvPr id="9" name="Rectangle 8"/>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12899392"/>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Lst>
  <p:hf sldNum="0" hdr="0" ftr="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Arial" panose="020B0604020202020204" pitchFamily="34" charset="0"/>
          <a:ea typeface="+mn-ea"/>
          <a:cs typeface="Arial" panose="020B0604020202020204" pitchFamily="34" charset="0"/>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Arial" panose="020B0604020202020204" pitchFamily="34" charset="0"/>
          <a:ea typeface="+mn-ea"/>
          <a:cs typeface="Arial" panose="020B0604020202020204" pitchFamily="34" charset="0"/>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Arial" panose="020B0604020202020204" pitchFamily="34" charset="0"/>
          <a:ea typeface="+mn-ea"/>
          <a:cs typeface="Arial" panose="020B0604020202020204" pitchFamily="34" charset="0"/>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Arial" panose="020B0604020202020204" pitchFamily="34" charset="0"/>
          <a:ea typeface="+mn-ea"/>
          <a:cs typeface="Arial" panose="020B0604020202020204" pitchFamily="34" charset="0"/>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Arial" panose="020B0604020202020204" pitchFamily="34" charset="0"/>
          <a:ea typeface="+mn-ea"/>
          <a:cs typeface="Arial" panose="020B0604020202020204" pitchFamily="34" charset="0"/>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14"/>
            <a:ext cx="109728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09600" y="1600201"/>
            <a:ext cx="10972800" cy="425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Freeform 7"/>
          <p:cNvSpPr>
            <a:spLocks noChangeArrowheads="1"/>
          </p:cNvSpPr>
          <p:nvPr/>
        </p:nvSpPr>
        <p:spPr bwMode="auto">
          <a:xfrm>
            <a:off x="508000" y="228600"/>
            <a:ext cx="109728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 name="T9" fmla="*/ 0 w 1000"/>
              <a:gd name="T10" fmla="*/ 0 h 1000"/>
              <a:gd name="T11" fmla="*/ 1000 w 1000"/>
              <a:gd name="T12" fmla="*/ 1000 h 1000"/>
            </a:gdLst>
            <a:ahLst/>
            <a:cxnLst>
              <a:cxn ang="T6">
                <a:pos x="T0" y="T1"/>
              </a:cxn>
              <a:cxn ang="T7">
                <a:pos x="T2" y="T3"/>
              </a:cxn>
              <a:cxn ang="T8">
                <a:pos x="T4" y="T5"/>
              </a:cxn>
            </a:cxnLst>
            <a:rect l="T9" t="T10" r="T11" b="T12"/>
            <a:pathLst>
              <a:path w="1000" h="1000">
                <a:moveTo>
                  <a:pt x="0" y="1000"/>
                </a:moveTo>
                <a:lnTo>
                  <a:pt x="0" y="0"/>
                </a:lnTo>
                <a:lnTo>
                  <a:pt x="1000" y="0"/>
                </a:lnTo>
              </a:path>
            </a:pathLst>
          </a:custGeom>
          <a:noFill/>
          <a:ln w="19050">
            <a:solidFill>
              <a:srgbClr val="B1810B"/>
            </a:solidFill>
            <a:miter lim="800000"/>
            <a:headEnd/>
            <a:tailEnd/>
          </a:ln>
          <a:extLst>
            <a:ext uri="{909E8E84-426E-40DD-AFC4-6F175D3DCCD1}">
              <a14:hiddenFill xmlns:a14="http://schemas.microsoft.com/office/drawing/2010/main">
                <a:solidFill>
                  <a:srgbClr val="FFFFFF"/>
                </a:solidFill>
              </a14:hiddenFill>
            </a:ext>
          </a:extLst>
        </p:spPr>
        <p:txBody>
          <a:bodyPr lIns="91418" tIns="45709" rIns="91418" bIns="45709"/>
          <a:lstStyle/>
          <a:p>
            <a:endParaRPr lang="en-US" sz="2400"/>
          </a:p>
        </p:txBody>
      </p:sp>
      <p:sp>
        <p:nvSpPr>
          <p:cNvPr id="10" name="Footer Placeholder 4"/>
          <p:cNvSpPr>
            <a:spLocks noGrp="1"/>
          </p:cNvSpPr>
          <p:nvPr>
            <p:ph type="ftr" sz="quarter" idx="3"/>
          </p:nvPr>
        </p:nvSpPr>
        <p:spPr>
          <a:xfrm>
            <a:off x="5981701" y="6248400"/>
            <a:ext cx="1333500" cy="457200"/>
          </a:xfrm>
          <a:prstGeom prst="rect">
            <a:avLst/>
          </a:prstGeom>
          <a:noFill/>
        </p:spPr>
        <p:txBody>
          <a:bodyPr lIns="91429" tIns="45714" rIns="91429" bIns="45714" anchor="b" anchorCtr="0"/>
          <a:lstStyle>
            <a:lvl1pPr algn="ctr">
              <a:defRPr sz="1000">
                <a:latin typeface="+mn-lt"/>
              </a:defRPr>
            </a:lvl1pPr>
          </a:lstStyle>
          <a:p>
            <a:endParaRPr lang="en-US"/>
          </a:p>
        </p:txBody>
      </p:sp>
      <p:sp>
        <p:nvSpPr>
          <p:cNvPr id="1031" name="Slide Number Placeholder 5"/>
          <p:cNvSpPr txBox="1">
            <a:spLocks/>
          </p:cNvSpPr>
          <p:nvPr/>
        </p:nvSpPr>
        <p:spPr bwMode="auto">
          <a:xfrm>
            <a:off x="5799668" y="6243638"/>
            <a:ext cx="59478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algn="r" eaLnBrk="0" fontAlgn="base" hangingPunct="0">
              <a:spcBef>
                <a:spcPct val="0"/>
              </a:spcBef>
              <a:spcAft>
                <a:spcPct val="0"/>
              </a:spcAft>
              <a:defRPr sz="2400" b="1">
                <a:solidFill>
                  <a:schemeClr val="tx1"/>
                </a:solidFill>
                <a:latin typeface="Times New Roman" pitchFamily="18" charset="0"/>
              </a:defRPr>
            </a:lvl6pPr>
            <a:lvl7pPr marL="2971800" indent="-228600" algn="r" eaLnBrk="0" fontAlgn="base" hangingPunct="0">
              <a:spcBef>
                <a:spcPct val="0"/>
              </a:spcBef>
              <a:spcAft>
                <a:spcPct val="0"/>
              </a:spcAft>
              <a:defRPr sz="2400" b="1">
                <a:solidFill>
                  <a:schemeClr val="tx1"/>
                </a:solidFill>
                <a:latin typeface="Times New Roman" pitchFamily="18" charset="0"/>
              </a:defRPr>
            </a:lvl7pPr>
            <a:lvl8pPr marL="3429000" indent="-228600" algn="r" eaLnBrk="0" fontAlgn="base" hangingPunct="0">
              <a:spcBef>
                <a:spcPct val="0"/>
              </a:spcBef>
              <a:spcAft>
                <a:spcPct val="0"/>
              </a:spcAft>
              <a:defRPr sz="2400" b="1">
                <a:solidFill>
                  <a:schemeClr val="tx1"/>
                </a:solidFill>
                <a:latin typeface="Times New Roman" pitchFamily="18" charset="0"/>
              </a:defRPr>
            </a:lvl8pPr>
            <a:lvl9pPr marL="3886200" indent="-228600" algn="r" eaLnBrk="0" fontAlgn="base" hangingPunct="0">
              <a:spcBef>
                <a:spcPct val="0"/>
              </a:spcBef>
              <a:spcAft>
                <a:spcPct val="0"/>
              </a:spcAft>
              <a:defRPr sz="2400" b="1">
                <a:solidFill>
                  <a:schemeClr val="tx1"/>
                </a:solidFill>
                <a:latin typeface="Times New Roman" pitchFamily="18" charset="0"/>
              </a:defRPr>
            </a:lvl9pPr>
          </a:lstStyle>
          <a:p>
            <a:pPr algn="ctr">
              <a:defRPr/>
            </a:pPr>
            <a:fld id="{57B3F18F-D145-4D91-B5E0-2FDE7EE6BA6C}" type="slidenum">
              <a:rPr lang="en-US" altLang="en-US" sz="1000">
                <a:latin typeface="Arial" charset="0"/>
              </a:rPr>
              <a:pPr algn="ctr">
                <a:defRPr/>
              </a:pPr>
              <a:t>‹#›</a:t>
            </a:fld>
            <a:endParaRPr lang="en-US" altLang="en-US" sz="1000" dirty="0">
              <a:latin typeface="Arial" charset="0"/>
            </a:endParaRPr>
          </a:p>
        </p:txBody>
      </p:sp>
      <p:sp>
        <p:nvSpPr>
          <p:cNvPr id="1033" name="Line 8"/>
          <p:cNvSpPr>
            <a:spLocks noChangeShapeType="1"/>
          </p:cNvSpPr>
          <p:nvPr/>
        </p:nvSpPr>
        <p:spPr bwMode="auto">
          <a:xfrm>
            <a:off x="609600" y="5943600"/>
            <a:ext cx="10972800" cy="0"/>
          </a:xfrm>
          <a:prstGeom prst="line">
            <a:avLst/>
          </a:prstGeom>
          <a:noFill/>
          <a:ln w="19050">
            <a:solidFill>
              <a:srgbClr val="B1810B"/>
            </a:solidFill>
            <a:round/>
            <a:headEnd/>
            <a:tailEnd/>
          </a:ln>
          <a:extLst>
            <a:ext uri="{909E8E84-426E-40DD-AFC4-6F175D3DCCD1}">
              <a14:hiddenFill xmlns:a14="http://schemas.microsoft.com/office/drawing/2010/main">
                <a:noFill/>
              </a14:hiddenFill>
            </a:ext>
          </a:extLst>
        </p:spPr>
        <p:txBody>
          <a:bodyPr lIns="91429" tIns="45714" rIns="91429" bIns="45714"/>
          <a:lstStyle/>
          <a:p>
            <a:endParaRPr lang="en-US" sz="2400"/>
          </a:p>
        </p:txBody>
      </p:sp>
      <p:sp>
        <p:nvSpPr>
          <p:cNvPr id="2" name="TextBox 1"/>
          <p:cNvSpPr txBox="1"/>
          <p:nvPr userDrawn="1"/>
        </p:nvSpPr>
        <p:spPr>
          <a:xfrm>
            <a:off x="8217408" y="6238508"/>
            <a:ext cx="3576320" cy="338554"/>
          </a:xfrm>
          <a:prstGeom prst="rect">
            <a:avLst/>
          </a:prstGeom>
          <a:noFill/>
        </p:spPr>
        <p:txBody>
          <a:bodyPr wrap="square" rtlCol="0">
            <a:spAutoFit/>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800" b="0" dirty="0">
                <a:solidFill>
                  <a:srgbClr val="4D4038"/>
                </a:solidFill>
                <a:latin typeface="Arial" panose="020B0604020202020204" pitchFamily="34" charset="0"/>
                <a:cs typeface="Arial" panose="020B0604020202020204" pitchFamily="34" charset="0"/>
              </a:rPr>
              <a:t>Defense</a:t>
            </a:r>
            <a:r>
              <a:rPr lang="en-US" sz="800" b="0" baseline="0" dirty="0">
                <a:solidFill>
                  <a:srgbClr val="4D4038"/>
                </a:solidFill>
                <a:latin typeface="Arial" panose="020B0604020202020204" pitchFamily="34" charset="0"/>
                <a:cs typeface="Arial" panose="020B0604020202020204" pitchFamily="34" charset="0"/>
              </a:rPr>
              <a:t> Cybersecurity Assessment Program (DCAP)</a:t>
            </a:r>
            <a:r>
              <a:rPr lang="en-US" sz="800" b="0" dirty="0">
                <a:solidFill>
                  <a:srgbClr val="4D4038"/>
                </a:solidFill>
                <a:latin typeface="Arial" panose="020B0604020202020204" pitchFamily="34" charset="0"/>
                <a:cs typeface="Arial" panose="020B0604020202020204" pitchFamily="34" charset="0"/>
              </a:rPr>
              <a:t>  </a:t>
            </a:r>
          </a:p>
          <a:p>
            <a:pPr marL="0" marR="0" indent="0" algn="ctr" defTabSz="914400" rtl="0" eaLnBrk="0" fontAlgn="base" latinLnBrk="0" hangingPunct="0">
              <a:lnSpc>
                <a:spcPct val="100000"/>
              </a:lnSpc>
              <a:spcBef>
                <a:spcPct val="0"/>
              </a:spcBef>
              <a:spcAft>
                <a:spcPct val="0"/>
              </a:spcAft>
              <a:buClrTx/>
              <a:buSzTx/>
              <a:buFontTx/>
              <a:buNone/>
              <a:tabLst/>
              <a:defRPr/>
            </a:pPr>
            <a:r>
              <a:rPr lang="en-US" sz="800" b="0" dirty="0">
                <a:solidFill>
                  <a:srgbClr val="4D4038"/>
                </a:solidFill>
                <a:latin typeface="Arial" panose="020B0604020202020204" pitchFamily="34" charset="0"/>
                <a:cs typeface="Arial" panose="020B0604020202020204" pitchFamily="34" charset="0"/>
              </a:rPr>
              <a:t>Copyright</a:t>
            </a:r>
            <a:r>
              <a:rPr lang="en-US" sz="800" b="0" baseline="0" dirty="0">
                <a:solidFill>
                  <a:srgbClr val="4D4038"/>
                </a:solidFill>
                <a:latin typeface="Arial" panose="020B0604020202020204" pitchFamily="34" charset="0"/>
                <a:cs typeface="Arial" panose="020B0604020202020204" pitchFamily="34" charset="0"/>
              </a:rPr>
              <a:t> 2018 Purdue University</a:t>
            </a:r>
            <a:endParaRPr lang="en-US" altLang="en-US" sz="800" b="0" dirty="0">
              <a:solidFill>
                <a:srgbClr val="4D4038"/>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09600" y="6040993"/>
            <a:ext cx="1411416" cy="733584"/>
          </a:xfrm>
          <a:prstGeom prst="rect">
            <a:avLst/>
          </a:prstGeom>
        </p:spPr>
      </p:pic>
    </p:spTree>
    <p:extLst>
      <p:ext uri="{BB962C8B-B14F-4D97-AF65-F5344CB8AC3E}">
        <p14:creationId xmlns:p14="http://schemas.microsoft.com/office/powerpoint/2010/main" val="2075683774"/>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Lst>
  <p:hf sldNum="0" hdr="0" ftr="0"/>
  <p:txStyles>
    <p:titleStyle>
      <a:lvl1pPr algn="l" rtl="0" eaLnBrk="1" fontAlgn="base" hangingPunct="1">
        <a:spcBef>
          <a:spcPct val="0"/>
        </a:spcBef>
        <a:spcAft>
          <a:spcPct val="0"/>
        </a:spcAft>
        <a:defRPr sz="4200">
          <a:solidFill>
            <a:schemeClr val="tx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4200">
          <a:solidFill>
            <a:schemeClr val="tx1"/>
          </a:solidFill>
          <a:latin typeface="Arial" charset="0"/>
        </a:defRPr>
      </a:lvl2pPr>
      <a:lvl3pPr algn="l" rtl="0" eaLnBrk="1" fontAlgn="base" hangingPunct="1">
        <a:spcBef>
          <a:spcPct val="0"/>
        </a:spcBef>
        <a:spcAft>
          <a:spcPct val="0"/>
        </a:spcAft>
        <a:defRPr sz="4200">
          <a:solidFill>
            <a:schemeClr val="tx1"/>
          </a:solidFill>
          <a:latin typeface="Arial" charset="0"/>
        </a:defRPr>
      </a:lvl3pPr>
      <a:lvl4pPr algn="l" rtl="0" eaLnBrk="1" fontAlgn="base" hangingPunct="1">
        <a:spcBef>
          <a:spcPct val="0"/>
        </a:spcBef>
        <a:spcAft>
          <a:spcPct val="0"/>
        </a:spcAft>
        <a:defRPr sz="4200">
          <a:solidFill>
            <a:schemeClr val="tx1"/>
          </a:solidFill>
          <a:latin typeface="Arial" charset="0"/>
        </a:defRPr>
      </a:lvl4pPr>
      <a:lvl5pPr algn="l" rtl="0" eaLnBrk="1" fontAlgn="base" hangingPunct="1">
        <a:spcBef>
          <a:spcPct val="0"/>
        </a:spcBef>
        <a:spcAft>
          <a:spcPct val="0"/>
        </a:spcAft>
        <a:defRPr sz="4200">
          <a:solidFill>
            <a:schemeClr val="tx1"/>
          </a:solidFill>
          <a:latin typeface="Arial" charset="0"/>
        </a:defRPr>
      </a:lvl5pPr>
      <a:lvl6pPr marL="457146" algn="l" rtl="0" eaLnBrk="1" fontAlgn="base" hangingPunct="1">
        <a:spcBef>
          <a:spcPct val="0"/>
        </a:spcBef>
        <a:spcAft>
          <a:spcPct val="0"/>
        </a:spcAft>
        <a:defRPr sz="4200">
          <a:solidFill>
            <a:schemeClr val="tx1"/>
          </a:solidFill>
          <a:latin typeface="Garamond" pitchFamily="18" charset="0"/>
        </a:defRPr>
      </a:lvl6pPr>
      <a:lvl7pPr marL="914293" algn="l" rtl="0" eaLnBrk="1" fontAlgn="base" hangingPunct="1">
        <a:spcBef>
          <a:spcPct val="0"/>
        </a:spcBef>
        <a:spcAft>
          <a:spcPct val="0"/>
        </a:spcAft>
        <a:defRPr sz="4200">
          <a:solidFill>
            <a:schemeClr val="tx1"/>
          </a:solidFill>
          <a:latin typeface="Garamond" pitchFamily="18" charset="0"/>
        </a:defRPr>
      </a:lvl7pPr>
      <a:lvl8pPr marL="1371440" algn="l" rtl="0" eaLnBrk="1" fontAlgn="base" hangingPunct="1">
        <a:spcBef>
          <a:spcPct val="0"/>
        </a:spcBef>
        <a:spcAft>
          <a:spcPct val="0"/>
        </a:spcAft>
        <a:defRPr sz="4200">
          <a:solidFill>
            <a:schemeClr val="tx1"/>
          </a:solidFill>
          <a:latin typeface="Garamond" pitchFamily="18" charset="0"/>
        </a:defRPr>
      </a:lvl8pPr>
      <a:lvl9pPr marL="1828586" algn="l" rtl="0" eaLnBrk="1" fontAlgn="base" hangingPunct="1">
        <a:spcBef>
          <a:spcPct val="0"/>
        </a:spcBef>
        <a:spcAft>
          <a:spcPct val="0"/>
        </a:spcAft>
        <a:defRPr sz="4200">
          <a:solidFill>
            <a:schemeClr val="tx1"/>
          </a:solidFill>
          <a:latin typeface="Garamond" pitchFamily="18" charset="0"/>
        </a:defRPr>
      </a:lvl9pPr>
    </p:titleStyle>
    <p:bodyStyle>
      <a:lvl1pPr marL="342860" indent="-342860" algn="l" rtl="0" eaLnBrk="1" fontAlgn="base" hangingPunct="1">
        <a:lnSpc>
          <a:spcPct val="110000"/>
        </a:lnSpc>
        <a:spcBef>
          <a:spcPts val="600"/>
        </a:spcBef>
        <a:spcAft>
          <a:spcPct val="0"/>
        </a:spcAft>
        <a:buClr>
          <a:srgbClr val="B1810B"/>
        </a:buClr>
        <a:buSzPct val="65000"/>
        <a:buFont typeface="Wingdings" pitchFamily="2" charset="2"/>
        <a:buChar char="n"/>
        <a:defRPr sz="3000">
          <a:solidFill>
            <a:schemeClr val="tx1"/>
          </a:solidFill>
          <a:latin typeface="Arial" panose="020B0604020202020204" pitchFamily="34" charset="0"/>
          <a:ea typeface="+mn-ea"/>
          <a:cs typeface="Arial" panose="020B0604020202020204" pitchFamily="34" charset="0"/>
        </a:defRPr>
      </a:lvl1pPr>
      <a:lvl2pPr marL="669846" indent="-325400" algn="l" rtl="0" eaLnBrk="1" fontAlgn="base" hangingPunct="1">
        <a:lnSpc>
          <a:spcPct val="110000"/>
        </a:lnSpc>
        <a:spcBef>
          <a:spcPts val="600"/>
        </a:spcBef>
        <a:spcAft>
          <a:spcPct val="0"/>
        </a:spcAft>
        <a:buClr>
          <a:schemeClr val="tx1"/>
        </a:buClr>
        <a:buSzPct val="60000"/>
        <a:buFont typeface="Wingdings" pitchFamily="2" charset="2"/>
        <a:buChar char="q"/>
        <a:defRPr sz="2600">
          <a:solidFill>
            <a:schemeClr val="tx1"/>
          </a:solidFill>
          <a:latin typeface="Arial" panose="020B0604020202020204" pitchFamily="34" charset="0"/>
          <a:cs typeface="Arial" panose="020B0604020202020204" pitchFamily="34" charset="0"/>
        </a:defRPr>
      </a:lvl2pPr>
      <a:lvl3pPr marL="1022230" indent="-350797" algn="l" rtl="0" eaLnBrk="1" fontAlgn="base" hangingPunct="1">
        <a:lnSpc>
          <a:spcPct val="110000"/>
        </a:lnSpc>
        <a:spcBef>
          <a:spcPts val="600"/>
        </a:spcBef>
        <a:spcAft>
          <a:spcPct val="0"/>
        </a:spcAft>
        <a:buClr>
          <a:srgbClr val="B1810B"/>
        </a:buClr>
        <a:buSzPct val="65000"/>
        <a:buFont typeface="Wingdings" pitchFamily="2" charset="2"/>
        <a:buChar char="n"/>
        <a:defRPr sz="2200">
          <a:solidFill>
            <a:schemeClr val="tx1"/>
          </a:solidFill>
          <a:latin typeface="Arial" panose="020B0604020202020204" pitchFamily="34" charset="0"/>
          <a:cs typeface="Arial" panose="020B0604020202020204" pitchFamily="34" charset="0"/>
        </a:defRPr>
      </a:lvl3pPr>
      <a:lvl4pPr marL="1339693" indent="-315876" algn="l" rtl="0" eaLnBrk="1" fontAlgn="base" hangingPunct="1">
        <a:lnSpc>
          <a:spcPct val="110000"/>
        </a:lnSpc>
        <a:spcBef>
          <a:spcPts val="600"/>
        </a:spcBef>
        <a:spcAft>
          <a:spcPct val="0"/>
        </a:spcAft>
        <a:buClr>
          <a:schemeClr val="tx1"/>
        </a:buClr>
        <a:buSzPct val="70000"/>
        <a:buFont typeface="Wingdings" pitchFamily="2" charset="2"/>
        <a:buChar char="q"/>
        <a:defRPr sz="2000">
          <a:solidFill>
            <a:schemeClr val="tx1"/>
          </a:solidFill>
          <a:latin typeface="Arial" panose="020B0604020202020204" pitchFamily="34" charset="0"/>
          <a:cs typeface="Arial" panose="020B0604020202020204" pitchFamily="34" charset="0"/>
        </a:defRPr>
      </a:lvl4pPr>
      <a:lvl5pPr marL="1680967" indent="-341273" algn="l" rtl="0" eaLnBrk="1" fontAlgn="base" hangingPunct="1">
        <a:lnSpc>
          <a:spcPct val="110000"/>
        </a:lnSpc>
        <a:spcBef>
          <a:spcPts val="600"/>
        </a:spcBef>
        <a:spcAft>
          <a:spcPct val="0"/>
        </a:spcAft>
        <a:buClr>
          <a:srgbClr val="B1810B"/>
        </a:buClr>
        <a:buSzPct val="75000"/>
        <a:buFont typeface="Wingdings" pitchFamily="2" charset="2"/>
        <a:buChar char="§"/>
        <a:defRPr sz="2000">
          <a:solidFill>
            <a:schemeClr val="tx1"/>
          </a:solidFill>
          <a:latin typeface="Arial" panose="020B0604020202020204" pitchFamily="34" charset="0"/>
          <a:cs typeface="Arial" panose="020B0604020202020204" pitchFamily="34" charset="0"/>
        </a:defRPr>
      </a:lvl5pPr>
      <a:lvl6pPr marL="2138113" indent="-339686"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259" indent="-339686"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406" indent="-339686"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553" indent="-339686"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990D8C-1FBB-A04A-8583-04C2355AAA20}" type="datetimeFigureOut">
              <a:rPr lang="en-US" smtClean="0"/>
              <a:t>10/3/2019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954E40-30AF-6848-BDCE-041AEA317CF1}" type="slidenum">
              <a:rPr lang="en-US" smtClean="0"/>
              <a:t>‹#›</a:t>
            </a:fld>
            <a:endParaRPr lang="en-US"/>
          </a:p>
        </p:txBody>
      </p:sp>
    </p:spTree>
    <p:extLst>
      <p:ext uri="{BB962C8B-B14F-4D97-AF65-F5344CB8AC3E}">
        <p14:creationId xmlns:p14="http://schemas.microsoft.com/office/powerpoint/2010/main" val="3704701815"/>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4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32.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9.jpg"/><Relationship Id="rId7"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29.pn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884" y="370863"/>
            <a:ext cx="5186570" cy="2130957"/>
          </a:xfrm>
          <a:prstGeom prst="rect">
            <a:avLst/>
          </a:prstGeom>
        </p:spPr>
      </p:pic>
      <p:sp>
        <p:nvSpPr>
          <p:cNvPr id="22" name="Rectangle 21"/>
          <p:cNvSpPr/>
          <p:nvPr/>
        </p:nvSpPr>
        <p:spPr>
          <a:xfrm>
            <a:off x="894395" y="4915717"/>
            <a:ext cx="134043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300" normalizeH="0" baseline="0" noProof="0" dirty="0" err="1">
                <a:ln>
                  <a:noFill/>
                </a:ln>
                <a:solidFill>
                  <a:srgbClr val="D91F3D"/>
                </a:solidFill>
                <a:effectLst/>
                <a:uLnTx/>
                <a:uFillTx/>
                <a:latin typeface="Franklin Gothic Condensed" charset="0"/>
                <a:ea typeface="Franklin Gothic Condensed" charset="0"/>
                <a:cs typeface="Franklin Gothic Condensed" charset="0"/>
              </a:rPr>
              <a:t>nstxl.org</a:t>
            </a:r>
            <a:endParaRPr kumimoji="0" lang="en-US" sz="1800" b="0" i="0" u="none" strike="noStrike" kern="0" cap="none" spc="300" normalizeH="0" baseline="0" noProof="0" dirty="0">
              <a:ln>
                <a:noFill/>
              </a:ln>
              <a:solidFill>
                <a:srgbClr val="D91F3D"/>
              </a:solidFill>
              <a:effectLst/>
              <a:uLnTx/>
              <a:uFillTx/>
              <a:latin typeface="Franklin Gothic Condensed" charset="0"/>
              <a:ea typeface="Franklin Gothic Condensed" charset="0"/>
              <a:cs typeface="Franklin Gothic Condensed" charset="0"/>
            </a:endParaRPr>
          </a:p>
        </p:txBody>
      </p:sp>
    </p:spTree>
    <p:extLst>
      <p:ext uri="{BB962C8B-B14F-4D97-AF65-F5344CB8AC3E}">
        <p14:creationId xmlns:p14="http://schemas.microsoft.com/office/powerpoint/2010/main" val="1503137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418" name="TextBox 417"/>
          <p:cNvSpPr txBox="1"/>
          <p:nvPr/>
        </p:nvSpPr>
        <p:spPr>
          <a:xfrm>
            <a:off x="227348" y="5749515"/>
            <a:ext cx="4048754"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142021"/>
              </a:solidFill>
              <a:effectLst/>
              <a:uLnTx/>
              <a:uFillTx/>
              <a:latin typeface="Open Sans Light"/>
              <a:ea typeface="+mn-ea"/>
              <a:cs typeface="+mn-cs"/>
            </a:endParaRPr>
          </a:p>
        </p:txBody>
      </p:sp>
      <p:sp>
        <p:nvSpPr>
          <p:cNvPr id="317" name="Content Placeholder 11"/>
          <p:cNvSpPr txBox="1">
            <a:spLocks/>
          </p:cNvSpPr>
          <p:nvPr/>
        </p:nvSpPr>
        <p:spPr>
          <a:xfrm>
            <a:off x="767408" y="1628799"/>
            <a:ext cx="10861458" cy="4120715"/>
          </a:xfrm>
          <a:prstGeom prst="rect">
            <a:avLst/>
          </a:prstGeom>
        </p:spPr>
        <p:txBody>
          <a:bodyPr vert="horz" lIns="0" tIns="0" rIns="0" bIns="0" rtlCol="0">
            <a:noAutofit/>
          </a:bodyPr>
          <a:lst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
                <a:srgbClr val="6C5F50"/>
              </a:buClr>
              <a:buSzTx/>
              <a:buFont typeface="Arial" panose="020B0604020202020204" pitchFamily="34" charset="0"/>
              <a:buNone/>
              <a:tabLst/>
              <a:defRPr/>
            </a:pPr>
            <a:endParaRPr kumimoji="0" lang="en-US" sz="2000" b="0" i="0" u="none" strike="noStrike" kern="800" cap="none" spc="-13" normalizeH="0" baseline="0" noProof="0" dirty="0">
              <a:ln>
                <a:noFill/>
              </a:ln>
              <a:solidFill>
                <a:srgbClr val="142021"/>
              </a:solidFill>
              <a:effectLst/>
              <a:uLnTx/>
              <a:uFillTx/>
              <a:latin typeface="Open Sans Light"/>
              <a:ea typeface="+mn-ea"/>
              <a:cs typeface="+mn-cs"/>
            </a:endParaRPr>
          </a:p>
          <a:p>
            <a:pPr marL="228594" marR="0" lvl="0" indent="-228594" algn="l" defTabSz="1219170" rtl="0" eaLnBrk="1" fontAlgn="auto" latinLnBrk="0" hangingPunct="1">
              <a:lnSpc>
                <a:spcPct val="100000"/>
              </a:lnSpc>
              <a:spcBef>
                <a:spcPct val="20000"/>
              </a:spcBef>
              <a:spcAft>
                <a:spcPts val="0"/>
              </a:spcAft>
              <a:buClr>
                <a:srgbClr val="6C5F50"/>
              </a:buClr>
              <a:buSzTx/>
              <a:buFont typeface="Arial" panose="020B0604020202020204" pitchFamily="34" charset="0"/>
              <a:buChar char="•"/>
              <a:tabLst/>
              <a:defRPr/>
            </a:pPr>
            <a:endParaRPr kumimoji="0" lang="en-US" sz="2000" b="1" i="1" u="none" strike="noStrike" kern="800" cap="none" spc="-13" normalizeH="0" baseline="0" noProof="0" dirty="0">
              <a:ln>
                <a:noFill/>
              </a:ln>
              <a:solidFill>
                <a:srgbClr val="73C9C8">
                  <a:lumMod val="75000"/>
                </a:srgbClr>
              </a:solidFill>
              <a:effectLst/>
              <a:uLnTx/>
              <a:uFillTx/>
              <a:latin typeface="Open Sans Light"/>
              <a:ea typeface="+mn-ea"/>
              <a:cs typeface="+mn-cs"/>
            </a:endParaRPr>
          </a:p>
          <a:p>
            <a:pPr marL="228594" marR="0" lvl="0" indent="-228594" algn="l" defTabSz="1219170" rtl="0" eaLnBrk="1" fontAlgn="auto" latinLnBrk="0" hangingPunct="1">
              <a:lnSpc>
                <a:spcPct val="100000"/>
              </a:lnSpc>
              <a:spcBef>
                <a:spcPct val="20000"/>
              </a:spcBef>
              <a:spcAft>
                <a:spcPts val="0"/>
              </a:spcAft>
              <a:buClr>
                <a:srgbClr val="6C5F50"/>
              </a:buClr>
              <a:buSzTx/>
              <a:buFont typeface="Arial" panose="020B0604020202020204" pitchFamily="34" charset="0"/>
              <a:buChar char="•"/>
              <a:tabLst/>
              <a:defRPr/>
            </a:pPr>
            <a:endParaRPr kumimoji="0" lang="en-US" sz="2000" b="0" i="0" u="none" strike="noStrike" kern="800" cap="none" spc="-13" normalizeH="0" baseline="0" noProof="0" dirty="0">
              <a:ln>
                <a:noFill/>
              </a:ln>
              <a:solidFill>
                <a:srgbClr val="142021"/>
              </a:solidFill>
              <a:effectLst/>
              <a:uLnTx/>
              <a:uFillTx/>
              <a:latin typeface="Open Sans Light"/>
              <a:ea typeface="+mn-ea"/>
              <a:cs typeface="+mn-cs"/>
            </a:endParaRPr>
          </a:p>
          <a:p>
            <a:pPr marL="117475" marR="0" lvl="0" indent="0" algn="l" defTabSz="1219170" rtl="0" eaLnBrk="1" fontAlgn="auto" latinLnBrk="0" hangingPunct="1">
              <a:lnSpc>
                <a:spcPct val="150000"/>
              </a:lnSpc>
              <a:spcBef>
                <a:spcPts val="600"/>
              </a:spcBef>
              <a:spcAft>
                <a:spcPts val="0"/>
              </a:spcAft>
              <a:buClr>
                <a:srgbClr val="142021"/>
              </a:buClr>
              <a:buSzTx/>
              <a:buFont typeface="Arial" panose="020B0604020202020204" pitchFamily="34" charset="0"/>
              <a:buNone/>
              <a:tabLst/>
              <a:defRPr/>
            </a:pPr>
            <a:endParaRPr kumimoji="0" lang="en-US" sz="2000" b="0" i="0" u="none" strike="noStrike" kern="800" cap="none" spc="-13" normalizeH="0" baseline="0" noProof="0" dirty="0">
              <a:ln>
                <a:noFill/>
              </a:ln>
              <a:solidFill>
                <a:srgbClr val="142021"/>
              </a:solidFill>
              <a:effectLst/>
              <a:uLnTx/>
              <a:uFillTx/>
              <a:latin typeface="Open Sans Light"/>
              <a:ea typeface="+mn-ea"/>
              <a:cs typeface="+mn-cs"/>
            </a:endParaRPr>
          </a:p>
        </p:txBody>
      </p:sp>
      <p:sp>
        <p:nvSpPr>
          <p:cNvPr id="396" name="Rectangle 395"/>
          <p:cNvSpPr/>
          <p:nvPr/>
        </p:nvSpPr>
        <p:spPr>
          <a:xfrm>
            <a:off x="0" y="6528816"/>
            <a:ext cx="12192000" cy="329184"/>
          </a:xfrm>
          <a:prstGeom prst="rect">
            <a:avLst/>
          </a:prstGeom>
          <a:solidFill>
            <a:schemeClr val="bg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7" name="Rectangle 6"/>
          <p:cNvSpPr/>
          <p:nvPr/>
        </p:nvSpPr>
        <p:spPr>
          <a:xfrm>
            <a:off x="0" y="-21396"/>
            <a:ext cx="12192000" cy="1225163"/>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8" name="Title 8"/>
          <p:cNvSpPr txBox="1">
            <a:spLocks/>
          </p:cNvSpPr>
          <p:nvPr/>
        </p:nvSpPr>
        <p:spPr>
          <a:xfrm>
            <a:off x="0" y="260648"/>
            <a:ext cx="12216680" cy="8123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3600" b="1" cap="all" dirty="0">
                <a:solidFill>
                  <a:srgbClr val="C2C2C2">
                    <a:lumMod val="20000"/>
                    <a:lumOff val="80000"/>
                  </a:srgbClr>
                </a:solidFill>
                <a:latin typeface="Open Sans" charset="0"/>
                <a:ea typeface="Open Sans" charset="0"/>
                <a:cs typeface="Open Sans" charset="0"/>
              </a:rPr>
              <a:t>Small business threat</a:t>
            </a:r>
            <a:r>
              <a:rPr lang="en-US" sz="3600" cap="all" dirty="0">
                <a:solidFill>
                  <a:srgbClr val="C2C2C2">
                    <a:lumMod val="20000"/>
                    <a:lumOff val="80000"/>
                  </a:srgbClr>
                </a:solidFill>
                <a:latin typeface="Open Sans" charset="0"/>
                <a:ea typeface="Open Sans" charset="0"/>
                <a:cs typeface="Open Sans" charset="0"/>
              </a:rPr>
              <a:t> </a:t>
            </a:r>
          </a:p>
        </p:txBody>
      </p:sp>
      <p:pic>
        <p:nvPicPr>
          <p:cNvPr id="10" name="Picture 9">
            <a:extLst>
              <a:ext uri="{FF2B5EF4-FFF2-40B4-BE49-F238E27FC236}">
                <a16:creationId xmlns:a16="http://schemas.microsoft.com/office/drawing/2014/main" id="{A20C3CFD-1C50-4A95-8729-18C086612407}"/>
              </a:ext>
            </a:extLst>
          </p:cNvPr>
          <p:cNvPicPr>
            <a:picLocks noChangeAspect="1"/>
          </p:cNvPicPr>
          <p:nvPr/>
        </p:nvPicPr>
        <p:blipFill>
          <a:blip r:embed="rId4"/>
          <a:stretch>
            <a:fillRect/>
          </a:stretch>
        </p:blipFill>
        <p:spPr>
          <a:xfrm>
            <a:off x="0" y="1221529"/>
            <a:ext cx="12192000" cy="5307287"/>
          </a:xfrm>
          <a:prstGeom prst="rect">
            <a:avLst/>
          </a:prstGeom>
        </p:spPr>
      </p:pic>
    </p:spTree>
    <p:extLst>
      <p:ext uri="{BB962C8B-B14F-4D97-AF65-F5344CB8AC3E}">
        <p14:creationId xmlns:p14="http://schemas.microsoft.com/office/powerpoint/2010/main" val="17969214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0" r="-30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2000" cy="15017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6" name="Rectangle 15"/>
          <p:cNvSpPr/>
          <p:nvPr/>
        </p:nvSpPr>
        <p:spPr>
          <a:xfrm>
            <a:off x="0" y="1501720"/>
            <a:ext cx="12192000" cy="5027095"/>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2" name="Rectangle 11"/>
          <p:cNvSpPr/>
          <p:nvPr/>
        </p:nvSpPr>
        <p:spPr>
          <a:xfrm>
            <a:off x="0" y="6528816"/>
            <a:ext cx="12192000" cy="32918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5" name="Title 8"/>
          <p:cNvSpPr txBox="1">
            <a:spLocks/>
          </p:cNvSpPr>
          <p:nvPr/>
        </p:nvSpPr>
        <p:spPr>
          <a:xfrm>
            <a:off x="0" y="276437"/>
            <a:ext cx="12192000" cy="8123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3600" b="1" cap="all" dirty="0">
                <a:solidFill>
                  <a:srgbClr val="1B4A40"/>
                </a:solidFill>
                <a:latin typeface="Open Sans" charset="0"/>
                <a:ea typeface="Open Sans" charset="0"/>
                <a:cs typeface="Open Sans" charset="0"/>
              </a:rPr>
              <a:t>Undetected Malware lingers in </a:t>
            </a:r>
            <a:r>
              <a:rPr lang="en-US" sz="3600" b="1" cap="all" dirty="0" err="1">
                <a:solidFill>
                  <a:srgbClr val="1B4A40"/>
                </a:solidFill>
                <a:latin typeface="Open Sans" charset="0"/>
                <a:ea typeface="Open Sans" charset="0"/>
                <a:cs typeface="Open Sans" charset="0"/>
              </a:rPr>
              <a:t>smb’s</a:t>
            </a:r>
            <a:endParaRPr lang="en-US" sz="3600" b="1" cap="all" dirty="0">
              <a:solidFill>
                <a:srgbClr val="1B4A40"/>
              </a:solidFill>
              <a:latin typeface="Open Sans" charset="0"/>
              <a:ea typeface="Open Sans" charset="0"/>
              <a:cs typeface="Open Sans" charset="0"/>
            </a:endParaRPr>
          </a:p>
        </p:txBody>
      </p:sp>
      <p:sp>
        <p:nvSpPr>
          <p:cNvPr id="17" name="Title 8"/>
          <p:cNvSpPr txBox="1">
            <a:spLocks/>
          </p:cNvSpPr>
          <p:nvPr/>
        </p:nvSpPr>
        <p:spPr>
          <a:xfrm>
            <a:off x="3303494" y="1019115"/>
            <a:ext cx="5585012" cy="482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300" normalizeH="0" baseline="0" noProof="0" dirty="0">
              <a:ln>
                <a:noFill/>
              </a:ln>
              <a:solidFill>
                <a:srgbClr val="1B4A40"/>
              </a:solidFill>
              <a:effectLst/>
              <a:uLnTx/>
              <a:uFillTx/>
              <a:latin typeface="Open Sans" charset="0"/>
              <a:ea typeface="Open Sans" charset="0"/>
              <a:cs typeface="Open Sans" charset="0"/>
            </a:endParaRPr>
          </a:p>
        </p:txBody>
      </p:sp>
      <p:sp>
        <p:nvSpPr>
          <p:cNvPr id="21" name="Title 8"/>
          <p:cNvSpPr txBox="1">
            <a:spLocks/>
          </p:cNvSpPr>
          <p:nvPr/>
        </p:nvSpPr>
        <p:spPr>
          <a:xfrm>
            <a:off x="0" y="850265"/>
            <a:ext cx="12192000" cy="482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2000" spc="300" dirty="0">
                <a:solidFill>
                  <a:srgbClr val="1B4A40"/>
                </a:solidFill>
                <a:latin typeface="Open Sans" charset="0"/>
                <a:ea typeface="Open Sans" charset="0"/>
                <a:cs typeface="Open Sans" charset="0"/>
              </a:rPr>
              <a:t>June 2019 Study- 550,000 forensic inspections</a:t>
            </a:r>
          </a:p>
        </p:txBody>
      </p:sp>
      <p:pic>
        <p:nvPicPr>
          <p:cNvPr id="25" name="Picture 24">
            <a:extLst>
              <a:ext uri="{FF2B5EF4-FFF2-40B4-BE49-F238E27FC236}">
                <a16:creationId xmlns:a16="http://schemas.microsoft.com/office/drawing/2014/main" id="{147434C3-6996-4598-ADB7-8C2EF38A8CF6}"/>
              </a:ext>
            </a:extLst>
          </p:cNvPr>
          <p:cNvPicPr>
            <a:picLocks noChangeAspect="1"/>
          </p:cNvPicPr>
          <p:nvPr/>
        </p:nvPicPr>
        <p:blipFill>
          <a:blip r:embed="rId4"/>
          <a:stretch>
            <a:fillRect/>
          </a:stretch>
        </p:blipFill>
        <p:spPr>
          <a:xfrm>
            <a:off x="7863043" y="3851923"/>
            <a:ext cx="4089648" cy="2529405"/>
          </a:xfrm>
          <a:prstGeom prst="rect">
            <a:avLst/>
          </a:prstGeom>
        </p:spPr>
      </p:pic>
      <p:sp>
        <p:nvSpPr>
          <p:cNvPr id="26" name="Content Placeholder 11"/>
          <p:cNvSpPr txBox="1">
            <a:spLocks/>
          </p:cNvSpPr>
          <p:nvPr/>
        </p:nvSpPr>
        <p:spPr>
          <a:xfrm>
            <a:off x="637054" y="2075548"/>
            <a:ext cx="7225989" cy="4017748"/>
          </a:xfrm>
          <a:prstGeom prst="rect">
            <a:avLst/>
          </a:prstGeom>
        </p:spPr>
        <p:txBody>
          <a:bodyPr vert="horz" lIns="0" tIns="0" rIns="0" bIns="0" rtlCol="0">
            <a:noAutofit/>
          </a:bodyPr>
          <a:lst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457200" indent="-457200">
              <a:lnSpc>
                <a:spcPct val="150000"/>
              </a:lnSpc>
              <a:spcBef>
                <a:spcPts val="600"/>
              </a:spcBef>
              <a:buClr>
                <a:schemeClr val="bg1">
                  <a:lumMod val="75000"/>
                </a:schemeClr>
              </a:buClr>
              <a:buFont typeface=".HelveticaNeueDeskInterface-Regular" charset="0"/>
              <a:buChar char="–"/>
            </a:pPr>
            <a:r>
              <a:rPr lang="en-US" sz="2400" dirty="0">
                <a:solidFill>
                  <a:srgbClr val="FFFFFF"/>
                </a:solidFill>
              </a:rPr>
              <a:t>Malware - Average 800-days before discovery</a:t>
            </a:r>
          </a:p>
          <a:p>
            <a:pPr marL="687912" lvl="1" indent="-457200">
              <a:lnSpc>
                <a:spcPct val="150000"/>
              </a:lnSpc>
              <a:spcBef>
                <a:spcPts val="600"/>
              </a:spcBef>
              <a:buClr>
                <a:schemeClr val="bg1">
                  <a:lumMod val="75000"/>
                </a:schemeClr>
              </a:buClr>
              <a:buFont typeface=".HelveticaNeueDeskInterface-Regular" charset="0"/>
              <a:buChar char="–"/>
            </a:pPr>
            <a:r>
              <a:rPr lang="en-US" sz="2000" dirty="0">
                <a:solidFill>
                  <a:srgbClr val="FFFFFF"/>
                </a:solidFill>
              </a:rPr>
              <a:t>Persistent Malware</a:t>
            </a:r>
          </a:p>
          <a:p>
            <a:pPr marL="687912" lvl="1" indent="-457200">
              <a:lnSpc>
                <a:spcPct val="150000"/>
              </a:lnSpc>
              <a:spcBef>
                <a:spcPts val="600"/>
              </a:spcBef>
              <a:buClr>
                <a:schemeClr val="bg1">
                  <a:lumMod val="75000"/>
                </a:schemeClr>
              </a:buClr>
              <a:buFont typeface=".HelveticaNeueDeskInterface-Regular" charset="0"/>
              <a:buChar char="–"/>
            </a:pPr>
            <a:r>
              <a:rPr lang="en-US" sz="2000" dirty="0">
                <a:solidFill>
                  <a:srgbClr val="FFFFFF"/>
                </a:solidFill>
              </a:rPr>
              <a:t>Unwanted Applications</a:t>
            </a:r>
          </a:p>
          <a:p>
            <a:pPr marL="687912" lvl="1" indent="-457200">
              <a:lnSpc>
                <a:spcPct val="150000"/>
              </a:lnSpc>
              <a:spcBef>
                <a:spcPts val="600"/>
              </a:spcBef>
              <a:buClr>
                <a:schemeClr val="bg1">
                  <a:lumMod val="75000"/>
                </a:schemeClr>
              </a:buClr>
              <a:buFont typeface=".HelveticaNeueDeskInterface-Regular" charset="0"/>
              <a:buChar char="–"/>
            </a:pPr>
            <a:r>
              <a:rPr lang="en-US" sz="2000" dirty="0">
                <a:solidFill>
                  <a:srgbClr val="FFFFFF"/>
                </a:solidFill>
              </a:rPr>
              <a:t>Web Trackers</a:t>
            </a:r>
          </a:p>
          <a:p>
            <a:pPr marL="687912" lvl="1" indent="-457200">
              <a:lnSpc>
                <a:spcPct val="150000"/>
              </a:lnSpc>
              <a:spcBef>
                <a:spcPts val="600"/>
              </a:spcBef>
              <a:buClr>
                <a:schemeClr val="bg1">
                  <a:lumMod val="75000"/>
                </a:schemeClr>
              </a:buClr>
              <a:buFont typeface=".HelveticaNeueDeskInterface-Regular" charset="0"/>
              <a:buChar char="–"/>
            </a:pPr>
            <a:r>
              <a:rPr lang="en-US" sz="2000" dirty="0">
                <a:solidFill>
                  <a:srgbClr val="FFFFFF"/>
                </a:solidFill>
              </a:rPr>
              <a:t>Adware</a:t>
            </a:r>
          </a:p>
          <a:p>
            <a:pPr marL="457200" indent="-457200">
              <a:lnSpc>
                <a:spcPct val="150000"/>
              </a:lnSpc>
              <a:spcBef>
                <a:spcPts val="600"/>
              </a:spcBef>
              <a:buClr>
                <a:schemeClr val="bg1">
                  <a:lumMod val="75000"/>
                </a:schemeClr>
              </a:buClr>
              <a:buFont typeface=".HelveticaNeueDeskInterface-Regular" charset="0"/>
              <a:buChar char="–"/>
            </a:pPr>
            <a:r>
              <a:rPr lang="en-US" sz="2400" dirty="0">
                <a:solidFill>
                  <a:srgbClr val="FFFFFF"/>
                </a:solidFill>
              </a:rPr>
              <a:t>Ransomware – Average 43-days before discovery</a:t>
            </a:r>
          </a:p>
          <a:p>
            <a:pPr marL="0" indent="0" algn="ctr">
              <a:lnSpc>
                <a:spcPct val="150000"/>
              </a:lnSpc>
              <a:spcBef>
                <a:spcPts val="600"/>
              </a:spcBef>
              <a:buClr>
                <a:schemeClr val="bg1">
                  <a:lumMod val="75000"/>
                </a:schemeClr>
              </a:buClr>
              <a:buNone/>
            </a:pPr>
            <a:r>
              <a:rPr lang="en-US" sz="2400" dirty="0">
                <a:solidFill>
                  <a:schemeClr val="accent2">
                    <a:lumMod val="60000"/>
                    <a:lumOff val="40000"/>
                  </a:schemeClr>
                </a:solidFill>
              </a:rPr>
              <a:t> </a:t>
            </a:r>
            <a:r>
              <a:rPr lang="en-US" sz="2400" dirty="0">
                <a:solidFill>
                  <a:srgbClr val="FF0000"/>
                </a:solidFill>
              </a:rPr>
              <a:t>Can’t block all threats:</a:t>
            </a:r>
            <a:r>
              <a:rPr lang="en-US" sz="2400" dirty="0">
                <a:solidFill>
                  <a:srgbClr val="92D050"/>
                </a:solidFill>
              </a:rPr>
              <a:t> Detection is best Prevention</a:t>
            </a:r>
          </a:p>
        </p:txBody>
      </p:sp>
      <p:pic>
        <p:nvPicPr>
          <p:cNvPr id="2" name="Picture 1">
            <a:extLst>
              <a:ext uri="{FF2B5EF4-FFF2-40B4-BE49-F238E27FC236}">
                <a16:creationId xmlns:a16="http://schemas.microsoft.com/office/drawing/2014/main" id="{E93D2F94-78C7-48BD-99DB-A54A98DBD98D}"/>
              </a:ext>
            </a:extLst>
          </p:cNvPr>
          <p:cNvPicPr>
            <a:picLocks noChangeAspect="1"/>
          </p:cNvPicPr>
          <p:nvPr/>
        </p:nvPicPr>
        <p:blipFill>
          <a:blip r:embed="rId5"/>
          <a:stretch>
            <a:fillRect/>
          </a:stretch>
        </p:blipFill>
        <p:spPr>
          <a:xfrm>
            <a:off x="8620661" y="1942702"/>
            <a:ext cx="2275822" cy="1558306"/>
          </a:xfrm>
          <a:prstGeom prst="rect">
            <a:avLst/>
          </a:prstGeom>
        </p:spPr>
      </p:pic>
    </p:spTree>
    <p:extLst>
      <p:ext uri="{BB962C8B-B14F-4D97-AF65-F5344CB8AC3E}">
        <p14:creationId xmlns:p14="http://schemas.microsoft.com/office/powerpoint/2010/main" val="35906998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2000" cy="141277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6" name="Rectangle 15"/>
          <p:cNvSpPr/>
          <p:nvPr/>
        </p:nvSpPr>
        <p:spPr>
          <a:xfrm>
            <a:off x="0" y="1412776"/>
            <a:ext cx="12192000" cy="5116039"/>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2" name="Rectangle 11"/>
          <p:cNvSpPr/>
          <p:nvPr/>
        </p:nvSpPr>
        <p:spPr>
          <a:xfrm>
            <a:off x="0" y="6528816"/>
            <a:ext cx="12192000" cy="32918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5" name="Title 8"/>
          <p:cNvSpPr txBox="1">
            <a:spLocks/>
          </p:cNvSpPr>
          <p:nvPr/>
        </p:nvSpPr>
        <p:spPr>
          <a:xfrm>
            <a:off x="0" y="384449"/>
            <a:ext cx="12192000" cy="8123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all" spc="0" normalizeH="0" baseline="0" noProof="0" dirty="0">
                <a:ln>
                  <a:noFill/>
                </a:ln>
                <a:solidFill>
                  <a:srgbClr val="1B4A40"/>
                </a:solidFill>
                <a:effectLst/>
                <a:uLnTx/>
                <a:uFillTx/>
                <a:latin typeface="Open Sans" charset="0"/>
                <a:ea typeface="Open Sans" charset="0"/>
                <a:cs typeface="Open Sans" charset="0"/>
              </a:rPr>
              <a:t>Top 5 cybersecurity threats</a:t>
            </a:r>
            <a:endParaRPr kumimoji="0" lang="en-US" sz="3600" b="0" i="0" u="none" strike="noStrike" kern="1200" cap="all" spc="0" normalizeH="0" baseline="0" noProof="0" dirty="0">
              <a:ln>
                <a:noFill/>
              </a:ln>
              <a:solidFill>
                <a:srgbClr val="1B4A40"/>
              </a:solidFill>
              <a:effectLst/>
              <a:uLnTx/>
              <a:uFillTx/>
              <a:latin typeface="Open Sans" charset="0"/>
              <a:ea typeface="Open Sans" charset="0"/>
              <a:cs typeface="Open Sans" charset="0"/>
            </a:endParaRPr>
          </a:p>
        </p:txBody>
      </p:sp>
      <p:sp>
        <p:nvSpPr>
          <p:cNvPr id="17" name="Title 8"/>
          <p:cNvSpPr txBox="1">
            <a:spLocks/>
          </p:cNvSpPr>
          <p:nvPr/>
        </p:nvSpPr>
        <p:spPr>
          <a:xfrm>
            <a:off x="3303494" y="1019115"/>
            <a:ext cx="5585012" cy="482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300" normalizeH="0" baseline="0" noProof="0" dirty="0">
              <a:ln>
                <a:noFill/>
              </a:ln>
              <a:solidFill>
                <a:srgbClr val="1B4A40"/>
              </a:solidFill>
              <a:effectLst/>
              <a:uLnTx/>
              <a:uFillTx/>
              <a:latin typeface="Open Sans" charset="0"/>
              <a:ea typeface="Open Sans" charset="0"/>
              <a:cs typeface="Open Sans" charset="0"/>
            </a:endParaRPr>
          </a:p>
        </p:txBody>
      </p:sp>
      <p:sp>
        <p:nvSpPr>
          <p:cNvPr id="9" name="Content Placeholder 11"/>
          <p:cNvSpPr txBox="1">
            <a:spLocks/>
          </p:cNvSpPr>
          <p:nvPr/>
        </p:nvSpPr>
        <p:spPr>
          <a:xfrm>
            <a:off x="944414" y="1996566"/>
            <a:ext cx="5616624" cy="4032448"/>
          </a:xfrm>
          <a:prstGeom prst="rect">
            <a:avLst/>
          </a:prstGeom>
        </p:spPr>
        <p:txBody>
          <a:bodyPr vert="horz" lIns="0" tIns="0" rIns="0" bIns="0" rtlCol="0">
            <a:noAutofit/>
          </a:bodyPr>
          <a:lst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457200" indent="-457200">
              <a:spcBef>
                <a:spcPts val="600"/>
              </a:spcBef>
              <a:spcAft>
                <a:spcPts val="1200"/>
              </a:spcAft>
              <a:buClr>
                <a:srgbClr val="FF3300"/>
              </a:buClr>
              <a:buFont typeface="+mj-lt"/>
              <a:buAutoNum type="arabicParenR"/>
            </a:pPr>
            <a:r>
              <a:rPr lang="en-US" b="1" dirty="0">
                <a:solidFill>
                  <a:srgbClr val="FF3300"/>
                </a:solidFill>
                <a:latin typeface="Open Sans" panose="020B0606030504020204" pitchFamily="34" charset="0"/>
                <a:ea typeface="Open Sans" panose="020B0606030504020204" pitchFamily="34" charset="0"/>
                <a:cs typeface="Open Sans" panose="020B0606030504020204" pitchFamily="34" charset="0"/>
              </a:rPr>
              <a:t>Malware. </a:t>
            </a:r>
            <a:r>
              <a:rPr lang="en-US" dirty="0">
                <a:solidFill>
                  <a:srgbClr val="FF3300"/>
                </a:solidFill>
                <a:latin typeface="Open Sans" panose="020B0606030504020204" pitchFamily="34" charset="0"/>
                <a:ea typeface="Open Sans" panose="020B0606030504020204" pitchFamily="34" charset="0"/>
                <a:cs typeface="Open Sans" panose="020B0606030504020204" pitchFamily="34" charset="0"/>
              </a:rPr>
              <a:t>New malware is being created all the time. ...</a:t>
            </a:r>
          </a:p>
          <a:p>
            <a:pPr marL="457200" indent="-457200">
              <a:spcBef>
                <a:spcPts val="600"/>
              </a:spcBef>
              <a:spcAft>
                <a:spcPts val="1200"/>
              </a:spcAft>
              <a:buClr>
                <a:srgbClr val="FF3300"/>
              </a:buClr>
              <a:buFont typeface="+mj-lt"/>
              <a:buAutoNum type="arabicParenR"/>
            </a:pPr>
            <a:r>
              <a:rPr lang="en-US" b="1" dirty="0">
                <a:solidFill>
                  <a:srgbClr val="FF3300"/>
                </a:solidFill>
                <a:latin typeface="Open Sans" panose="020B0606030504020204" pitchFamily="34" charset="0"/>
                <a:ea typeface="Open Sans" panose="020B0606030504020204" pitchFamily="34" charset="0"/>
                <a:cs typeface="Open Sans" panose="020B0606030504020204" pitchFamily="34" charset="0"/>
              </a:rPr>
              <a:t>Unpatched</a:t>
            </a:r>
            <a:r>
              <a:rPr lang="en-US" dirty="0">
                <a:solidFill>
                  <a:srgbClr val="FF3300"/>
                </a:solidFill>
                <a:latin typeface="Open Sans" panose="020B0606030504020204" pitchFamily="34" charset="0"/>
                <a:ea typeface="Open Sans" panose="020B0606030504020204" pitchFamily="34" charset="0"/>
                <a:cs typeface="Open Sans" panose="020B0606030504020204" pitchFamily="34" charset="0"/>
              </a:rPr>
              <a:t> </a:t>
            </a:r>
            <a:r>
              <a:rPr lang="en-US" b="1" dirty="0">
                <a:solidFill>
                  <a:srgbClr val="FF3300"/>
                </a:solidFill>
                <a:latin typeface="Open Sans" panose="020B0606030504020204" pitchFamily="34" charset="0"/>
                <a:ea typeface="Open Sans" panose="020B0606030504020204" pitchFamily="34" charset="0"/>
                <a:cs typeface="Open Sans" panose="020B0606030504020204" pitchFamily="34" charset="0"/>
              </a:rPr>
              <a:t>Security Vulnerabilities</a:t>
            </a:r>
            <a:r>
              <a:rPr lang="en-US" dirty="0">
                <a:solidFill>
                  <a:srgbClr val="FF3300"/>
                </a:solidFill>
                <a:latin typeface="Open Sans" panose="020B0606030504020204" pitchFamily="34" charset="0"/>
                <a:ea typeface="Open Sans" panose="020B0606030504020204" pitchFamily="34" charset="0"/>
                <a:cs typeface="Open Sans" panose="020B0606030504020204" pitchFamily="34" charset="0"/>
              </a:rPr>
              <a:t>. While there are countless new threats being developed daily, many of them rely on old </a:t>
            </a:r>
            <a:r>
              <a:rPr lang="en-US" b="1" dirty="0">
                <a:solidFill>
                  <a:srgbClr val="FF3300"/>
                </a:solidFill>
                <a:latin typeface="Open Sans" panose="020B0606030504020204" pitchFamily="34" charset="0"/>
                <a:ea typeface="Open Sans" panose="020B0606030504020204" pitchFamily="34" charset="0"/>
                <a:cs typeface="Open Sans" panose="020B0606030504020204" pitchFamily="34" charset="0"/>
              </a:rPr>
              <a:t>security vulnerabilities</a:t>
            </a:r>
            <a:r>
              <a:rPr lang="en-US" dirty="0">
                <a:solidFill>
                  <a:srgbClr val="FF3300"/>
                </a:solidFill>
                <a:latin typeface="Open Sans" panose="020B0606030504020204" pitchFamily="34" charset="0"/>
                <a:ea typeface="Open Sans" panose="020B0606030504020204" pitchFamily="34" charset="0"/>
                <a:cs typeface="Open Sans" panose="020B0606030504020204" pitchFamily="34" charset="0"/>
              </a:rPr>
              <a:t> to work. ...</a:t>
            </a:r>
          </a:p>
          <a:p>
            <a:pPr marL="457200" indent="-457200">
              <a:spcBef>
                <a:spcPts val="600"/>
              </a:spcBef>
              <a:spcAft>
                <a:spcPts val="1200"/>
              </a:spcAft>
              <a:buClr>
                <a:srgbClr val="FF3300"/>
              </a:buClr>
              <a:buFont typeface="+mj-lt"/>
              <a:buAutoNum type="arabicParenR"/>
            </a:pPr>
            <a:r>
              <a:rPr lang="en-US" b="1" dirty="0">
                <a:solidFill>
                  <a:srgbClr val="FF3300"/>
                </a:solidFill>
                <a:latin typeface="Open Sans" panose="020B0606030504020204" pitchFamily="34" charset="0"/>
                <a:ea typeface="Open Sans" panose="020B0606030504020204" pitchFamily="34" charset="0"/>
                <a:cs typeface="Open Sans" panose="020B0606030504020204" pitchFamily="34" charset="0"/>
              </a:rPr>
              <a:t>Phishing.</a:t>
            </a:r>
            <a:r>
              <a:rPr lang="en-US" dirty="0">
                <a:solidFill>
                  <a:srgbClr val="FF3300"/>
                </a:solidFill>
                <a:latin typeface="Open Sans" panose="020B0606030504020204" pitchFamily="34" charset="0"/>
                <a:ea typeface="Open Sans" panose="020B0606030504020204" pitchFamily="34" charset="0"/>
                <a:cs typeface="Open Sans" panose="020B0606030504020204" pitchFamily="34" charset="0"/>
              </a:rPr>
              <a:t> (Social Engineering) Attacks. ...</a:t>
            </a:r>
          </a:p>
          <a:p>
            <a:pPr marL="457200" indent="-457200">
              <a:spcBef>
                <a:spcPts val="600"/>
              </a:spcBef>
              <a:spcAft>
                <a:spcPts val="1200"/>
              </a:spcAft>
              <a:buClr>
                <a:srgbClr val="FF3300"/>
              </a:buClr>
              <a:buFont typeface="+mj-lt"/>
              <a:buAutoNum type="arabicParenR"/>
            </a:pPr>
            <a:r>
              <a:rPr lang="en-US" b="1" dirty="0">
                <a:solidFill>
                  <a:srgbClr val="FF3300"/>
                </a:solidFill>
                <a:latin typeface="Open Sans" panose="020B0606030504020204" pitchFamily="34" charset="0"/>
                <a:ea typeface="Open Sans" panose="020B0606030504020204" pitchFamily="34" charset="0"/>
                <a:cs typeface="Open Sans" panose="020B0606030504020204" pitchFamily="34" charset="0"/>
              </a:rPr>
              <a:t>Your</a:t>
            </a:r>
            <a:r>
              <a:rPr lang="en-US" dirty="0">
                <a:solidFill>
                  <a:srgbClr val="FF3300"/>
                </a:solidFill>
                <a:latin typeface="Open Sans" panose="020B0606030504020204" pitchFamily="34" charset="0"/>
                <a:ea typeface="Open Sans" panose="020B0606030504020204" pitchFamily="34" charset="0"/>
                <a:cs typeface="Open Sans" panose="020B0606030504020204" pitchFamily="34" charset="0"/>
              </a:rPr>
              <a:t> </a:t>
            </a:r>
            <a:r>
              <a:rPr lang="en-US" b="1" dirty="0">
                <a:solidFill>
                  <a:srgbClr val="FF3300"/>
                </a:solidFill>
                <a:latin typeface="Open Sans" panose="020B0606030504020204" pitchFamily="34" charset="0"/>
                <a:ea typeface="Open Sans" panose="020B0606030504020204" pitchFamily="34" charset="0"/>
                <a:cs typeface="Open Sans" panose="020B0606030504020204" pitchFamily="34" charset="0"/>
              </a:rPr>
              <a:t>IoT Devices</a:t>
            </a:r>
            <a:r>
              <a:rPr lang="en-US" dirty="0">
                <a:solidFill>
                  <a:srgbClr val="FF3300"/>
                </a:solidFill>
                <a:latin typeface="Open Sans" panose="020B0606030504020204" pitchFamily="34" charset="0"/>
                <a:ea typeface="Open Sans" panose="020B0606030504020204" pitchFamily="34" charset="0"/>
                <a:cs typeface="Open Sans" panose="020B0606030504020204" pitchFamily="34" charset="0"/>
              </a:rPr>
              <a:t>. ...</a:t>
            </a:r>
          </a:p>
          <a:p>
            <a:pPr marL="457200" indent="-457200">
              <a:spcBef>
                <a:spcPts val="600"/>
              </a:spcBef>
              <a:spcAft>
                <a:spcPts val="1200"/>
              </a:spcAft>
              <a:buClr>
                <a:srgbClr val="FF3300"/>
              </a:buClr>
              <a:buFont typeface="+mj-lt"/>
              <a:buAutoNum type="arabicParenR"/>
            </a:pPr>
            <a:r>
              <a:rPr lang="en-US" b="1" dirty="0">
                <a:solidFill>
                  <a:srgbClr val="FF3300"/>
                </a:solidFill>
                <a:latin typeface="Open Sans" panose="020B0606030504020204" pitchFamily="34" charset="0"/>
                <a:ea typeface="Open Sans" panose="020B0606030504020204" pitchFamily="34" charset="0"/>
                <a:cs typeface="Open Sans" panose="020B0606030504020204" pitchFamily="34" charset="0"/>
              </a:rPr>
              <a:t>Your Own Employees.</a:t>
            </a:r>
            <a:endParaRPr lang="en-US" dirty="0">
              <a:solidFill>
                <a:srgbClr val="FF3300"/>
              </a:solidFill>
              <a:latin typeface="Open Sans" panose="020B0606030504020204" pitchFamily="34" charset="0"/>
              <a:ea typeface="Open Sans" panose="020B0606030504020204" pitchFamily="34" charset="0"/>
              <a:cs typeface="Open Sans" panose="020B0606030504020204" pitchFamily="34" charset="0"/>
            </a:endParaRPr>
          </a:p>
          <a:p>
            <a:pPr marL="457200" lvl="0" indent="-457200">
              <a:spcBef>
                <a:spcPts val="600"/>
              </a:spcBef>
              <a:spcAft>
                <a:spcPts val="1200"/>
              </a:spcAft>
              <a:buClr>
                <a:srgbClr val="73C9C8">
                  <a:lumMod val="75000"/>
                </a:srgbClr>
              </a:buClr>
              <a:buFont typeface=".HelveticaNeueDeskInterface-Regular" charset="0"/>
              <a:buChar char="–"/>
            </a:pPr>
            <a:endParaRPr lang="en-US" sz="2400" dirty="0">
              <a:solidFill>
                <a:srgbClr val="FF33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9E939B08-472E-45C8-B81F-184CC248AB9E}"/>
              </a:ext>
            </a:extLst>
          </p:cNvPr>
          <p:cNvPicPr>
            <a:picLocks noChangeAspect="1"/>
          </p:cNvPicPr>
          <p:nvPr/>
        </p:nvPicPr>
        <p:blipFill>
          <a:blip r:embed="rId4"/>
          <a:stretch>
            <a:fillRect/>
          </a:stretch>
        </p:blipFill>
        <p:spPr>
          <a:xfrm>
            <a:off x="7419755" y="2240868"/>
            <a:ext cx="4386574" cy="3006265"/>
          </a:xfrm>
          <a:prstGeom prst="rect">
            <a:avLst/>
          </a:prstGeom>
        </p:spPr>
      </p:pic>
    </p:spTree>
    <p:extLst>
      <p:ext uri="{BB962C8B-B14F-4D97-AF65-F5344CB8AC3E}">
        <p14:creationId xmlns:p14="http://schemas.microsoft.com/office/powerpoint/2010/main" val="32067762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0" r="-30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2000" cy="15017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6" name="Rectangle 15"/>
          <p:cNvSpPr/>
          <p:nvPr/>
        </p:nvSpPr>
        <p:spPr>
          <a:xfrm>
            <a:off x="0" y="1501720"/>
            <a:ext cx="12192000" cy="5027095"/>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2" name="Rectangle 11"/>
          <p:cNvSpPr/>
          <p:nvPr/>
        </p:nvSpPr>
        <p:spPr>
          <a:xfrm>
            <a:off x="0" y="6528816"/>
            <a:ext cx="12192000" cy="32918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5" name="Title 8"/>
          <p:cNvSpPr txBox="1">
            <a:spLocks/>
          </p:cNvSpPr>
          <p:nvPr/>
        </p:nvSpPr>
        <p:spPr>
          <a:xfrm>
            <a:off x="0" y="276437"/>
            <a:ext cx="12192000" cy="8123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3600" b="1" cap="all" dirty="0">
                <a:solidFill>
                  <a:srgbClr val="1B4A40"/>
                </a:solidFill>
                <a:latin typeface="Open Sans" charset="0"/>
                <a:ea typeface="Open Sans" charset="0"/>
                <a:cs typeface="Open Sans" charset="0"/>
              </a:rPr>
              <a:t>Case studies – cyber attacks on </a:t>
            </a:r>
            <a:r>
              <a:rPr lang="en-US" sz="3600" b="1" cap="all" dirty="0" err="1">
                <a:solidFill>
                  <a:srgbClr val="1B4A40"/>
                </a:solidFill>
                <a:latin typeface="Open Sans" charset="0"/>
                <a:ea typeface="Open Sans" charset="0"/>
                <a:cs typeface="Open Sans" charset="0"/>
              </a:rPr>
              <a:t>smb’s</a:t>
            </a:r>
            <a:endParaRPr lang="en-US" sz="3600" b="1" cap="all" dirty="0">
              <a:solidFill>
                <a:srgbClr val="1B4A40"/>
              </a:solidFill>
              <a:latin typeface="Open Sans" charset="0"/>
              <a:ea typeface="Open Sans" charset="0"/>
              <a:cs typeface="Open Sans" charset="0"/>
            </a:endParaRPr>
          </a:p>
        </p:txBody>
      </p:sp>
      <p:sp>
        <p:nvSpPr>
          <p:cNvPr id="17" name="Title 8"/>
          <p:cNvSpPr txBox="1">
            <a:spLocks/>
          </p:cNvSpPr>
          <p:nvPr/>
        </p:nvSpPr>
        <p:spPr>
          <a:xfrm>
            <a:off x="3303494" y="1019115"/>
            <a:ext cx="5585012" cy="482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300" normalizeH="0" baseline="0" noProof="0" dirty="0">
              <a:ln>
                <a:noFill/>
              </a:ln>
              <a:solidFill>
                <a:srgbClr val="1B4A40"/>
              </a:solidFill>
              <a:effectLst/>
              <a:uLnTx/>
              <a:uFillTx/>
              <a:latin typeface="Open Sans" charset="0"/>
              <a:ea typeface="Open Sans" charset="0"/>
              <a:cs typeface="Open Sans" charset="0"/>
            </a:endParaRPr>
          </a:p>
        </p:txBody>
      </p:sp>
      <p:sp>
        <p:nvSpPr>
          <p:cNvPr id="21" name="Title 8"/>
          <p:cNvSpPr txBox="1">
            <a:spLocks/>
          </p:cNvSpPr>
          <p:nvPr/>
        </p:nvSpPr>
        <p:spPr>
          <a:xfrm>
            <a:off x="0" y="850265"/>
            <a:ext cx="12192000" cy="482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2000" spc="300" dirty="0">
                <a:solidFill>
                  <a:srgbClr val="1B4A40"/>
                </a:solidFill>
                <a:latin typeface="Open Sans" charset="0"/>
                <a:ea typeface="Open Sans" charset="0"/>
                <a:cs typeface="Open Sans" charset="0"/>
              </a:rPr>
              <a:t>Supply Chain Vulnerability – Direct DoD Attacks</a:t>
            </a:r>
          </a:p>
        </p:txBody>
      </p:sp>
      <p:pic>
        <p:nvPicPr>
          <p:cNvPr id="25" name="Picture 24">
            <a:extLst>
              <a:ext uri="{FF2B5EF4-FFF2-40B4-BE49-F238E27FC236}">
                <a16:creationId xmlns:a16="http://schemas.microsoft.com/office/drawing/2014/main" id="{147434C3-6996-4598-ADB7-8C2EF38A8CF6}"/>
              </a:ext>
            </a:extLst>
          </p:cNvPr>
          <p:cNvPicPr>
            <a:picLocks noChangeAspect="1"/>
          </p:cNvPicPr>
          <p:nvPr/>
        </p:nvPicPr>
        <p:blipFill>
          <a:blip r:embed="rId4"/>
          <a:stretch>
            <a:fillRect/>
          </a:stretch>
        </p:blipFill>
        <p:spPr>
          <a:xfrm>
            <a:off x="7863043" y="3851923"/>
            <a:ext cx="4089648" cy="2529405"/>
          </a:xfrm>
          <a:prstGeom prst="rect">
            <a:avLst/>
          </a:prstGeom>
        </p:spPr>
      </p:pic>
      <p:sp>
        <p:nvSpPr>
          <p:cNvPr id="26" name="Content Placeholder 11"/>
          <p:cNvSpPr txBox="1">
            <a:spLocks/>
          </p:cNvSpPr>
          <p:nvPr/>
        </p:nvSpPr>
        <p:spPr>
          <a:xfrm>
            <a:off x="371364" y="1670570"/>
            <a:ext cx="8015230" cy="3808789"/>
          </a:xfrm>
          <a:prstGeom prst="rect">
            <a:avLst/>
          </a:prstGeom>
        </p:spPr>
        <p:txBody>
          <a:bodyPr vert="horz" lIns="0" tIns="0" rIns="0" bIns="0" rtlCol="0">
            <a:noAutofit/>
          </a:bodyPr>
          <a:lst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457200" indent="-457200">
              <a:lnSpc>
                <a:spcPct val="150000"/>
              </a:lnSpc>
              <a:spcBef>
                <a:spcPts val="600"/>
              </a:spcBef>
              <a:buClr>
                <a:schemeClr val="bg1">
                  <a:lumMod val="75000"/>
                </a:schemeClr>
              </a:buClr>
              <a:buFont typeface=".HelveticaNeueDeskInterface-Regular" charset="0"/>
              <a:buChar char="–"/>
            </a:pPr>
            <a:r>
              <a:rPr lang="en-US" sz="2400" dirty="0">
                <a:solidFill>
                  <a:srgbClr val="92D050"/>
                </a:solidFill>
              </a:rPr>
              <a:t>Study #1: March 2019 – FEMA’s Massive Compromise!</a:t>
            </a:r>
          </a:p>
          <a:p>
            <a:pPr marL="687912" lvl="1" indent="-457200">
              <a:lnSpc>
                <a:spcPct val="150000"/>
              </a:lnSpc>
              <a:spcBef>
                <a:spcPts val="600"/>
              </a:spcBef>
              <a:buClr>
                <a:schemeClr val="bg1">
                  <a:lumMod val="75000"/>
                </a:schemeClr>
              </a:buClr>
              <a:buFont typeface=".HelveticaNeueDeskInterface-Regular" charset="0"/>
              <a:buChar char="–"/>
            </a:pPr>
            <a:r>
              <a:rPr lang="en-US" sz="2000" dirty="0">
                <a:solidFill>
                  <a:srgbClr val="FFFFFF"/>
                </a:solidFill>
              </a:rPr>
              <a:t>Personal Data “accidently” shared with Hotel placement vendor</a:t>
            </a:r>
          </a:p>
          <a:p>
            <a:pPr marL="457200" indent="-457200">
              <a:lnSpc>
                <a:spcPct val="150000"/>
              </a:lnSpc>
              <a:spcBef>
                <a:spcPts val="600"/>
              </a:spcBef>
              <a:buClr>
                <a:schemeClr val="bg1">
                  <a:lumMod val="75000"/>
                </a:schemeClr>
              </a:buClr>
              <a:buFont typeface=".HelveticaNeueDeskInterface-Regular" charset="0"/>
              <a:buChar char="–"/>
            </a:pPr>
            <a:r>
              <a:rPr lang="en-US" sz="2400" dirty="0">
                <a:solidFill>
                  <a:srgbClr val="92D050"/>
                </a:solidFill>
              </a:rPr>
              <a:t>Study #2: DoD * US Army * Dept of Veterans Affairs</a:t>
            </a:r>
          </a:p>
          <a:p>
            <a:pPr marL="687912" lvl="1" indent="-457200">
              <a:lnSpc>
                <a:spcPct val="150000"/>
              </a:lnSpc>
              <a:spcBef>
                <a:spcPts val="600"/>
              </a:spcBef>
              <a:buClr>
                <a:schemeClr val="bg1">
                  <a:lumMod val="75000"/>
                </a:schemeClr>
              </a:buClr>
              <a:buFont typeface=".HelveticaNeueDeskInterface-Regular" charset="0"/>
              <a:buChar char="–"/>
            </a:pPr>
            <a:r>
              <a:rPr lang="en-US" sz="2000" dirty="0">
                <a:solidFill>
                  <a:srgbClr val="FFFFFF"/>
                </a:solidFill>
              </a:rPr>
              <a:t>Accidentally Published</a:t>
            </a:r>
          </a:p>
          <a:p>
            <a:pPr marL="687912" lvl="1" indent="-457200">
              <a:lnSpc>
                <a:spcPct val="150000"/>
              </a:lnSpc>
              <a:spcBef>
                <a:spcPts val="600"/>
              </a:spcBef>
              <a:buClr>
                <a:schemeClr val="bg1">
                  <a:lumMod val="75000"/>
                </a:schemeClr>
              </a:buClr>
              <a:buFont typeface=".HelveticaNeueDeskInterface-Regular" charset="0"/>
              <a:buChar char="–"/>
            </a:pPr>
            <a:r>
              <a:rPr lang="en-US" sz="2000" dirty="0">
                <a:solidFill>
                  <a:srgbClr val="FFFFFF"/>
                </a:solidFill>
              </a:rPr>
              <a:t>Inside Job</a:t>
            </a:r>
          </a:p>
          <a:p>
            <a:pPr marL="687912" lvl="1" indent="-457200">
              <a:lnSpc>
                <a:spcPct val="150000"/>
              </a:lnSpc>
              <a:spcBef>
                <a:spcPts val="600"/>
              </a:spcBef>
              <a:buClr>
                <a:schemeClr val="bg1">
                  <a:lumMod val="75000"/>
                </a:schemeClr>
              </a:buClr>
              <a:buFont typeface=".HelveticaNeueDeskInterface-Regular" charset="0"/>
              <a:buChar char="–"/>
            </a:pPr>
            <a:r>
              <a:rPr lang="en-US" sz="2000" dirty="0">
                <a:solidFill>
                  <a:srgbClr val="FFFFFF"/>
                </a:solidFill>
              </a:rPr>
              <a:t>Lost/Stolen Media/Computer</a:t>
            </a:r>
          </a:p>
        </p:txBody>
      </p:sp>
      <p:pic>
        <p:nvPicPr>
          <p:cNvPr id="2" name="Picture 1">
            <a:extLst>
              <a:ext uri="{FF2B5EF4-FFF2-40B4-BE49-F238E27FC236}">
                <a16:creationId xmlns:a16="http://schemas.microsoft.com/office/drawing/2014/main" id="{6ABEE2B9-CA3F-43B2-8E3E-C403F0FE9CA8}"/>
              </a:ext>
            </a:extLst>
          </p:cNvPr>
          <p:cNvPicPr>
            <a:picLocks noChangeAspect="1"/>
          </p:cNvPicPr>
          <p:nvPr/>
        </p:nvPicPr>
        <p:blipFill>
          <a:blip r:embed="rId5"/>
          <a:stretch>
            <a:fillRect/>
          </a:stretch>
        </p:blipFill>
        <p:spPr>
          <a:xfrm>
            <a:off x="8688288" y="1795420"/>
            <a:ext cx="2667411" cy="1779544"/>
          </a:xfrm>
          <a:prstGeom prst="rect">
            <a:avLst/>
          </a:prstGeom>
        </p:spPr>
      </p:pic>
    </p:spTree>
    <p:extLst>
      <p:ext uri="{BB962C8B-B14F-4D97-AF65-F5344CB8AC3E}">
        <p14:creationId xmlns:p14="http://schemas.microsoft.com/office/powerpoint/2010/main" val="4584388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6516051"/>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73C9C8"/>
              </a:solidFill>
              <a:effectLst/>
              <a:uLnTx/>
              <a:uFillTx/>
              <a:latin typeface="Open Sans Light"/>
              <a:ea typeface="+mn-ea"/>
              <a:cs typeface="+mn-cs"/>
            </a:endParaRPr>
          </a:p>
        </p:txBody>
      </p:sp>
      <p:sp>
        <p:nvSpPr>
          <p:cNvPr id="20" name="Rectangle 19"/>
          <p:cNvSpPr/>
          <p:nvPr/>
        </p:nvSpPr>
        <p:spPr>
          <a:xfrm>
            <a:off x="0" y="6528816"/>
            <a:ext cx="12192000" cy="32918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4" name="Title 8"/>
          <p:cNvSpPr txBox="1">
            <a:spLocks/>
          </p:cNvSpPr>
          <p:nvPr/>
        </p:nvSpPr>
        <p:spPr>
          <a:xfrm>
            <a:off x="1404737" y="2636912"/>
            <a:ext cx="9382526" cy="151216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73C9C8">
                    <a:lumMod val="75000"/>
                  </a:srgbClr>
                </a:solidFill>
                <a:effectLst/>
                <a:uLnTx/>
                <a:uFillTx/>
                <a:latin typeface="Open Sans" charset="0"/>
                <a:ea typeface="Open Sans" charset="0"/>
                <a:cs typeface="Open Sans" charset="0"/>
              </a:rPr>
              <a:t>DFARS</a:t>
            </a:r>
            <a:r>
              <a:rPr kumimoji="0" lang="en-US" sz="4400" b="1" i="0" u="none" strike="noStrike" kern="1200" cap="none" spc="0" normalizeH="0" noProof="0" dirty="0">
                <a:ln>
                  <a:noFill/>
                </a:ln>
                <a:solidFill>
                  <a:srgbClr val="73C9C8">
                    <a:lumMod val="75000"/>
                  </a:srgbClr>
                </a:solidFill>
                <a:effectLst/>
                <a:uLnTx/>
                <a:uFillTx/>
                <a:latin typeface="Open Sans" charset="0"/>
                <a:ea typeface="Open Sans" charset="0"/>
                <a:cs typeface="Open Sans" charset="0"/>
              </a:rPr>
              <a:t> 252.204-7012</a:t>
            </a:r>
            <a:endParaRPr kumimoji="0" lang="en-US" sz="4400" b="1" i="0" u="none" strike="noStrike" kern="1200" cap="none" spc="0" normalizeH="0" baseline="0" noProof="0" dirty="0">
              <a:ln>
                <a:noFill/>
              </a:ln>
              <a:solidFill>
                <a:srgbClr val="73C9C8">
                  <a:lumMod val="75000"/>
                </a:srgbClr>
              </a:solidFill>
              <a:effectLst/>
              <a:uLnTx/>
              <a:uFillTx/>
              <a:latin typeface="Open Sans" charset="0"/>
              <a:ea typeface="Open Sans" charset="0"/>
              <a:cs typeface="Open Sans"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73C9C8">
                    <a:lumMod val="75000"/>
                  </a:srgbClr>
                </a:solidFill>
                <a:effectLst/>
                <a:uLnTx/>
                <a:uFillTx/>
                <a:latin typeface="Open Sans" charset="0"/>
                <a:ea typeface="Open Sans" charset="0"/>
                <a:cs typeface="Open Sans" charset="0"/>
              </a:rPr>
              <a:t>Cyber Security Model Certification “CMMC”</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73C9C8">
                  <a:lumMod val="75000"/>
                </a:srgbClr>
              </a:solidFill>
              <a:effectLst/>
              <a:uLnTx/>
              <a:uFillTx/>
              <a:latin typeface="Open Sans" charset="0"/>
              <a:ea typeface="Open Sans" charset="0"/>
              <a:cs typeface="Open Sans"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73C9C8">
                    <a:lumMod val="75000"/>
                  </a:srgbClr>
                </a:solidFill>
                <a:effectLst/>
                <a:uLnTx/>
                <a:uFillTx/>
                <a:latin typeface="Open Sans" charset="0"/>
                <a:ea typeface="Open Sans" charset="0"/>
                <a:cs typeface="Open Sans" charset="0"/>
              </a:rPr>
              <a:t>Tim Luzadder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73C9C8">
                    <a:lumMod val="75000"/>
                  </a:srgbClr>
                </a:solidFill>
                <a:effectLst/>
                <a:uLnTx/>
                <a:uFillTx/>
                <a:latin typeface="Open Sans" charset="0"/>
                <a:ea typeface="Open Sans" charset="0"/>
                <a:cs typeface="Open Sans" charset="0"/>
              </a:rPr>
              <a:t>Director</a:t>
            </a:r>
            <a:r>
              <a:rPr kumimoji="0" lang="en-US" sz="4400" b="1" i="0" u="none" strike="noStrike" kern="1200" cap="none" spc="0" normalizeH="0" noProof="0" dirty="0">
                <a:ln>
                  <a:noFill/>
                </a:ln>
                <a:solidFill>
                  <a:srgbClr val="73C9C8">
                    <a:lumMod val="75000"/>
                  </a:srgbClr>
                </a:solidFill>
                <a:effectLst/>
                <a:uLnTx/>
                <a:uFillTx/>
                <a:latin typeface="Open Sans" charset="0"/>
                <a:ea typeface="Open Sans" charset="0"/>
                <a:cs typeface="Open Sans" charset="0"/>
              </a:rPr>
              <a:t> of Security Services</a:t>
            </a:r>
            <a:endParaRPr kumimoji="0" lang="en-US" sz="4400" b="1" i="0" u="none" strike="noStrike" kern="1200" cap="none" spc="0" normalizeH="0" baseline="0" noProof="0" dirty="0">
              <a:ln>
                <a:noFill/>
              </a:ln>
              <a:solidFill>
                <a:srgbClr val="73C9C8">
                  <a:lumMod val="75000"/>
                </a:srgbClr>
              </a:solidFill>
              <a:effectLst/>
              <a:uLnTx/>
              <a:uFillTx/>
              <a:latin typeface="Open Sans" charset="0"/>
              <a:ea typeface="Open Sans" charset="0"/>
              <a:cs typeface="Open Sans" charset="0"/>
            </a:endParaRPr>
          </a:p>
        </p:txBody>
      </p:sp>
    </p:spTree>
    <p:extLst>
      <p:ext uri="{BB962C8B-B14F-4D97-AF65-F5344CB8AC3E}">
        <p14:creationId xmlns:p14="http://schemas.microsoft.com/office/powerpoint/2010/main" val="52950526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2000" cy="141277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6" name="Rectangle 15"/>
          <p:cNvSpPr/>
          <p:nvPr/>
        </p:nvSpPr>
        <p:spPr>
          <a:xfrm>
            <a:off x="0" y="1412776"/>
            <a:ext cx="12192000" cy="5116039"/>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2" name="Rectangle 11"/>
          <p:cNvSpPr/>
          <p:nvPr/>
        </p:nvSpPr>
        <p:spPr>
          <a:xfrm>
            <a:off x="0" y="6528816"/>
            <a:ext cx="12192000" cy="32918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5" name="Title 8"/>
          <p:cNvSpPr txBox="1">
            <a:spLocks/>
          </p:cNvSpPr>
          <p:nvPr/>
        </p:nvSpPr>
        <p:spPr>
          <a:xfrm>
            <a:off x="0" y="237799"/>
            <a:ext cx="12192000" cy="8123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600" b="1" cap="all" dirty="0">
                <a:solidFill>
                  <a:srgbClr val="1B4A40"/>
                </a:solidFill>
                <a:latin typeface="Open Sans" charset="0"/>
                <a:ea typeface="Open Sans" charset="0"/>
                <a:cs typeface="Open Sans" charset="0"/>
              </a:rPr>
              <a:t>DFARS 252.240-7012</a:t>
            </a:r>
            <a:endParaRPr kumimoji="0" lang="en-US" sz="3600" b="0" i="0" u="none" strike="noStrike" kern="1200" cap="all" spc="0" normalizeH="0" baseline="0" noProof="0" dirty="0">
              <a:ln>
                <a:noFill/>
              </a:ln>
              <a:solidFill>
                <a:srgbClr val="1B4A40"/>
              </a:solidFill>
              <a:effectLst/>
              <a:uLnTx/>
              <a:uFillTx/>
              <a:latin typeface="Open Sans" charset="0"/>
              <a:ea typeface="Open Sans" charset="0"/>
              <a:cs typeface="Open Sans" charset="0"/>
            </a:endParaRPr>
          </a:p>
        </p:txBody>
      </p:sp>
      <p:sp>
        <p:nvSpPr>
          <p:cNvPr id="17" name="Title 8"/>
          <p:cNvSpPr txBox="1">
            <a:spLocks/>
          </p:cNvSpPr>
          <p:nvPr/>
        </p:nvSpPr>
        <p:spPr>
          <a:xfrm>
            <a:off x="3303494" y="1019115"/>
            <a:ext cx="5585012" cy="482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300" normalizeH="0" baseline="0" noProof="0" dirty="0">
              <a:ln>
                <a:noFill/>
              </a:ln>
              <a:solidFill>
                <a:srgbClr val="1B4A40"/>
              </a:solidFill>
              <a:effectLst/>
              <a:uLnTx/>
              <a:uFillTx/>
              <a:latin typeface="Open Sans" charset="0"/>
              <a:ea typeface="Open Sans" charset="0"/>
              <a:cs typeface="Open Sans" charset="0"/>
            </a:endParaRPr>
          </a:p>
        </p:txBody>
      </p:sp>
      <p:sp>
        <p:nvSpPr>
          <p:cNvPr id="21" name="Rectangle 20">
            <a:extLst>
              <a:ext uri="{FF2B5EF4-FFF2-40B4-BE49-F238E27FC236}">
                <a16:creationId xmlns:a16="http://schemas.microsoft.com/office/drawing/2014/main" id="{98EDB24C-7724-4CF0-831F-32C65F0A29AB}"/>
              </a:ext>
            </a:extLst>
          </p:cNvPr>
          <p:cNvSpPr/>
          <p:nvPr/>
        </p:nvSpPr>
        <p:spPr>
          <a:xfrm>
            <a:off x="-1" y="854158"/>
            <a:ext cx="12192000" cy="33787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R="0" indent="0" algn="ctr" defTabSz="914400" fontAlgn="auto">
              <a:lnSpc>
                <a:spcPct val="90000"/>
              </a:lnSpc>
              <a:spcBef>
                <a:spcPct val="0"/>
              </a:spcBef>
              <a:spcAft>
                <a:spcPts val="0"/>
              </a:spcAft>
              <a:buClrTx/>
              <a:buSzTx/>
              <a:tabLst/>
              <a:defRPr/>
            </a:pPr>
            <a:r>
              <a:rPr lang="en-US" sz="2000" spc="300" dirty="0">
                <a:solidFill>
                  <a:srgbClr val="1B4A40"/>
                </a:solidFill>
                <a:latin typeface="Open Sans" charset="0"/>
                <a:ea typeface="Open Sans" charset="0"/>
                <a:cs typeface="Open Sans" charset="0"/>
              </a:rPr>
              <a:t>REQUIREMENTS</a:t>
            </a:r>
          </a:p>
        </p:txBody>
      </p:sp>
      <p:sp>
        <p:nvSpPr>
          <p:cNvPr id="9" name="Content Placeholder 11"/>
          <p:cNvSpPr txBox="1">
            <a:spLocks/>
          </p:cNvSpPr>
          <p:nvPr/>
        </p:nvSpPr>
        <p:spPr>
          <a:xfrm>
            <a:off x="894094" y="2557735"/>
            <a:ext cx="6510719" cy="3518426"/>
          </a:xfrm>
          <a:prstGeom prst="rect">
            <a:avLst/>
          </a:prstGeom>
        </p:spPr>
        <p:txBody>
          <a:bodyPr vert="horz" lIns="0" tIns="0" rIns="0" bIns="0" rtlCol="0">
            <a:noAutofit/>
          </a:bodyPr>
          <a:lst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457200" indent="-457200">
              <a:spcBef>
                <a:spcPts val="600"/>
              </a:spcBef>
              <a:spcAft>
                <a:spcPts val="1200"/>
              </a:spcAft>
              <a:buClr>
                <a:schemeClr val="bg1">
                  <a:lumMod val="75000"/>
                </a:schemeClr>
              </a:buClr>
              <a:buFont typeface=".HelveticaNeueDeskInterface-Regular" charset="0"/>
              <a:buChar char="–"/>
            </a:pPr>
            <a:r>
              <a:rPr lang="en-US" sz="2400" dirty="0">
                <a:solidFill>
                  <a:srgbClr val="FFFFFF"/>
                </a:solidFill>
              </a:rPr>
              <a:t>NIST SP 800-171</a:t>
            </a:r>
          </a:p>
          <a:p>
            <a:pPr marL="457200" indent="-457200">
              <a:spcBef>
                <a:spcPts val="600"/>
              </a:spcBef>
              <a:spcAft>
                <a:spcPts val="1200"/>
              </a:spcAft>
              <a:buClr>
                <a:schemeClr val="bg1">
                  <a:lumMod val="75000"/>
                </a:schemeClr>
              </a:buClr>
              <a:buFont typeface=".HelveticaNeueDeskInterface-Regular" charset="0"/>
              <a:buChar char="–"/>
            </a:pPr>
            <a:r>
              <a:rPr lang="en-US" sz="2400" dirty="0">
                <a:solidFill>
                  <a:srgbClr val="FFFFFF"/>
                </a:solidFill>
              </a:rPr>
              <a:t>System Security Plan</a:t>
            </a:r>
          </a:p>
          <a:p>
            <a:pPr marL="457200" indent="-457200">
              <a:spcBef>
                <a:spcPts val="600"/>
              </a:spcBef>
              <a:spcAft>
                <a:spcPts val="1200"/>
              </a:spcAft>
              <a:buClr>
                <a:schemeClr val="bg1">
                  <a:lumMod val="75000"/>
                </a:schemeClr>
              </a:buClr>
              <a:buFont typeface=".HelveticaNeueDeskInterface-Regular" charset="0"/>
              <a:buChar char="–"/>
            </a:pPr>
            <a:r>
              <a:rPr lang="en-US" sz="2400" dirty="0">
                <a:solidFill>
                  <a:srgbClr val="FFFFFF"/>
                </a:solidFill>
              </a:rPr>
              <a:t>Plan of Action &amp; Milestones</a:t>
            </a:r>
          </a:p>
          <a:p>
            <a:pPr marL="457200" indent="-457200">
              <a:spcBef>
                <a:spcPts val="600"/>
              </a:spcBef>
              <a:spcAft>
                <a:spcPts val="1200"/>
              </a:spcAft>
              <a:buClr>
                <a:schemeClr val="bg1">
                  <a:lumMod val="75000"/>
                </a:schemeClr>
              </a:buClr>
              <a:buFont typeface=".HelveticaNeueDeskInterface-Regular" charset="0"/>
              <a:buChar char="–"/>
            </a:pPr>
            <a:r>
              <a:rPr lang="en-US" sz="2400" dirty="0">
                <a:solidFill>
                  <a:srgbClr val="FFFFFF"/>
                </a:solidFill>
              </a:rPr>
              <a:t>“Rapidly” Report Cybersecurity Incidents</a:t>
            </a:r>
          </a:p>
          <a:p>
            <a:pPr marL="457200" indent="-457200">
              <a:spcBef>
                <a:spcPts val="600"/>
              </a:spcBef>
              <a:spcAft>
                <a:spcPts val="1200"/>
              </a:spcAft>
              <a:buClr>
                <a:schemeClr val="bg1">
                  <a:lumMod val="75000"/>
                </a:schemeClr>
              </a:buClr>
              <a:buFont typeface=".HelveticaNeueDeskInterface-Regular" charset="0"/>
              <a:buChar char="–"/>
            </a:pPr>
            <a:r>
              <a:rPr lang="en-US" sz="2400" dirty="0">
                <a:solidFill>
                  <a:srgbClr val="FFFFFF"/>
                </a:solidFill>
              </a:rPr>
              <a:t>Current Contracts and Flow-Downs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378" y="2695077"/>
            <a:ext cx="3426324" cy="2286001"/>
          </a:xfrm>
          <a:prstGeom prst="rect">
            <a:avLst/>
          </a:prstGeom>
        </p:spPr>
      </p:pic>
    </p:spTree>
    <p:extLst>
      <p:ext uri="{BB962C8B-B14F-4D97-AF65-F5344CB8AC3E}">
        <p14:creationId xmlns:p14="http://schemas.microsoft.com/office/powerpoint/2010/main" val="2156508919"/>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2000" cy="141277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6" name="Rectangle 15"/>
          <p:cNvSpPr/>
          <p:nvPr/>
        </p:nvSpPr>
        <p:spPr>
          <a:xfrm>
            <a:off x="0" y="1412776"/>
            <a:ext cx="12192000" cy="5116039"/>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2" name="Rectangle 11"/>
          <p:cNvSpPr/>
          <p:nvPr/>
        </p:nvSpPr>
        <p:spPr>
          <a:xfrm>
            <a:off x="0" y="6528816"/>
            <a:ext cx="12192000" cy="32918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b="1" cap="all" dirty="0">
                <a:solidFill>
                  <a:srgbClr val="1B4A40"/>
                </a:solidFill>
                <a:latin typeface="Open Sans" charset="0"/>
                <a:ea typeface="Open Sans" charset="0"/>
                <a:cs typeface="Open Sans" charset="0"/>
              </a:rPr>
              <a:t>https://www.acq.osd.mil/cmmc/</a:t>
            </a:r>
          </a:p>
        </p:txBody>
      </p:sp>
      <p:sp>
        <p:nvSpPr>
          <p:cNvPr id="15" name="Title 8"/>
          <p:cNvSpPr txBox="1">
            <a:spLocks/>
          </p:cNvSpPr>
          <p:nvPr/>
        </p:nvSpPr>
        <p:spPr>
          <a:xfrm>
            <a:off x="0" y="332656"/>
            <a:ext cx="12192000" cy="8123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600" b="1" cap="all" dirty="0">
                <a:solidFill>
                  <a:srgbClr val="1B4A40"/>
                </a:solidFill>
                <a:latin typeface="Open Sans" charset="0"/>
                <a:ea typeface="Open Sans" charset="0"/>
                <a:cs typeface="Open Sans" charset="0"/>
              </a:rPr>
              <a:t>CYBERSECURITY MATURITY MODEL CERTIFICATION</a:t>
            </a:r>
            <a:endParaRPr kumimoji="0" lang="en-US" sz="3600" i="0" u="none" strike="noStrike" kern="1200" cap="all" spc="0" normalizeH="0" noProof="0" dirty="0">
              <a:ln>
                <a:noFill/>
              </a:ln>
              <a:solidFill>
                <a:srgbClr val="1B4A40"/>
              </a:solidFill>
              <a:effectLst/>
              <a:uLnTx/>
              <a:uFillTx/>
              <a:latin typeface="Open Sans" charset="0"/>
              <a:ea typeface="Open Sans" charset="0"/>
              <a:cs typeface="Open Sans" charset="0"/>
            </a:endParaRPr>
          </a:p>
        </p:txBody>
      </p:sp>
      <p:sp>
        <p:nvSpPr>
          <p:cNvPr id="17" name="Title 8"/>
          <p:cNvSpPr txBox="1">
            <a:spLocks/>
          </p:cNvSpPr>
          <p:nvPr/>
        </p:nvSpPr>
        <p:spPr>
          <a:xfrm>
            <a:off x="3303494" y="1019115"/>
            <a:ext cx="5585012" cy="482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300" normalizeH="0" baseline="0" noProof="0" dirty="0">
              <a:ln>
                <a:noFill/>
              </a:ln>
              <a:solidFill>
                <a:srgbClr val="1B4A40"/>
              </a:solidFill>
              <a:effectLst/>
              <a:uLnTx/>
              <a:uFillTx/>
              <a:latin typeface="Open Sans" charset="0"/>
              <a:ea typeface="Open Sans" charset="0"/>
              <a:cs typeface="Open Sans" charset="0"/>
            </a:endParaRPr>
          </a:p>
        </p:txBody>
      </p:sp>
      <p:sp>
        <p:nvSpPr>
          <p:cNvPr id="9" name="Content Placeholder 11"/>
          <p:cNvSpPr txBox="1">
            <a:spLocks/>
          </p:cNvSpPr>
          <p:nvPr/>
        </p:nvSpPr>
        <p:spPr>
          <a:xfrm>
            <a:off x="894094" y="2557735"/>
            <a:ext cx="6510719" cy="3518426"/>
          </a:xfrm>
          <a:prstGeom prst="rect">
            <a:avLst/>
          </a:prstGeom>
        </p:spPr>
        <p:txBody>
          <a:bodyPr vert="horz" lIns="0" tIns="0" rIns="0" bIns="0" rtlCol="0">
            <a:noAutofit/>
          </a:bodyPr>
          <a:lst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457200" indent="-457200">
              <a:spcBef>
                <a:spcPts val="600"/>
              </a:spcBef>
              <a:spcAft>
                <a:spcPts val="1200"/>
              </a:spcAft>
              <a:buClr>
                <a:schemeClr val="bg1">
                  <a:lumMod val="75000"/>
                </a:schemeClr>
              </a:buClr>
              <a:buFont typeface=".HelveticaNeueDeskInterface-Regular" charset="0"/>
              <a:buChar char="–"/>
            </a:pPr>
            <a:r>
              <a:rPr lang="en-US" sz="2400" dirty="0">
                <a:solidFill>
                  <a:srgbClr val="FFFFFF"/>
                </a:solidFill>
              </a:rPr>
              <a:t>Office of the Under Secretary of Defense for Acquisition and Sustainment (OUSD(A&amp;S))</a:t>
            </a:r>
          </a:p>
          <a:p>
            <a:pPr marL="457200" indent="-457200">
              <a:spcBef>
                <a:spcPts val="600"/>
              </a:spcBef>
              <a:spcAft>
                <a:spcPts val="1200"/>
              </a:spcAft>
              <a:buClr>
                <a:schemeClr val="bg1">
                  <a:lumMod val="75000"/>
                </a:schemeClr>
              </a:buClr>
              <a:buFont typeface=".HelveticaNeueDeskInterface-Regular" charset="0"/>
              <a:buChar char="–"/>
            </a:pPr>
            <a:r>
              <a:rPr lang="en-US" sz="2400" dirty="0">
                <a:solidFill>
                  <a:srgbClr val="FFFFFF"/>
                </a:solidFill>
              </a:rPr>
              <a:t>Builds on DFARS 252.204-7012</a:t>
            </a:r>
          </a:p>
          <a:p>
            <a:pPr marL="457200" indent="-457200">
              <a:spcBef>
                <a:spcPts val="600"/>
              </a:spcBef>
              <a:spcAft>
                <a:spcPts val="1200"/>
              </a:spcAft>
              <a:buClr>
                <a:schemeClr val="bg1">
                  <a:lumMod val="75000"/>
                </a:schemeClr>
              </a:buClr>
              <a:buFont typeface=".HelveticaNeueDeskInterface-Regular" charset="0"/>
              <a:buChar char="–"/>
            </a:pPr>
            <a:r>
              <a:rPr lang="en-US" sz="2400" dirty="0">
                <a:solidFill>
                  <a:srgbClr val="FFFFFF"/>
                </a:solidFill>
              </a:rPr>
              <a:t>Pulls in other industry frameworks</a:t>
            </a:r>
          </a:p>
          <a:p>
            <a:pPr marL="457200" indent="-457200">
              <a:spcBef>
                <a:spcPts val="600"/>
              </a:spcBef>
              <a:spcAft>
                <a:spcPts val="1200"/>
              </a:spcAft>
              <a:buClr>
                <a:schemeClr val="bg1">
                  <a:lumMod val="75000"/>
                </a:schemeClr>
              </a:buClr>
              <a:buFont typeface=".HelveticaNeueDeskInterface-Regular" charset="0"/>
              <a:buChar char="–"/>
            </a:pPr>
            <a:r>
              <a:rPr lang="en-US" sz="2400" dirty="0">
                <a:solidFill>
                  <a:srgbClr val="FFFFFF"/>
                </a:solidFill>
              </a:rPr>
              <a:t>1-5 Grading Scale of Cybersecurity Maturity</a:t>
            </a:r>
          </a:p>
          <a:p>
            <a:pPr marL="457200" indent="-457200">
              <a:spcBef>
                <a:spcPts val="600"/>
              </a:spcBef>
              <a:spcAft>
                <a:spcPts val="1200"/>
              </a:spcAft>
              <a:buClr>
                <a:schemeClr val="bg1">
                  <a:lumMod val="75000"/>
                </a:schemeClr>
              </a:buClr>
              <a:buFont typeface=".HelveticaNeueDeskInterface-Regular" charset="0"/>
              <a:buChar char="–"/>
            </a:pPr>
            <a:r>
              <a:rPr lang="en-US" sz="2400" dirty="0">
                <a:solidFill>
                  <a:srgbClr val="FFFFFF"/>
                </a:solidFill>
              </a:rPr>
              <a:t>Requires independent 3</a:t>
            </a:r>
            <a:r>
              <a:rPr lang="en-US" sz="2400" baseline="30000" dirty="0">
                <a:solidFill>
                  <a:srgbClr val="FFFFFF"/>
                </a:solidFill>
              </a:rPr>
              <a:t>rd</a:t>
            </a:r>
            <a:r>
              <a:rPr lang="en-US" sz="2400" dirty="0">
                <a:solidFill>
                  <a:srgbClr val="FFFFFF"/>
                </a:solidFill>
              </a:rPr>
              <a:t> party audits instead of self-attestation</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4423" y="1961080"/>
            <a:ext cx="1616204" cy="161620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2571" y="3511290"/>
            <a:ext cx="2279909" cy="2011684"/>
          </a:xfrm>
          <a:prstGeom prst="rect">
            <a:avLst/>
          </a:prstGeom>
        </p:spPr>
      </p:pic>
    </p:spTree>
    <p:extLst>
      <p:ext uri="{BB962C8B-B14F-4D97-AF65-F5344CB8AC3E}">
        <p14:creationId xmlns:p14="http://schemas.microsoft.com/office/powerpoint/2010/main" val="14445190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0" r="-30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2000" cy="15017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6" name="Rectangle 15"/>
          <p:cNvSpPr/>
          <p:nvPr/>
        </p:nvSpPr>
        <p:spPr>
          <a:xfrm>
            <a:off x="0" y="1501720"/>
            <a:ext cx="12192000" cy="5027095"/>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73C9C8"/>
              </a:solidFill>
              <a:effectLst/>
              <a:uLnTx/>
              <a:uFillTx/>
              <a:latin typeface="Open Sans Light"/>
              <a:ea typeface="+mn-ea"/>
              <a:cs typeface="+mn-cs"/>
            </a:endParaRPr>
          </a:p>
        </p:txBody>
      </p:sp>
      <p:sp>
        <p:nvSpPr>
          <p:cNvPr id="12" name="Rectangle 11"/>
          <p:cNvSpPr/>
          <p:nvPr/>
        </p:nvSpPr>
        <p:spPr>
          <a:xfrm>
            <a:off x="0" y="6528816"/>
            <a:ext cx="12192000" cy="32918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cap="all" dirty="0">
                <a:solidFill>
                  <a:srgbClr val="1B4A40"/>
                </a:solidFill>
                <a:latin typeface="Open Sans" charset="0"/>
                <a:ea typeface="Open Sans" charset="0"/>
                <a:cs typeface="Open Sans" charset="0"/>
              </a:rPr>
              <a:t>https://www.acq.osd.mil/cmmc/</a:t>
            </a:r>
          </a:p>
        </p:txBody>
      </p:sp>
      <p:sp>
        <p:nvSpPr>
          <p:cNvPr id="15" name="Title 8"/>
          <p:cNvSpPr txBox="1">
            <a:spLocks/>
          </p:cNvSpPr>
          <p:nvPr/>
        </p:nvSpPr>
        <p:spPr>
          <a:xfrm>
            <a:off x="0" y="240433"/>
            <a:ext cx="12192000" cy="8123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3600" b="1" cap="all" dirty="0">
                <a:solidFill>
                  <a:srgbClr val="1B4A40"/>
                </a:solidFill>
                <a:latin typeface="Open Sans" charset="0"/>
                <a:ea typeface="Open Sans" charset="0"/>
                <a:cs typeface="Open Sans" charset="0"/>
              </a:rPr>
              <a:t>CMMC </a:t>
            </a:r>
          </a:p>
        </p:txBody>
      </p:sp>
      <p:sp>
        <p:nvSpPr>
          <p:cNvPr id="17" name="Title 8"/>
          <p:cNvSpPr txBox="1">
            <a:spLocks/>
          </p:cNvSpPr>
          <p:nvPr/>
        </p:nvSpPr>
        <p:spPr>
          <a:xfrm>
            <a:off x="3303494" y="1019115"/>
            <a:ext cx="5585012" cy="482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300" normalizeH="0" baseline="0" noProof="0" dirty="0">
              <a:ln>
                <a:noFill/>
              </a:ln>
              <a:solidFill>
                <a:srgbClr val="1B4A40"/>
              </a:solidFill>
              <a:effectLst/>
              <a:uLnTx/>
              <a:uFillTx/>
              <a:latin typeface="Open Sans" charset="0"/>
              <a:ea typeface="Open Sans" charset="0"/>
              <a:cs typeface="Open Sans" charset="0"/>
            </a:endParaRPr>
          </a:p>
        </p:txBody>
      </p:sp>
      <p:sp>
        <p:nvSpPr>
          <p:cNvPr id="21" name="Title 8"/>
          <p:cNvSpPr txBox="1">
            <a:spLocks/>
          </p:cNvSpPr>
          <p:nvPr/>
        </p:nvSpPr>
        <p:spPr>
          <a:xfrm>
            <a:off x="0" y="850265"/>
            <a:ext cx="12192000" cy="482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2000" spc="300" dirty="0">
                <a:solidFill>
                  <a:srgbClr val="1B4A40"/>
                </a:solidFill>
                <a:latin typeface="Open Sans" charset="0"/>
                <a:ea typeface="Open Sans" charset="0"/>
                <a:cs typeface="Open Sans" charset="0"/>
              </a:rPr>
              <a:t>Draft rev 0.4 – September 2019</a:t>
            </a:r>
          </a:p>
        </p:txBody>
      </p:sp>
      <p:sp>
        <p:nvSpPr>
          <p:cNvPr id="26" name="Content Placeholder 11"/>
          <p:cNvSpPr txBox="1">
            <a:spLocks/>
          </p:cNvSpPr>
          <p:nvPr/>
        </p:nvSpPr>
        <p:spPr>
          <a:xfrm>
            <a:off x="234278" y="1756363"/>
            <a:ext cx="4939916" cy="3518426"/>
          </a:xfrm>
          <a:prstGeom prst="rect">
            <a:avLst/>
          </a:prstGeom>
        </p:spPr>
        <p:txBody>
          <a:bodyPr vert="horz" lIns="0" tIns="0" rIns="0" bIns="0" rtlCol="0">
            <a:noAutofit/>
          </a:bodyPr>
          <a:lst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457200" indent="-457200">
              <a:spcBef>
                <a:spcPts val="600"/>
              </a:spcBef>
              <a:buClr>
                <a:schemeClr val="bg1">
                  <a:lumMod val="75000"/>
                </a:schemeClr>
              </a:buClr>
              <a:buFont typeface=".HelveticaNeueDeskInterface-Regular" charset="0"/>
              <a:buChar char="–"/>
            </a:pPr>
            <a:r>
              <a:rPr lang="en-US" sz="2400" dirty="0">
                <a:solidFill>
                  <a:srgbClr val="FFFFFF"/>
                </a:solidFill>
              </a:rPr>
              <a:t>Level 1</a:t>
            </a:r>
          </a:p>
          <a:p>
            <a:pPr marL="687912" lvl="1" indent="-457200">
              <a:spcBef>
                <a:spcPts val="600"/>
              </a:spcBef>
              <a:buClr>
                <a:schemeClr val="bg1">
                  <a:lumMod val="75000"/>
                </a:schemeClr>
              </a:buClr>
              <a:buFont typeface=".HelveticaNeueDeskInterface-Regular" charset="0"/>
              <a:buChar char="–"/>
            </a:pPr>
            <a:r>
              <a:rPr lang="en-US" dirty="0">
                <a:solidFill>
                  <a:srgbClr val="FFFFFF"/>
                </a:solidFill>
              </a:rPr>
              <a:t>Anti-Virus, IT Inventory, Auditing</a:t>
            </a:r>
          </a:p>
          <a:p>
            <a:pPr marL="457200" indent="-457200">
              <a:spcBef>
                <a:spcPts val="600"/>
              </a:spcBef>
              <a:buClr>
                <a:schemeClr val="bg1">
                  <a:lumMod val="75000"/>
                </a:schemeClr>
              </a:buClr>
              <a:buFont typeface=".HelveticaNeueDeskInterface-Regular" charset="0"/>
              <a:buChar char="–"/>
            </a:pPr>
            <a:r>
              <a:rPr lang="en-US" sz="2400" dirty="0">
                <a:solidFill>
                  <a:srgbClr val="FFFFFF"/>
                </a:solidFill>
              </a:rPr>
              <a:t>Level 2</a:t>
            </a:r>
          </a:p>
          <a:p>
            <a:pPr marL="687912" lvl="1" indent="-457200">
              <a:spcBef>
                <a:spcPts val="600"/>
              </a:spcBef>
              <a:buClr>
                <a:schemeClr val="bg1">
                  <a:lumMod val="75000"/>
                </a:schemeClr>
              </a:buClr>
              <a:buFont typeface=".HelveticaNeueDeskInterface-Regular" charset="0"/>
              <a:buChar char="–"/>
            </a:pPr>
            <a:r>
              <a:rPr lang="en-US" dirty="0">
                <a:solidFill>
                  <a:srgbClr val="FFFFFF"/>
                </a:solidFill>
              </a:rPr>
              <a:t>Security Awareness Training, Access Control, Policy &amp; Procedures</a:t>
            </a:r>
          </a:p>
          <a:p>
            <a:pPr marL="457200" indent="-457200">
              <a:spcBef>
                <a:spcPts val="600"/>
              </a:spcBef>
              <a:buClr>
                <a:schemeClr val="bg1">
                  <a:lumMod val="75000"/>
                </a:schemeClr>
              </a:buClr>
              <a:buFont typeface=".HelveticaNeueDeskInterface-Regular" charset="0"/>
              <a:buChar char="–"/>
            </a:pPr>
            <a:r>
              <a:rPr lang="en-US" sz="2400" dirty="0">
                <a:solidFill>
                  <a:srgbClr val="FFFFFF"/>
                </a:solidFill>
              </a:rPr>
              <a:t>Level 3</a:t>
            </a:r>
          </a:p>
          <a:p>
            <a:pPr marL="687912" lvl="1" indent="-457200">
              <a:spcBef>
                <a:spcPts val="600"/>
              </a:spcBef>
              <a:buClr>
                <a:schemeClr val="bg1">
                  <a:lumMod val="75000"/>
                </a:schemeClr>
              </a:buClr>
              <a:buFont typeface=".HelveticaNeueDeskInterface-Regular" charset="0"/>
              <a:buChar char="–"/>
            </a:pPr>
            <a:r>
              <a:rPr lang="en-US" dirty="0">
                <a:solidFill>
                  <a:srgbClr val="FFFFFF"/>
                </a:solidFill>
              </a:rPr>
              <a:t>NIST 800-171 Implemented, Multi-factor Authentication, Continuity Plan</a:t>
            </a:r>
          </a:p>
          <a:p>
            <a:pPr marL="457200" indent="-457200">
              <a:spcBef>
                <a:spcPts val="600"/>
              </a:spcBef>
              <a:buClr>
                <a:schemeClr val="bg1">
                  <a:lumMod val="75000"/>
                </a:schemeClr>
              </a:buClr>
              <a:buFont typeface=".HelveticaNeueDeskInterface-Regular" charset="0"/>
              <a:buChar char="–"/>
            </a:pPr>
            <a:r>
              <a:rPr lang="en-US" sz="2400" dirty="0">
                <a:solidFill>
                  <a:srgbClr val="FFFFFF"/>
                </a:solidFill>
              </a:rPr>
              <a:t>Level 4</a:t>
            </a:r>
          </a:p>
          <a:p>
            <a:pPr marL="687912" lvl="1" indent="-457200">
              <a:spcBef>
                <a:spcPts val="600"/>
              </a:spcBef>
              <a:buClr>
                <a:schemeClr val="bg1">
                  <a:lumMod val="75000"/>
                </a:schemeClr>
              </a:buClr>
              <a:buFont typeface=".HelveticaNeueDeskInterface-Regular" charset="0"/>
              <a:buChar char="–"/>
            </a:pPr>
            <a:r>
              <a:rPr lang="en-US" dirty="0">
                <a:solidFill>
                  <a:srgbClr val="FFFFFF"/>
                </a:solidFill>
              </a:rPr>
              <a:t>Threat Hunting, Mobile Device Management, Data Loss Prevention</a:t>
            </a:r>
          </a:p>
          <a:p>
            <a:pPr marL="457200" indent="-457200">
              <a:spcBef>
                <a:spcPts val="600"/>
              </a:spcBef>
              <a:buClr>
                <a:schemeClr val="bg1">
                  <a:lumMod val="75000"/>
                </a:schemeClr>
              </a:buClr>
              <a:buFont typeface=".HelveticaNeueDeskInterface-Regular" charset="0"/>
              <a:buChar char="–"/>
            </a:pPr>
            <a:r>
              <a:rPr lang="en-US" sz="2400" dirty="0">
                <a:solidFill>
                  <a:srgbClr val="FFFFFF"/>
                </a:solidFill>
              </a:rPr>
              <a:t>Level 5</a:t>
            </a:r>
          </a:p>
          <a:p>
            <a:pPr marL="687912" lvl="1" indent="-457200">
              <a:spcBef>
                <a:spcPts val="600"/>
              </a:spcBef>
              <a:buClr>
                <a:schemeClr val="bg1">
                  <a:lumMod val="75000"/>
                </a:schemeClr>
              </a:buClr>
              <a:buFont typeface=".HelveticaNeueDeskInterface-Regular" charset="0"/>
              <a:buChar char="–"/>
            </a:pPr>
            <a:r>
              <a:rPr lang="en-US" dirty="0">
                <a:solidFill>
                  <a:srgbClr val="FFFFFF"/>
                </a:solidFill>
              </a:rPr>
              <a:t>Security Operations Center, Automation</a:t>
            </a:r>
          </a:p>
          <a:p>
            <a:pPr marL="0" indent="0">
              <a:lnSpc>
                <a:spcPct val="150000"/>
              </a:lnSpc>
              <a:spcBef>
                <a:spcPts val="600"/>
              </a:spcBef>
              <a:buClr>
                <a:schemeClr val="bg1">
                  <a:lumMod val="75000"/>
                </a:schemeClr>
              </a:buClr>
              <a:buNone/>
            </a:pPr>
            <a:endParaRPr lang="en-US" sz="2400" dirty="0">
              <a:solidFill>
                <a:srgbClr val="FFFFFF"/>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7908" y="2169506"/>
            <a:ext cx="6830378" cy="3896269"/>
          </a:xfrm>
          <a:prstGeom prst="rect">
            <a:avLst/>
          </a:prstGeom>
        </p:spPr>
      </p:pic>
    </p:spTree>
    <p:extLst>
      <p:ext uri="{BB962C8B-B14F-4D97-AF65-F5344CB8AC3E}">
        <p14:creationId xmlns:p14="http://schemas.microsoft.com/office/powerpoint/2010/main" val="18442467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2000" cy="141277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6" name="Rectangle 15"/>
          <p:cNvSpPr/>
          <p:nvPr/>
        </p:nvSpPr>
        <p:spPr>
          <a:xfrm>
            <a:off x="0" y="1412776"/>
            <a:ext cx="12192000" cy="5116039"/>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2" name="Rectangle 11"/>
          <p:cNvSpPr/>
          <p:nvPr/>
        </p:nvSpPr>
        <p:spPr>
          <a:xfrm>
            <a:off x="0" y="6528816"/>
            <a:ext cx="12192000" cy="32918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7" name="Title 8"/>
          <p:cNvSpPr txBox="1">
            <a:spLocks/>
          </p:cNvSpPr>
          <p:nvPr/>
        </p:nvSpPr>
        <p:spPr>
          <a:xfrm>
            <a:off x="3303494" y="1019115"/>
            <a:ext cx="5585012" cy="482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300" normalizeH="0" baseline="0" noProof="0" dirty="0">
              <a:ln>
                <a:noFill/>
              </a:ln>
              <a:solidFill>
                <a:srgbClr val="1B4A40"/>
              </a:solidFill>
              <a:effectLst/>
              <a:uLnTx/>
              <a:uFillTx/>
              <a:latin typeface="Open Sans" charset="0"/>
              <a:ea typeface="Open Sans" charset="0"/>
              <a:cs typeface="Open Sans" charset="0"/>
            </a:endParaRPr>
          </a:p>
        </p:txBody>
      </p:sp>
      <p:sp>
        <p:nvSpPr>
          <p:cNvPr id="11" name="Content Placeholder 11"/>
          <p:cNvSpPr txBox="1">
            <a:spLocks/>
          </p:cNvSpPr>
          <p:nvPr/>
        </p:nvSpPr>
        <p:spPr>
          <a:xfrm>
            <a:off x="676094" y="2557735"/>
            <a:ext cx="7738957" cy="3518426"/>
          </a:xfrm>
          <a:prstGeom prst="rect">
            <a:avLst/>
          </a:prstGeom>
        </p:spPr>
        <p:txBody>
          <a:bodyPr vert="horz" lIns="0" tIns="0" rIns="0" bIns="0" rtlCol="0">
            <a:noAutofit/>
          </a:bodyPr>
          <a:lst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457200" indent="-457200">
              <a:spcBef>
                <a:spcPts val="600"/>
              </a:spcBef>
              <a:spcAft>
                <a:spcPts val="1200"/>
              </a:spcAft>
              <a:buClr>
                <a:schemeClr val="bg1">
                  <a:lumMod val="75000"/>
                </a:schemeClr>
              </a:buClr>
              <a:buFont typeface=".HelveticaNeueDeskInterface-Regular" charset="0"/>
              <a:buChar char="–"/>
            </a:pPr>
            <a:r>
              <a:rPr lang="en-US" sz="2400" dirty="0">
                <a:solidFill>
                  <a:srgbClr val="FFFFFF"/>
                </a:solidFill>
              </a:rPr>
              <a:t>April 2019 – CMMC Announced</a:t>
            </a:r>
          </a:p>
          <a:p>
            <a:pPr marL="457200" indent="-457200">
              <a:spcBef>
                <a:spcPts val="600"/>
              </a:spcBef>
              <a:spcAft>
                <a:spcPts val="1200"/>
              </a:spcAft>
              <a:buClr>
                <a:schemeClr val="bg1">
                  <a:lumMod val="75000"/>
                </a:schemeClr>
              </a:buClr>
              <a:buFont typeface=".HelveticaNeueDeskInterface-Regular" charset="0"/>
              <a:buChar char="–"/>
            </a:pPr>
            <a:r>
              <a:rPr lang="en-US" sz="2400" dirty="0">
                <a:solidFill>
                  <a:srgbClr val="FFFFFF"/>
                </a:solidFill>
              </a:rPr>
              <a:t>November 2019 – Final Draft of CMMC</a:t>
            </a:r>
          </a:p>
          <a:p>
            <a:pPr marL="457200" indent="-457200">
              <a:spcBef>
                <a:spcPts val="600"/>
              </a:spcBef>
              <a:spcAft>
                <a:spcPts val="1200"/>
              </a:spcAft>
              <a:buClr>
                <a:schemeClr val="bg1">
                  <a:lumMod val="75000"/>
                </a:schemeClr>
              </a:buClr>
              <a:buFont typeface=".HelveticaNeueDeskInterface-Regular" charset="0"/>
              <a:buChar char="–"/>
            </a:pPr>
            <a:r>
              <a:rPr lang="en-US" sz="2400" dirty="0">
                <a:solidFill>
                  <a:srgbClr val="FFFFFF"/>
                </a:solidFill>
              </a:rPr>
              <a:t>January 2020 – Release CMMC</a:t>
            </a:r>
          </a:p>
          <a:p>
            <a:pPr marL="457200" indent="-457200">
              <a:spcBef>
                <a:spcPts val="600"/>
              </a:spcBef>
              <a:spcAft>
                <a:spcPts val="1200"/>
              </a:spcAft>
              <a:buClr>
                <a:schemeClr val="bg1">
                  <a:lumMod val="75000"/>
                </a:schemeClr>
              </a:buClr>
              <a:buFont typeface=".HelveticaNeueDeskInterface-Regular" charset="0"/>
              <a:buChar char="–"/>
            </a:pPr>
            <a:r>
              <a:rPr lang="en-US" sz="2400" dirty="0">
                <a:solidFill>
                  <a:srgbClr val="FFFFFF"/>
                </a:solidFill>
              </a:rPr>
              <a:t>July – September 2020 - Audits</a:t>
            </a:r>
          </a:p>
          <a:p>
            <a:pPr marL="457200" indent="-457200">
              <a:spcBef>
                <a:spcPts val="600"/>
              </a:spcBef>
              <a:spcAft>
                <a:spcPts val="1200"/>
              </a:spcAft>
              <a:buClr>
                <a:schemeClr val="bg1">
                  <a:lumMod val="75000"/>
                </a:schemeClr>
              </a:buClr>
              <a:buFont typeface=".HelveticaNeueDeskInterface-Regular" charset="0"/>
              <a:buChar char="–"/>
            </a:pPr>
            <a:r>
              <a:rPr lang="en-US" sz="2400" dirty="0">
                <a:solidFill>
                  <a:srgbClr val="FFFFFF"/>
                </a:solidFill>
              </a:rPr>
              <a:t>Fall 2020 – New RFP’s will require CMMC Levels</a:t>
            </a:r>
          </a:p>
        </p:txBody>
      </p:sp>
      <p:sp>
        <p:nvSpPr>
          <p:cNvPr id="13" name="Rectangle 12"/>
          <p:cNvSpPr/>
          <p:nvPr/>
        </p:nvSpPr>
        <p:spPr>
          <a:xfrm>
            <a:off x="7212124" y="2531844"/>
            <a:ext cx="4967971" cy="1785104"/>
          </a:xfrm>
          <a:prstGeom prst="rect">
            <a:avLst/>
          </a:prstGeom>
          <a:solidFill>
            <a:schemeClr val="bg2">
              <a:alpha val="31000"/>
            </a:schemeClr>
          </a:solidFill>
        </p:spPr>
        <p:txBody>
          <a:bodyPr wrap="square" lIns="182880" tIns="182880" rIns="457200" bIns="182880">
            <a:spAutoFit/>
          </a:bodyPr>
          <a:lstStyle/>
          <a:p>
            <a:pPr marL="0" marR="0" lvl="0" indent="0"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Open Sans Light"/>
                <a:ea typeface="Open Sans" charset="0"/>
                <a:cs typeface="Open Sans" charset="0"/>
              </a:rPr>
              <a:t>Key Documents Still in DRAFT</a:t>
            </a:r>
          </a:p>
          <a:p>
            <a:pPr marL="457200" lvl="0" indent="-457200">
              <a:spcBef>
                <a:spcPts val="600"/>
              </a:spcBef>
              <a:spcAft>
                <a:spcPts val="1200"/>
              </a:spcAft>
              <a:buClr>
                <a:srgbClr val="73C9C8">
                  <a:lumMod val="75000"/>
                </a:srgbClr>
              </a:buClr>
              <a:buFont typeface=".HelveticaNeueDeskInterface-Regular" charset="0"/>
              <a:buChar char="–"/>
            </a:pPr>
            <a:r>
              <a:rPr lang="en-US" dirty="0">
                <a:solidFill>
                  <a:srgbClr val="FFFFFF"/>
                </a:solidFill>
              </a:rPr>
              <a:t>NIST 800-171 rev 2</a:t>
            </a:r>
          </a:p>
          <a:p>
            <a:pPr marL="457200" lvl="0" indent="-457200">
              <a:spcBef>
                <a:spcPts val="600"/>
              </a:spcBef>
              <a:spcAft>
                <a:spcPts val="1200"/>
              </a:spcAft>
              <a:buClr>
                <a:srgbClr val="73C9C8">
                  <a:lumMod val="75000"/>
                </a:srgbClr>
              </a:buClr>
              <a:buFont typeface=".HelveticaNeueDeskInterface-Regular" charset="0"/>
              <a:buChar char="–"/>
            </a:pPr>
            <a:r>
              <a:rPr lang="en-US" dirty="0">
                <a:solidFill>
                  <a:srgbClr val="FFFFFF"/>
                </a:solidFill>
              </a:rPr>
              <a:t>NIST 800-171 B</a:t>
            </a:r>
          </a:p>
        </p:txBody>
      </p:sp>
      <p:sp>
        <p:nvSpPr>
          <p:cNvPr id="14" name="Title 8"/>
          <p:cNvSpPr txBox="1">
            <a:spLocks/>
          </p:cNvSpPr>
          <p:nvPr/>
        </p:nvSpPr>
        <p:spPr>
          <a:xfrm>
            <a:off x="0" y="240433"/>
            <a:ext cx="12192000" cy="8123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all" spc="0" normalizeH="0" baseline="0" noProof="0" dirty="0">
                <a:ln>
                  <a:noFill/>
                </a:ln>
                <a:solidFill>
                  <a:srgbClr val="1B4A40"/>
                </a:solidFill>
                <a:effectLst/>
                <a:uLnTx/>
                <a:uFillTx/>
                <a:latin typeface="Open Sans" charset="0"/>
                <a:ea typeface="Open Sans" charset="0"/>
                <a:cs typeface="Open Sans" charset="0"/>
              </a:rPr>
              <a:t>CMMC</a:t>
            </a:r>
            <a:endParaRPr kumimoji="0" lang="en-US" sz="3600" b="0" i="0" u="none" strike="noStrike" kern="1200" cap="all" spc="0" normalizeH="0" baseline="0" noProof="0" dirty="0">
              <a:ln>
                <a:noFill/>
              </a:ln>
              <a:solidFill>
                <a:srgbClr val="1B4A40"/>
              </a:solidFill>
              <a:effectLst/>
              <a:uLnTx/>
              <a:uFillTx/>
              <a:latin typeface="Open Sans" charset="0"/>
              <a:ea typeface="Open Sans" charset="0"/>
              <a:cs typeface="Open Sans" charset="0"/>
            </a:endParaRPr>
          </a:p>
        </p:txBody>
      </p:sp>
      <p:sp>
        <p:nvSpPr>
          <p:cNvPr id="19" name="Title 8"/>
          <p:cNvSpPr txBox="1">
            <a:spLocks/>
          </p:cNvSpPr>
          <p:nvPr/>
        </p:nvSpPr>
        <p:spPr>
          <a:xfrm>
            <a:off x="0" y="836712"/>
            <a:ext cx="12192000" cy="482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300" normalizeH="0" baseline="0" noProof="0" dirty="0">
                <a:ln>
                  <a:noFill/>
                </a:ln>
                <a:solidFill>
                  <a:srgbClr val="1B4A40"/>
                </a:solidFill>
                <a:effectLst/>
                <a:uLnTx/>
                <a:uFillTx/>
                <a:latin typeface="Open Sans" charset="0"/>
                <a:ea typeface="Open Sans" charset="0"/>
                <a:cs typeface="Open Sans" charset="0"/>
              </a:rPr>
              <a:t>TIMELINE</a:t>
            </a:r>
          </a:p>
        </p:txBody>
      </p:sp>
    </p:spTree>
    <p:extLst>
      <p:ext uri="{BB962C8B-B14F-4D97-AF65-F5344CB8AC3E}">
        <p14:creationId xmlns:p14="http://schemas.microsoft.com/office/powerpoint/2010/main" val="36572367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2000" cy="141277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6" name="Rectangle 15"/>
          <p:cNvSpPr/>
          <p:nvPr/>
        </p:nvSpPr>
        <p:spPr>
          <a:xfrm>
            <a:off x="0" y="1412776"/>
            <a:ext cx="12192000" cy="5116039"/>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2" name="Rectangle 11"/>
          <p:cNvSpPr/>
          <p:nvPr/>
        </p:nvSpPr>
        <p:spPr>
          <a:xfrm>
            <a:off x="0" y="6528816"/>
            <a:ext cx="12192000" cy="32918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7" name="Title 8"/>
          <p:cNvSpPr txBox="1">
            <a:spLocks/>
          </p:cNvSpPr>
          <p:nvPr/>
        </p:nvSpPr>
        <p:spPr>
          <a:xfrm>
            <a:off x="3303494" y="1019115"/>
            <a:ext cx="5585012" cy="482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300" normalizeH="0" baseline="0" noProof="0" dirty="0">
              <a:ln>
                <a:noFill/>
              </a:ln>
              <a:solidFill>
                <a:srgbClr val="1B4A40"/>
              </a:solidFill>
              <a:effectLst/>
              <a:uLnTx/>
              <a:uFillTx/>
              <a:latin typeface="Open Sans" charset="0"/>
              <a:ea typeface="Open Sans" charset="0"/>
              <a:cs typeface="Open Sans" charset="0"/>
            </a:endParaRPr>
          </a:p>
        </p:txBody>
      </p:sp>
      <p:sp>
        <p:nvSpPr>
          <p:cNvPr id="9" name="Content Placeholder 11"/>
          <p:cNvSpPr txBox="1">
            <a:spLocks/>
          </p:cNvSpPr>
          <p:nvPr/>
        </p:nvSpPr>
        <p:spPr>
          <a:xfrm>
            <a:off x="722294" y="2101006"/>
            <a:ext cx="10774306" cy="3518426"/>
          </a:xfrm>
          <a:prstGeom prst="rect">
            <a:avLst/>
          </a:prstGeom>
        </p:spPr>
        <p:txBody>
          <a:bodyPr vert="horz" lIns="0" tIns="0" rIns="0" bIns="0" rtlCol="0">
            <a:noAutofit/>
          </a:bodyPr>
          <a:lst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457200" indent="-457200">
              <a:spcBef>
                <a:spcPts val="600"/>
              </a:spcBef>
              <a:spcAft>
                <a:spcPts val="1200"/>
              </a:spcAft>
              <a:buClr>
                <a:schemeClr val="bg1">
                  <a:lumMod val="75000"/>
                </a:schemeClr>
              </a:buClr>
              <a:buFont typeface=".HelveticaNeueDeskInterface-Regular" charset="0"/>
              <a:buChar char="–"/>
            </a:pPr>
            <a:r>
              <a:rPr lang="en-US" sz="2400" dirty="0">
                <a:solidFill>
                  <a:srgbClr val="FFFFFF"/>
                </a:solidFill>
              </a:rPr>
              <a:t>Requirements are still in draft</a:t>
            </a:r>
          </a:p>
          <a:p>
            <a:pPr marL="457200" indent="-457200">
              <a:spcBef>
                <a:spcPts val="600"/>
              </a:spcBef>
              <a:spcAft>
                <a:spcPts val="1200"/>
              </a:spcAft>
              <a:buClr>
                <a:schemeClr val="bg1">
                  <a:lumMod val="75000"/>
                </a:schemeClr>
              </a:buClr>
              <a:buFont typeface=".HelveticaNeueDeskInterface-Regular" charset="0"/>
              <a:buChar char="–"/>
            </a:pPr>
            <a:r>
              <a:rPr lang="en-US" sz="2400" dirty="0">
                <a:solidFill>
                  <a:srgbClr val="FFFFFF"/>
                </a:solidFill>
              </a:rPr>
              <a:t>Current timelines are dependent on many factors</a:t>
            </a:r>
          </a:p>
          <a:p>
            <a:pPr marL="457200" indent="-457200">
              <a:spcBef>
                <a:spcPts val="600"/>
              </a:spcBef>
              <a:spcAft>
                <a:spcPts val="1200"/>
              </a:spcAft>
              <a:buClr>
                <a:schemeClr val="bg1">
                  <a:lumMod val="75000"/>
                </a:schemeClr>
              </a:buClr>
              <a:buFont typeface=".HelveticaNeueDeskInterface-Regular" charset="0"/>
              <a:buChar char="–"/>
            </a:pPr>
            <a:r>
              <a:rPr lang="en-US" sz="2400" dirty="0">
                <a:solidFill>
                  <a:srgbClr val="FFFFFF"/>
                </a:solidFill>
              </a:rPr>
              <a:t>Audits to a certain level will need evidence</a:t>
            </a:r>
          </a:p>
          <a:p>
            <a:pPr marL="457200" indent="-457200">
              <a:spcBef>
                <a:spcPts val="600"/>
              </a:spcBef>
              <a:spcAft>
                <a:spcPts val="1200"/>
              </a:spcAft>
              <a:buClr>
                <a:schemeClr val="bg1">
                  <a:lumMod val="75000"/>
                </a:schemeClr>
              </a:buClr>
              <a:buFont typeface=".HelveticaNeueDeskInterface-Regular" charset="0"/>
              <a:buChar char="–"/>
            </a:pPr>
            <a:r>
              <a:rPr lang="en-US" sz="2400" dirty="0">
                <a:solidFill>
                  <a:srgbClr val="FFFFFF"/>
                </a:solidFill>
              </a:rPr>
              <a:t>Robust security programs take time to develop and implement</a:t>
            </a:r>
          </a:p>
          <a:p>
            <a:pPr marL="457200" indent="-457200">
              <a:spcBef>
                <a:spcPts val="600"/>
              </a:spcBef>
              <a:spcAft>
                <a:spcPts val="1200"/>
              </a:spcAft>
              <a:buClr>
                <a:schemeClr val="bg1">
                  <a:lumMod val="75000"/>
                </a:schemeClr>
              </a:buClr>
              <a:buFont typeface=".HelveticaNeueDeskInterface-Regular" charset="0"/>
              <a:buChar char="–"/>
            </a:pPr>
            <a:r>
              <a:rPr lang="en-US" sz="2400" dirty="0">
                <a:solidFill>
                  <a:srgbClr val="FFFFFF"/>
                </a:solidFill>
              </a:rPr>
              <a:t>Start now with a GAP Assessment</a:t>
            </a:r>
          </a:p>
          <a:p>
            <a:pPr marL="457200" indent="-457200">
              <a:spcBef>
                <a:spcPts val="600"/>
              </a:spcBef>
              <a:spcAft>
                <a:spcPts val="1200"/>
              </a:spcAft>
              <a:buClr>
                <a:schemeClr val="bg1">
                  <a:lumMod val="75000"/>
                </a:schemeClr>
              </a:buClr>
              <a:buFont typeface=".HelveticaNeueDeskInterface-Regular" charset="0"/>
              <a:buChar char="–"/>
            </a:pPr>
            <a:r>
              <a:rPr lang="en-US" sz="2400" dirty="0">
                <a:solidFill>
                  <a:srgbClr val="FFFFFF"/>
                </a:solidFill>
              </a:rPr>
              <a:t>Work towards closing GAPs over this next year</a:t>
            </a:r>
          </a:p>
          <a:p>
            <a:pPr marL="457200" indent="-457200">
              <a:spcBef>
                <a:spcPts val="600"/>
              </a:spcBef>
              <a:spcAft>
                <a:spcPts val="1200"/>
              </a:spcAft>
              <a:buClr>
                <a:schemeClr val="bg1">
                  <a:lumMod val="75000"/>
                </a:schemeClr>
              </a:buClr>
              <a:buFont typeface=".HelveticaNeueDeskInterface-Regular" charset="0"/>
              <a:buChar char="–"/>
            </a:pPr>
            <a:r>
              <a:rPr lang="en-US" sz="2400" dirty="0">
                <a:solidFill>
                  <a:srgbClr val="FFFFFF"/>
                </a:solidFill>
              </a:rPr>
              <a:t>Evaluate your own subcontractors and compliance requirements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6300" y="1717744"/>
            <a:ext cx="2998796" cy="1998416"/>
          </a:xfrm>
          <a:prstGeom prst="rect">
            <a:avLst/>
          </a:prstGeom>
        </p:spPr>
      </p:pic>
      <p:sp>
        <p:nvSpPr>
          <p:cNvPr id="10" name="Title 8"/>
          <p:cNvSpPr txBox="1">
            <a:spLocks/>
          </p:cNvSpPr>
          <p:nvPr/>
        </p:nvSpPr>
        <p:spPr>
          <a:xfrm>
            <a:off x="0" y="240433"/>
            <a:ext cx="12192000" cy="8123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all" spc="0" normalizeH="0" baseline="0" noProof="0" dirty="0">
                <a:ln>
                  <a:noFill/>
                </a:ln>
                <a:solidFill>
                  <a:srgbClr val="1B4A40"/>
                </a:solidFill>
                <a:effectLst/>
                <a:uLnTx/>
                <a:uFillTx/>
                <a:latin typeface="Open Sans" charset="0"/>
                <a:ea typeface="Open Sans" charset="0"/>
                <a:cs typeface="Open Sans" charset="0"/>
              </a:rPr>
              <a:t>CMMC</a:t>
            </a:r>
            <a:endParaRPr kumimoji="0" lang="en-US" sz="3600" b="0" i="0" u="none" strike="noStrike" kern="1200" cap="all" spc="0" normalizeH="0" baseline="0" noProof="0" dirty="0">
              <a:ln>
                <a:noFill/>
              </a:ln>
              <a:solidFill>
                <a:srgbClr val="1B4A40"/>
              </a:solidFill>
              <a:effectLst/>
              <a:uLnTx/>
              <a:uFillTx/>
              <a:latin typeface="Open Sans" charset="0"/>
              <a:ea typeface="Open Sans" charset="0"/>
              <a:cs typeface="Open Sans" charset="0"/>
            </a:endParaRPr>
          </a:p>
        </p:txBody>
      </p:sp>
      <p:sp>
        <p:nvSpPr>
          <p:cNvPr id="11" name="Title 8"/>
          <p:cNvSpPr txBox="1">
            <a:spLocks/>
          </p:cNvSpPr>
          <p:nvPr/>
        </p:nvSpPr>
        <p:spPr>
          <a:xfrm>
            <a:off x="0" y="836712"/>
            <a:ext cx="12192000" cy="482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300" normalizeH="0" baseline="0" noProof="0" dirty="0">
                <a:ln>
                  <a:noFill/>
                </a:ln>
                <a:solidFill>
                  <a:srgbClr val="1B4A40"/>
                </a:solidFill>
                <a:effectLst/>
                <a:uLnTx/>
                <a:uFillTx/>
                <a:latin typeface="Open Sans" charset="0"/>
                <a:ea typeface="Open Sans" charset="0"/>
                <a:cs typeface="Open Sans" charset="0"/>
              </a:rPr>
              <a:t>WHAT’S NEXT?</a:t>
            </a:r>
          </a:p>
        </p:txBody>
      </p:sp>
    </p:spTree>
    <p:extLst>
      <p:ext uri="{BB962C8B-B14F-4D97-AF65-F5344CB8AC3E}">
        <p14:creationId xmlns:p14="http://schemas.microsoft.com/office/powerpoint/2010/main" val="3803327422"/>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8" name="Rectangle 17"/>
          <p:cNvSpPr/>
          <p:nvPr/>
        </p:nvSpPr>
        <p:spPr>
          <a:xfrm>
            <a:off x="0" y="0"/>
            <a:ext cx="12192000" cy="6858000"/>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9336" y="1601804"/>
            <a:ext cx="9253328" cy="2691292"/>
          </a:xfrm>
          <a:prstGeom prst="rect">
            <a:avLst/>
          </a:prstGeom>
        </p:spPr>
      </p:pic>
      <p:sp>
        <p:nvSpPr>
          <p:cNvPr id="3" name="TextBox 2">
            <a:extLst>
              <a:ext uri="{FF2B5EF4-FFF2-40B4-BE49-F238E27FC236}">
                <a16:creationId xmlns:a16="http://schemas.microsoft.com/office/drawing/2014/main" id="{6F7A6225-D435-460E-802A-6E64D70BAB68}"/>
              </a:ext>
            </a:extLst>
          </p:cNvPr>
          <p:cNvSpPr txBox="1"/>
          <p:nvPr/>
        </p:nvSpPr>
        <p:spPr>
          <a:xfrm>
            <a:off x="2189566" y="4457799"/>
            <a:ext cx="7812868" cy="646331"/>
          </a:xfrm>
          <a:prstGeom prst="rect">
            <a:avLst/>
          </a:prstGeom>
          <a:noFill/>
        </p:spPr>
        <p:txBody>
          <a:bodyPr wrap="square" rtlCol="0">
            <a:spAutoFit/>
          </a:bodyPr>
          <a:lstStyle/>
          <a:p>
            <a:pPr algn="ctr"/>
            <a:r>
              <a:rPr lang="en-US" sz="3600" dirty="0">
                <a:solidFill>
                  <a:srgbClr val="FFFFFF"/>
                </a:solidFill>
              </a:rPr>
              <a:t>Cyber Security &amp; Compliance</a:t>
            </a:r>
          </a:p>
        </p:txBody>
      </p:sp>
    </p:spTree>
    <p:extLst>
      <p:ext uri="{BB962C8B-B14F-4D97-AF65-F5344CB8AC3E}">
        <p14:creationId xmlns:p14="http://schemas.microsoft.com/office/powerpoint/2010/main" val="18730168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6516051"/>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73C9C8"/>
              </a:solidFill>
              <a:effectLst/>
              <a:uLnTx/>
              <a:uFillTx/>
              <a:latin typeface="Open Sans Light"/>
              <a:ea typeface="+mn-ea"/>
              <a:cs typeface="+mn-cs"/>
            </a:endParaRPr>
          </a:p>
        </p:txBody>
      </p:sp>
      <p:sp>
        <p:nvSpPr>
          <p:cNvPr id="20" name="Rectangle 19"/>
          <p:cNvSpPr/>
          <p:nvPr/>
        </p:nvSpPr>
        <p:spPr>
          <a:xfrm>
            <a:off x="0" y="6528816"/>
            <a:ext cx="12192000" cy="32918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4" name="Title 8"/>
          <p:cNvSpPr txBox="1">
            <a:spLocks/>
          </p:cNvSpPr>
          <p:nvPr/>
        </p:nvSpPr>
        <p:spPr>
          <a:xfrm>
            <a:off x="1404737" y="2636912"/>
            <a:ext cx="9382526" cy="1296144"/>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b="1" dirty="0">
                <a:solidFill>
                  <a:schemeClr val="bg1">
                    <a:lumMod val="75000"/>
                  </a:schemeClr>
                </a:solidFill>
                <a:latin typeface="Open Sans" charset="0"/>
                <a:ea typeface="Open Sans" charset="0"/>
                <a:cs typeface="Open Sans" charset="0"/>
              </a:rPr>
              <a:t>NIST 800-171</a:t>
            </a: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b="1" dirty="0">
              <a:solidFill>
                <a:schemeClr val="bg1">
                  <a:lumMod val="75000"/>
                </a:schemeClr>
              </a:solidFill>
              <a:latin typeface="Open Sans" charset="0"/>
              <a:ea typeface="Open Sans" charset="0"/>
              <a:cs typeface="Open Sans"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b="1" dirty="0">
                <a:solidFill>
                  <a:schemeClr val="bg1">
                    <a:lumMod val="75000"/>
                  </a:schemeClr>
                </a:solidFill>
                <a:latin typeface="Open Sans" charset="0"/>
                <a:ea typeface="Open Sans" charset="0"/>
                <a:cs typeface="Open Sans" charset="0"/>
              </a:rPr>
              <a:t>Chad Hughes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chemeClr val="bg1">
                    <a:lumMod val="75000"/>
                  </a:schemeClr>
                </a:solidFill>
                <a:effectLst/>
                <a:uLnTx/>
                <a:uFillTx/>
                <a:latin typeface="Open Sans" charset="0"/>
                <a:ea typeface="Open Sans" charset="0"/>
                <a:cs typeface="Open Sans" charset="0"/>
              </a:rPr>
              <a:t>Cybersecurity Architect </a:t>
            </a:r>
          </a:p>
        </p:txBody>
      </p:sp>
    </p:spTree>
    <p:extLst>
      <p:ext uri="{BB962C8B-B14F-4D97-AF65-F5344CB8AC3E}">
        <p14:creationId xmlns:p14="http://schemas.microsoft.com/office/powerpoint/2010/main" val="63213393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0" r="-30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2000" cy="141277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6" name="Rectangle 15"/>
          <p:cNvSpPr>
            <a:spLocks/>
          </p:cNvSpPr>
          <p:nvPr/>
        </p:nvSpPr>
        <p:spPr>
          <a:xfrm>
            <a:off x="0" y="1412776"/>
            <a:ext cx="12192000" cy="5116039"/>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73C9C8"/>
              </a:solidFill>
              <a:effectLst/>
              <a:uLnTx/>
              <a:uFillTx/>
              <a:latin typeface="Open Sans Light"/>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73C9C8"/>
              </a:solidFill>
              <a:effectLst/>
              <a:uLnTx/>
              <a:uFillTx/>
              <a:latin typeface="Open Sans Light"/>
              <a:ea typeface="+mn-ea"/>
              <a:cs typeface="+mn-cs"/>
            </a:endParaRPr>
          </a:p>
        </p:txBody>
      </p:sp>
      <p:sp>
        <p:nvSpPr>
          <p:cNvPr id="12" name="Rectangle 11"/>
          <p:cNvSpPr/>
          <p:nvPr/>
        </p:nvSpPr>
        <p:spPr>
          <a:xfrm>
            <a:off x="0" y="6528816"/>
            <a:ext cx="12192000" cy="32918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7" name="Title 8"/>
          <p:cNvSpPr txBox="1">
            <a:spLocks/>
          </p:cNvSpPr>
          <p:nvPr/>
        </p:nvSpPr>
        <p:spPr>
          <a:xfrm>
            <a:off x="3303494" y="1019115"/>
            <a:ext cx="5585012" cy="482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300" normalizeH="0" baseline="0" noProof="0" dirty="0">
              <a:ln>
                <a:noFill/>
              </a:ln>
              <a:solidFill>
                <a:srgbClr val="1B4A40"/>
              </a:solidFill>
              <a:effectLst/>
              <a:uLnTx/>
              <a:uFillTx/>
              <a:latin typeface="Open Sans" charset="0"/>
              <a:ea typeface="Open Sans" charset="0"/>
              <a:cs typeface="Open Sans" charset="0"/>
            </a:endParaRPr>
          </a:p>
        </p:txBody>
      </p:sp>
      <p:sp>
        <p:nvSpPr>
          <p:cNvPr id="21" name="Title 8"/>
          <p:cNvSpPr txBox="1">
            <a:spLocks/>
          </p:cNvSpPr>
          <p:nvPr/>
        </p:nvSpPr>
        <p:spPr>
          <a:xfrm>
            <a:off x="0" y="196553"/>
            <a:ext cx="12192000" cy="8123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all" spc="0" normalizeH="0" baseline="0" noProof="0" dirty="0" err="1">
                <a:ln>
                  <a:noFill/>
                </a:ln>
                <a:solidFill>
                  <a:srgbClr val="1B4A40"/>
                </a:solidFill>
                <a:effectLst/>
                <a:uLnTx/>
                <a:uFillTx/>
                <a:latin typeface="Open Sans" charset="0"/>
                <a:ea typeface="Open Sans" charset="0"/>
                <a:cs typeface="Open Sans" charset="0"/>
              </a:rPr>
              <a:t>Nist</a:t>
            </a:r>
            <a:r>
              <a:rPr kumimoji="0" lang="en-US" sz="3600" b="1" i="0" u="none" strike="noStrike" kern="1200" cap="all" spc="0" normalizeH="0" baseline="0" noProof="0" dirty="0">
                <a:ln>
                  <a:noFill/>
                </a:ln>
                <a:solidFill>
                  <a:srgbClr val="1B4A40"/>
                </a:solidFill>
                <a:effectLst/>
                <a:uLnTx/>
                <a:uFillTx/>
                <a:latin typeface="Open Sans" charset="0"/>
                <a:ea typeface="Open Sans" charset="0"/>
                <a:cs typeface="Open Sans" charset="0"/>
              </a:rPr>
              <a:t> 800-171</a:t>
            </a:r>
            <a:endParaRPr kumimoji="0" lang="en-US" sz="3600" b="0" i="0" u="none" strike="noStrike" kern="1200" cap="all" spc="0" normalizeH="0" baseline="0" noProof="0" dirty="0">
              <a:ln>
                <a:noFill/>
              </a:ln>
              <a:solidFill>
                <a:srgbClr val="1B4A40"/>
              </a:solidFill>
              <a:effectLst/>
              <a:uLnTx/>
              <a:uFillTx/>
              <a:latin typeface="Open Sans" charset="0"/>
              <a:ea typeface="Open Sans" charset="0"/>
              <a:cs typeface="Open Sans" charset="0"/>
            </a:endParaRPr>
          </a:p>
        </p:txBody>
      </p:sp>
      <p:sp>
        <p:nvSpPr>
          <p:cNvPr id="22" name="Title 8"/>
          <p:cNvSpPr txBox="1">
            <a:spLocks/>
          </p:cNvSpPr>
          <p:nvPr/>
        </p:nvSpPr>
        <p:spPr>
          <a:xfrm>
            <a:off x="0" y="860547"/>
            <a:ext cx="12192000" cy="482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300" normalizeH="0" baseline="0" noProof="0" dirty="0">
                <a:ln>
                  <a:noFill/>
                </a:ln>
                <a:solidFill>
                  <a:srgbClr val="1B4A40"/>
                </a:solidFill>
                <a:effectLst/>
                <a:uLnTx/>
                <a:uFillTx/>
                <a:latin typeface="Open Sans" charset="0"/>
                <a:ea typeface="Open Sans" charset="0"/>
                <a:cs typeface="Open Sans" charset="0"/>
              </a:rPr>
              <a:t>PATH TO COMPLIANCE | WHERE TO START</a:t>
            </a:r>
          </a:p>
        </p:txBody>
      </p:sp>
      <p:sp>
        <p:nvSpPr>
          <p:cNvPr id="24" name="Rounded Rectangle 23"/>
          <p:cNvSpPr/>
          <p:nvPr/>
        </p:nvSpPr>
        <p:spPr>
          <a:xfrm>
            <a:off x="659396" y="2068260"/>
            <a:ext cx="1188132" cy="468052"/>
          </a:xfrm>
          <a:prstGeom prst="roundRect">
            <a:avLst/>
          </a:prstGeom>
          <a:solidFill>
            <a:schemeClr val="accent2"/>
          </a:solidFill>
          <a:ln>
            <a:noFill/>
          </a:ln>
          <a:effectLst/>
          <a:scene3d>
            <a:camera prst="orthographicFront"/>
            <a:lightRig rig="threePt" dir="t">
              <a:rot lat="0" lon="0" rev="1200000"/>
            </a:lightRig>
          </a:scene3d>
          <a:sp3d>
            <a:bevelT w="63500" h="25400"/>
          </a:sp3d>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Step 1</a:t>
            </a:r>
          </a:p>
        </p:txBody>
      </p:sp>
      <p:sp>
        <p:nvSpPr>
          <p:cNvPr id="25" name="TextBox 24"/>
          <p:cNvSpPr txBox="1"/>
          <p:nvPr/>
        </p:nvSpPr>
        <p:spPr>
          <a:xfrm>
            <a:off x="2243572" y="1951467"/>
            <a:ext cx="8172908" cy="81560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Open Sans Light"/>
                <a:ea typeface="Open Sans Semibold" panose="020B0706030804020204" pitchFamily="34" charset="0"/>
                <a:cs typeface="Open Sans Semibold" panose="020B0706030804020204" pitchFamily="34" charset="0"/>
              </a:rPr>
              <a:t>GAP ASSESSMENT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Open Sans Light"/>
                <a:ea typeface="Open Sans Semibold" panose="020B0706030804020204" pitchFamily="34" charset="0"/>
                <a:cs typeface="Open Sans Semibold" panose="020B0706030804020204" pitchFamily="34" charset="0"/>
              </a:rPr>
              <a:t>Conduct a review of your current state of compliance.</a:t>
            </a:r>
            <a:endParaRPr kumimoji="0" lang="en-US" sz="1600" b="0" i="0" u="none" strike="noStrike" kern="1200" cap="none" spc="0" normalizeH="0" baseline="0" noProof="0" dirty="0">
              <a:ln>
                <a:noFill/>
              </a:ln>
              <a:solidFill>
                <a:srgbClr val="FFFFFF"/>
              </a:solidFill>
              <a:effectLst/>
              <a:uLnTx/>
              <a:uFillTx/>
              <a:latin typeface="Open Sans Light"/>
              <a:ea typeface="Open Sans Semibold" panose="020B0706030804020204" pitchFamily="34" charset="0"/>
              <a:cs typeface="Open Sans Semibold" panose="020B0706030804020204" pitchFamily="34" charset="0"/>
            </a:endParaRPr>
          </a:p>
        </p:txBody>
      </p:sp>
      <p:cxnSp>
        <p:nvCxnSpPr>
          <p:cNvPr id="4" name="Straight Connector 3"/>
          <p:cNvCxnSpPr/>
          <p:nvPr/>
        </p:nvCxnSpPr>
        <p:spPr>
          <a:xfrm flipV="1">
            <a:off x="2315580" y="2354725"/>
            <a:ext cx="7632848" cy="4546"/>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Content Placeholder 11"/>
          <p:cNvSpPr txBox="1">
            <a:spLocks/>
          </p:cNvSpPr>
          <p:nvPr/>
        </p:nvSpPr>
        <p:spPr>
          <a:xfrm>
            <a:off x="935958" y="3414031"/>
            <a:ext cx="6773307" cy="2470839"/>
          </a:xfrm>
          <a:prstGeom prst="rect">
            <a:avLst/>
          </a:prstGeom>
        </p:spPr>
        <p:txBody>
          <a:bodyPr vert="horz" lIns="0" tIns="0" rIns="0" bIns="0" rtlCol="0">
            <a:noAutofit/>
          </a:bodyPr>
          <a:lst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457200" indent="-457200">
              <a:spcBef>
                <a:spcPts val="600"/>
              </a:spcBef>
              <a:spcAft>
                <a:spcPts val="1200"/>
              </a:spcAft>
              <a:buClr>
                <a:schemeClr val="bg1">
                  <a:lumMod val="75000"/>
                </a:schemeClr>
              </a:buClr>
              <a:buFont typeface=".HelveticaNeueDeskInterface-Regular" charset="0"/>
              <a:buChar char="–"/>
            </a:pPr>
            <a:r>
              <a:rPr lang="en-US" sz="2400" dirty="0">
                <a:solidFill>
                  <a:srgbClr val="FFFFFF"/>
                </a:solidFill>
              </a:rPr>
              <a:t>Interviews with Management, HR, IT</a:t>
            </a:r>
          </a:p>
          <a:p>
            <a:pPr marL="457200" indent="-457200">
              <a:spcBef>
                <a:spcPts val="600"/>
              </a:spcBef>
              <a:spcAft>
                <a:spcPts val="1200"/>
              </a:spcAft>
              <a:buClr>
                <a:schemeClr val="bg1">
                  <a:lumMod val="75000"/>
                </a:schemeClr>
              </a:buClr>
              <a:buFont typeface=".HelveticaNeueDeskInterface-Regular" charset="0"/>
              <a:buChar char="–"/>
            </a:pPr>
            <a:r>
              <a:rPr lang="en-US" sz="2400" dirty="0">
                <a:solidFill>
                  <a:srgbClr val="FFFFFF"/>
                </a:solidFill>
              </a:rPr>
              <a:t>Infrastructure review</a:t>
            </a:r>
          </a:p>
          <a:p>
            <a:pPr marL="457200" indent="-457200">
              <a:spcBef>
                <a:spcPts val="600"/>
              </a:spcBef>
              <a:spcAft>
                <a:spcPts val="1200"/>
              </a:spcAft>
              <a:buClr>
                <a:schemeClr val="bg1">
                  <a:lumMod val="75000"/>
                </a:schemeClr>
              </a:buClr>
              <a:buFont typeface=".HelveticaNeueDeskInterface-Regular" charset="0"/>
              <a:buChar char="–"/>
            </a:pPr>
            <a:r>
              <a:rPr lang="en-US" sz="2400" dirty="0">
                <a:solidFill>
                  <a:srgbClr val="FFFFFF"/>
                </a:solidFill>
              </a:rPr>
              <a:t>Map current operations to security controls</a:t>
            </a:r>
          </a:p>
          <a:p>
            <a:pPr marL="457200" indent="-457200">
              <a:spcBef>
                <a:spcPts val="600"/>
              </a:spcBef>
              <a:spcAft>
                <a:spcPts val="1200"/>
              </a:spcAft>
              <a:buClr>
                <a:schemeClr val="bg1">
                  <a:lumMod val="75000"/>
                </a:schemeClr>
              </a:buClr>
              <a:buFont typeface=".HelveticaNeueDeskInterface-Regular" charset="0"/>
              <a:buChar char="–"/>
            </a:pPr>
            <a:r>
              <a:rPr lang="en-US" sz="2400" dirty="0">
                <a:solidFill>
                  <a:srgbClr val="FFFFFF"/>
                </a:solidFill>
              </a:rPr>
              <a:t>Facility walk-through</a:t>
            </a:r>
          </a:p>
          <a:p>
            <a:pPr marL="457200" indent="-457200">
              <a:spcBef>
                <a:spcPts val="600"/>
              </a:spcBef>
              <a:spcAft>
                <a:spcPts val="1200"/>
              </a:spcAft>
              <a:buClr>
                <a:schemeClr val="bg1">
                  <a:lumMod val="75000"/>
                </a:schemeClr>
              </a:buClr>
              <a:buFont typeface=".HelveticaNeueDeskInterface-Regular" charset="0"/>
              <a:buChar char="–"/>
            </a:pPr>
            <a:endParaRPr lang="en-US" sz="2400" dirty="0">
              <a:solidFill>
                <a:srgbClr val="FFFFFF"/>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8208" y="3675120"/>
            <a:ext cx="3799924" cy="2533283"/>
          </a:xfrm>
          <a:prstGeom prst="rect">
            <a:avLst/>
          </a:prstGeom>
        </p:spPr>
      </p:pic>
      <p:sp>
        <p:nvSpPr>
          <p:cNvPr id="7" name="TextBox 6"/>
          <p:cNvSpPr txBox="1"/>
          <p:nvPr/>
        </p:nvSpPr>
        <p:spPr>
          <a:xfrm>
            <a:off x="8374004" y="2724300"/>
            <a:ext cx="2988332" cy="830997"/>
          </a:xfrm>
          <a:prstGeom prst="rect">
            <a:avLst/>
          </a:prstGeom>
          <a:noFill/>
        </p:spPr>
        <p:txBody>
          <a:bodyPr wrap="square" rtlCol="0">
            <a:spAutoFit/>
          </a:bodyPr>
          <a:lstStyle/>
          <a:p>
            <a:pPr algn="ctr"/>
            <a:endParaRPr lang="en-US" sz="48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8158650"/>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0" r="-30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2000" cy="141277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6" name="Rectangle 15"/>
          <p:cNvSpPr/>
          <p:nvPr/>
        </p:nvSpPr>
        <p:spPr>
          <a:xfrm>
            <a:off x="0" y="1412776"/>
            <a:ext cx="12192000" cy="5116039"/>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2" name="Rectangle 11"/>
          <p:cNvSpPr/>
          <p:nvPr/>
        </p:nvSpPr>
        <p:spPr>
          <a:xfrm>
            <a:off x="0" y="6528816"/>
            <a:ext cx="12192000" cy="32918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7" name="Title 8"/>
          <p:cNvSpPr txBox="1">
            <a:spLocks/>
          </p:cNvSpPr>
          <p:nvPr/>
        </p:nvSpPr>
        <p:spPr>
          <a:xfrm>
            <a:off x="3303494" y="1019115"/>
            <a:ext cx="5585012" cy="482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300" normalizeH="0" baseline="0" noProof="0" dirty="0">
              <a:ln>
                <a:noFill/>
              </a:ln>
              <a:solidFill>
                <a:srgbClr val="1B4A40"/>
              </a:solidFill>
              <a:effectLst/>
              <a:uLnTx/>
              <a:uFillTx/>
              <a:latin typeface="Open Sans" charset="0"/>
              <a:ea typeface="Open Sans" charset="0"/>
              <a:cs typeface="Open Sans" charset="0"/>
            </a:endParaRPr>
          </a:p>
        </p:txBody>
      </p:sp>
      <p:sp>
        <p:nvSpPr>
          <p:cNvPr id="21" name="Title 8"/>
          <p:cNvSpPr txBox="1">
            <a:spLocks/>
          </p:cNvSpPr>
          <p:nvPr/>
        </p:nvSpPr>
        <p:spPr>
          <a:xfrm>
            <a:off x="0" y="196553"/>
            <a:ext cx="12192000" cy="8123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all" spc="0" normalizeH="0" baseline="0" noProof="0" dirty="0" err="1">
                <a:ln>
                  <a:noFill/>
                </a:ln>
                <a:solidFill>
                  <a:srgbClr val="1B4A40"/>
                </a:solidFill>
                <a:effectLst/>
                <a:uLnTx/>
                <a:uFillTx/>
                <a:latin typeface="Open Sans" charset="0"/>
                <a:ea typeface="Open Sans" charset="0"/>
                <a:cs typeface="Open Sans" charset="0"/>
              </a:rPr>
              <a:t>Nist</a:t>
            </a:r>
            <a:r>
              <a:rPr kumimoji="0" lang="en-US" sz="3600" b="1" i="0" u="none" strike="noStrike" kern="1200" cap="all" spc="0" normalizeH="0" baseline="0" noProof="0" dirty="0">
                <a:ln>
                  <a:noFill/>
                </a:ln>
                <a:solidFill>
                  <a:srgbClr val="1B4A40"/>
                </a:solidFill>
                <a:effectLst/>
                <a:uLnTx/>
                <a:uFillTx/>
                <a:latin typeface="Open Sans" charset="0"/>
                <a:ea typeface="Open Sans" charset="0"/>
                <a:cs typeface="Open Sans" charset="0"/>
              </a:rPr>
              <a:t> 800-171</a:t>
            </a:r>
            <a:endParaRPr kumimoji="0" lang="en-US" sz="3600" b="0" i="0" u="none" strike="noStrike" kern="1200" cap="all" spc="0" normalizeH="0" baseline="0" noProof="0" dirty="0">
              <a:ln>
                <a:noFill/>
              </a:ln>
              <a:solidFill>
                <a:srgbClr val="1B4A40"/>
              </a:solidFill>
              <a:effectLst/>
              <a:uLnTx/>
              <a:uFillTx/>
              <a:latin typeface="Open Sans" charset="0"/>
              <a:ea typeface="Open Sans" charset="0"/>
              <a:cs typeface="Open Sans" charset="0"/>
            </a:endParaRPr>
          </a:p>
        </p:txBody>
      </p:sp>
      <p:sp>
        <p:nvSpPr>
          <p:cNvPr id="22" name="Title 8"/>
          <p:cNvSpPr txBox="1">
            <a:spLocks/>
          </p:cNvSpPr>
          <p:nvPr/>
        </p:nvSpPr>
        <p:spPr>
          <a:xfrm>
            <a:off x="0" y="860547"/>
            <a:ext cx="12192000" cy="482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300" normalizeH="0" baseline="0" noProof="0" dirty="0">
                <a:ln>
                  <a:noFill/>
                </a:ln>
                <a:solidFill>
                  <a:srgbClr val="1B4A40"/>
                </a:solidFill>
                <a:effectLst/>
                <a:uLnTx/>
                <a:uFillTx/>
                <a:latin typeface="Open Sans" charset="0"/>
                <a:ea typeface="Open Sans" charset="0"/>
                <a:cs typeface="Open Sans" charset="0"/>
              </a:rPr>
              <a:t>PATH TO COMPLIANCE | WHERE TO START</a:t>
            </a:r>
          </a:p>
        </p:txBody>
      </p:sp>
      <p:sp>
        <p:nvSpPr>
          <p:cNvPr id="31" name="Rounded Rectangle 30"/>
          <p:cNvSpPr/>
          <p:nvPr/>
        </p:nvSpPr>
        <p:spPr>
          <a:xfrm>
            <a:off x="695400" y="1736812"/>
            <a:ext cx="1188132" cy="468052"/>
          </a:xfrm>
          <a:prstGeom prst="roundRect">
            <a:avLst/>
          </a:prstGeom>
          <a:solidFill>
            <a:schemeClr val="accent2"/>
          </a:solidFill>
          <a:ln>
            <a:noFill/>
          </a:ln>
          <a:effectLst/>
          <a:scene3d>
            <a:camera prst="orthographicFront"/>
            <a:lightRig rig="threePt" dir="t">
              <a:rot lat="0" lon="0" rev="1200000"/>
            </a:lightRig>
          </a:scene3d>
          <a:sp3d>
            <a:bevelT w="63500" h="25400"/>
          </a:sp3d>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Step 2</a:t>
            </a:r>
          </a:p>
        </p:txBody>
      </p:sp>
      <p:sp>
        <p:nvSpPr>
          <p:cNvPr id="32" name="TextBox 31"/>
          <p:cNvSpPr txBox="1"/>
          <p:nvPr/>
        </p:nvSpPr>
        <p:spPr>
          <a:xfrm>
            <a:off x="2279576" y="1599239"/>
            <a:ext cx="8172908" cy="8463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Open Sans Light"/>
                <a:ea typeface="Open Sans Semibold" panose="020B0706030804020204" pitchFamily="34" charset="0"/>
                <a:cs typeface="Open Sans Semibold" panose="020B0706030804020204" pitchFamily="34" charset="0"/>
              </a:rPr>
              <a:t>SYSTEM SECURITY PLAN (SSP)</a:t>
            </a:r>
          </a:p>
          <a:p>
            <a:pPr marL="0" marR="0" lvl="0" indent="0" algn="l" defTabSz="121917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Open Sans Light"/>
                <a:ea typeface="Open Sans Semibold" panose="020B0706030804020204" pitchFamily="34" charset="0"/>
                <a:cs typeface="Open Sans Semibold" panose="020B0706030804020204" pitchFamily="34" charset="0"/>
              </a:rPr>
              <a:t>Make a list of all security controls and how  you plan to implement them.</a:t>
            </a:r>
          </a:p>
        </p:txBody>
      </p:sp>
      <p:cxnSp>
        <p:nvCxnSpPr>
          <p:cNvPr id="36" name="Straight Connector 35"/>
          <p:cNvCxnSpPr/>
          <p:nvPr/>
        </p:nvCxnSpPr>
        <p:spPr>
          <a:xfrm flipV="1">
            <a:off x="2351584" y="2013423"/>
            <a:ext cx="7632848" cy="4546"/>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stretch>
            <a:fillRect/>
          </a:stretch>
        </p:blipFill>
        <p:spPr>
          <a:xfrm>
            <a:off x="218740" y="2565597"/>
            <a:ext cx="5057775" cy="3457575"/>
          </a:xfrm>
          <a:prstGeom prst="rect">
            <a:avLst/>
          </a:prstGeom>
        </p:spPr>
      </p:pic>
      <p:pic>
        <p:nvPicPr>
          <p:cNvPr id="6" name="Picture 5"/>
          <p:cNvPicPr>
            <a:picLocks noChangeAspect="1"/>
          </p:cNvPicPr>
          <p:nvPr/>
        </p:nvPicPr>
        <p:blipFill>
          <a:blip r:embed="rId5"/>
          <a:stretch>
            <a:fillRect/>
          </a:stretch>
        </p:blipFill>
        <p:spPr>
          <a:xfrm>
            <a:off x="2523455" y="3770918"/>
            <a:ext cx="2971800" cy="2505075"/>
          </a:xfrm>
          <a:prstGeom prst="rect">
            <a:avLst/>
          </a:prstGeom>
        </p:spPr>
      </p:pic>
      <p:pic>
        <p:nvPicPr>
          <p:cNvPr id="7" name="Picture 6"/>
          <p:cNvPicPr>
            <a:picLocks noChangeAspect="1"/>
          </p:cNvPicPr>
          <p:nvPr/>
        </p:nvPicPr>
        <p:blipFill>
          <a:blip r:embed="rId6"/>
          <a:stretch>
            <a:fillRect/>
          </a:stretch>
        </p:blipFill>
        <p:spPr>
          <a:xfrm>
            <a:off x="5826218" y="2674476"/>
            <a:ext cx="6124575" cy="3581400"/>
          </a:xfrm>
          <a:prstGeom prst="rect">
            <a:avLst/>
          </a:prstGeom>
        </p:spPr>
      </p:pic>
    </p:spTree>
    <p:extLst>
      <p:ext uri="{BB962C8B-B14F-4D97-AF65-F5344CB8AC3E}">
        <p14:creationId xmlns:p14="http://schemas.microsoft.com/office/powerpoint/2010/main" val="3595597333"/>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0" r="-30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2000" cy="141277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6" name="Rectangle 15"/>
          <p:cNvSpPr/>
          <p:nvPr/>
        </p:nvSpPr>
        <p:spPr>
          <a:xfrm>
            <a:off x="0" y="1412776"/>
            <a:ext cx="12192000" cy="5116039"/>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2" name="Rectangle 11"/>
          <p:cNvSpPr/>
          <p:nvPr/>
        </p:nvSpPr>
        <p:spPr>
          <a:xfrm>
            <a:off x="0" y="6528816"/>
            <a:ext cx="12192000" cy="32918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7" name="Title 8"/>
          <p:cNvSpPr txBox="1">
            <a:spLocks/>
          </p:cNvSpPr>
          <p:nvPr/>
        </p:nvSpPr>
        <p:spPr>
          <a:xfrm>
            <a:off x="3303494" y="1019115"/>
            <a:ext cx="5585012" cy="482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300" normalizeH="0" baseline="0" noProof="0" dirty="0">
              <a:ln>
                <a:noFill/>
              </a:ln>
              <a:solidFill>
                <a:srgbClr val="1B4A40"/>
              </a:solidFill>
              <a:effectLst/>
              <a:uLnTx/>
              <a:uFillTx/>
              <a:latin typeface="Open Sans" charset="0"/>
              <a:ea typeface="Open Sans" charset="0"/>
              <a:cs typeface="Open Sans" charset="0"/>
            </a:endParaRPr>
          </a:p>
        </p:txBody>
      </p:sp>
      <p:sp>
        <p:nvSpPr>
          <p:cNvPr id="21" name="Title 8"/>
          <p:cNvSpPr txBox="1">
            <a:spLocks/>
          </p:cNvSpPr>
          <p:nvPr/>
        </p:nvSpPr>
        <p:spPr>
          <a:xfrm>
            <a:off x="0" y="196553"/>
            <a:ext cx="12192000" cy="8123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all" spc="0" normalizeH="0" baseline="0" noProof="0" dirty="0" err="1">
                <a:ln>
                  <a:noFill/>
                </a:ln>
                <a:solidFill>
                  <a:srgbClr val="1B4A40"/>
                </a:solidFill>
                <a:effectLst/>
                <a:uLnTx/>
                <a:uFillTx/>
                <a:latin typeface="Open Sans" charset="0"/>
                <a:ea typeface="Open Sans" charset="0"/>
                <a:cs typeface="Open Sans" charset="0"/>
              </a:rPr>
              <a:t>Nist</a:t>
            </a:r>
            <a:r>
              <a:rPr kumimoji="0" lang="en-US" sz="3600" b="1" i="0" u="none" strike="noStrike" kern="1200" cap="all" spc="0" normalizeH="0" baseline="0" noProof="0" dirty="0">
                <a:ln>
                  <a:noFill/>
                </a:ln>
                <a:solidFill>
                  <a:srgbClr val="1B4A40"/>
                </a:solidFill>
                <a:effectLst/>
                <a:uLnTx/>
                <a:uFillTx/>
                <a:latin typeface="Open Sans" charset="0"/>
                <a:ea typeface="Open Sans" charset="0"/>
                <a:cs typeface="Open Sans" charset="0"/>
              </a:rPr>
              <a:t> 800-171</a:t>
            </a:r>
            <a:endParaRPr kumimoji="0" lang="en-US" sz="3600" b="0" i="0" u="none" strike="noStrike" kern="1200" cap="all" spc="0" normalizeH="0" baseline="0" noProof="0" dirty="0">
              <a:ln>
                <a:noFill/>
              </a:ln>
              <a:solidFill>
                <a:srgbClr val="1B4A40"/>
              </a:solidFill>
              <a:effectLst/>
              <a:uLnTx/>
              <a:uFillTx/>
              <a:latin typeface="Open Sans" charset="0"/>
              <a:ea typeface="Open Sans" charset="0"/>
              <a:cs typeface="Open Sans" charset="0"/>
            </a:endParaRPr>
          </a:p>
        </p:txBody>
      </p:sp>
      <p:sp>
        <p:nvSpPr>
          <p:cNvPr id="22" name="Title 8"/>
          <p:cNvSpPr txBox="1">
            <a:spLocks/>
          </p:cNvSpPr>
          <p:nvPr/>
        </p:nvSpPr>
        <p:spPr>
          <a:xfrm>
            <a:off x="0" y="860547"/>
            <a:ext cx="12192000" cy="482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300" normalizeH="0" baseline="0" noProof="0" dirty="0">
                <a:ln>
                  <a:noFill/>
                </a:ln>
                <a:solidFill>
                  <a:srgbClr val="1B4A40"/>
                </a:solidFill>
                <a:effectLst/>
                <a:uLnTx/>
                <a:uFillTx/>
                <a:latin typeface="Open Sans" charset="0"/>
                <a:ea typeface="Open Sans" charset="0"/>
                <a:cs typeface="Open Sans" charset="0"/>
              </a:rPr>
              <a:t>PATH TO COMPLIANCE | WHERE TO START</a:t>
            </a:r>
          </a:p>
        </p:txBody>
      </p:sp>
      <p:sp>
        <p:nvSpPr>
          <p:cNvPr id="26" name="Rounded Rectangle 25"/>
          <p:cNvSpPr/>
          <p:nvPr/>
        </p:nvSpPr>
        <p:spPr>
          <a:xfrm>
            <a:off x="731404" y="1842383"/>
            <a:ext cx="1188132" cy="468052"/>
          </a:xfrm>
          <a:prstGeom prst="roundRect">
            <a:avLst/>
          </a:prstGeom>
          <a:solidFill>
            <a:schemeClr val="accent2"/>
          </a:solidFill>
          <a:ln>
            <a:noFill/>
          </a:ln>
          <a:effectLst/>
          <a:scene3d>
            <a:camera prst="orthographicFront"/>
            <a:lightRig rig="threePt" dir="t">
              <a:rot lat="0" lon="0" rev="1200000"/>
            </a:lightRig>
          </a:scene3d>
          <a:sp3d>
            <a:bevelT w="63500" h="25400"/>
          </a:sp3d>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Step 3</a:t>
            </a:r>
          </a:p>
        </p:txBody>
      </p:sp>
      <p:sp>
        <p:nvSpPr>
          <p:cNvPr id="27" name="TextBox 26"/>
          <p:cNvSpPr txBox="1"/>
          <p:nvPr/>
        </p:nvSpPr>
        <p:spPr>
          <a:xfrm>
            <a:off x="2315580" y="1698367"/>
            <a:ext cx="8172908" cy="8463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Open Sans Light"/>
                <a:ea typeface="Open Sans Semibold" panose="020B0706030804020204" pitchFamily="34" charset="0"/>
                <a:cs typeface="Open Sans Semibold" panose="020B0706030804020204" pitchFamily="34" charset="0"/>
              </a:rPr>
              <a:t>PLAN OF ACTION &amp; MILESTONES (POAM)</a:t>
            </a:r>
          </a:p>
          <a:p>
            <a:pPr marL="0" marR="0" lvl="0" indent="0" algn="l" defTabSz="121917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Open Sans Light"/>
                <a:ea typeface="Open Sans Semibold" panose="020B0706030804020204" pitchFamily="34" charset="0"/>
                <a:cs typeface="Open Sans Semibold" panose="020B0706030804020204" pitchFamily="34" charset="0"/>
              </a:rPr>
              <a:t>Develop a list of initiatives that will move you closer to compliance.</a:t>
            </a:r>
          </a:p>
        </p:txBody>
      </p:sp>
      <p:cxnSp>
        <p:nvCxnSpPr>
          <p:cNvPr id="35" name="Straight Connector 34"/>
          <p:cNvCxnSpPr/>
          <p:nvPr/>
        </p:nvCxnSpPr>
        <p:spPr>
          <a:xfrm flipV="1">
            <a:off x="2387588" y="2115292"/>
            <a:ext cx="7632848" cy="4546"/>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a:stretch>
            <a:fillRect/>
          </a:stretch>
        </p:blipFill>
        <p:spPr>
          <a:xfrm>
            <a:off x="167680" y="2741401"/>
            <a:ext cx="11856640" cy="3629210"/>
          </a:xfrm>
          <a:prstGeom prst="rect">
            <a:avLst/>
          </a:prstGeom>
        </p:spPr>
      </p:pic>
    </p:spTree>
    <p:extLst>
      <p:ext uri="{BB962C8B-B14F-4D97-AF65-F5344CB8AC3E}">
        <p14:creationId xmlns:p14="http://schemas.microsoft.com/office/powerpoint/2010/main" val="3118131600"/>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0" r="-30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2000" cy="141277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6" name="Rectangle 15"/>
          <p:cNvSpPr/>
          <p:nvPr/>
        </p:nvSpPr>
        <p:spPr>
          <a:xfrm>
            <a:off x="0" y="1412776"/>
            <a:ext cx="12192000" cy="5116039"/>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2" name="Rectangle 11"/>
          <p:cNvSpPr/>
          <p:nvPr/>
        </p:nvSpPr>
        <p:spPr>
          <a:xfrm>
            <a:off x="0" y="6528816"/>
            <a:ext cx="12192000" cy="32918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7" name="Title 8"/>
          <p:cNvSpPr txBox="1">
            <a:spLocks/>
          </p:cNvSpPr>
          <p:nvPr/>
        </p:nvSpPr>
        <p:spPr>
          <a:xfrm>
            <a:off x="3303494" y="1019115"/>
            <a:ext cx="5585012" cy="482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300" normalizeH="0" baseline="0" noProof="0" dirty="0">
              <a:ln>
                <a:noFill/>
              </a:ln>
              <a:solidFill>
                <a:srgbClr val="1B4A40"/>
              </a:solidFill>
              <a:effectLst/>
              <a:uLnTx/>
              <a:uFillTx/>
              <a:latin typeface="Open Sans" charset="0"/>
              <a:ea typeface="Open Sans" charset="0"/>
              <a:cs typeface="Open Sans" charset="0"/>
            </a:endParaRPr>
          </a:p>
        </p:txBody>
      </p:sp>
      <p:sp>
        <p:nvSpPr>
          <p:cNvPr id="21" name="Title 8"/>
          <p:cNvSpPr txBox="1">
            <a:spLocks/>
          </p:cNvSpPr>
          <p:nvPr/>
        </p:nvSpPr>
        <p:spPr>
          <a:xfrm>
            <a:off x="0" y="196553"/>
            <a:ext cx="12192000" cy="8123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all" spc="0" normalizeH="0" baseline="0" noProof="0" dirty="0" err="1">
                <a:ln>
                  <a:noFill/>
                </a:ln>
                <a:solidFill>
                  <a:srgbClr val="1B4A40"/>
                </a:solidFill>
                <a:effectLst/>
                <a:uLnTx/>
                <a:uFillTx/>
                <a:latin typeface="Open Sans" charset="0"/>
                <a:ea typeface="Open Sans" charset="0"/>
                <a:cs typeface="Open Sans" charset="0"/>
              </a:rPr>
              <a:t>Nist</a:t>
            </a:r>
            <a:r>
              <a:rPr kumimoji="0" lang="en-US" sz="3600" b="1" i="0" u="none" strike="noStrike" kern="1200" cap="all" spc="0" normalizeH="0" baseline="0" noProof="0" dirty="0">
                <a:ln>
                  <a:noFill/>
                </a:ln>
                <a:solidFill>
                  <a:srgbClr val="1B4A40"/>
                </a:solidFill>
                <a:effectLst/>
                <a:uLnTx/>
                <a:uFillTx/>
                <a:latin typeface="Open Sans" charset="0"/>
                <a:ea typeface="Open Sans" charset="0"/>
                <a:cs typeface="Open Sans" charset="0"/>
              </a:rPr>
              <a:t> 800-171</a:t>
            </a:r>
            <a:endParaRPr kumimoji="0" lang="en-US" sz="3600" b="0" i="0" u="none" strike="noStrike" kern="1200" cap="all" spc="0" normalizeH="0" baseline="0" noProof="0" dirty="0">
              <a:ln>
                <a:noFill/>
              </a:ln>
              <a:solidFill>
                <a:srgbClr val="1B4A40"/>
              </a:solidFill>
              <a:effectLst/>
              <a:uLnTx/>
              <a:uFillTx/>
              <a:latin typeface="Open Sans" charset="0"/>
              <a:ea typeface="Open Sans" charset="0"/>
              <a:cs typeface="Open Sans" charset="0"/>
            </a:endParaRPr>
          </a:p>
        </p:txBody>
      </p:sp>
      <p:sp>
        <p:nvSpPr>
          <p:cNvPr id="22" name="Title 8"/>
          <p:cNvSpPr txBox="1">
            <a:spLocks/>
          </p:cNvSpPr>
          <p:nvPr/>
        </p:nvSpPr>
        <p:spPr>
          <a:xfrm>
            <a:off x="0" y="860547"/>
            <a:ext cx="12192000" cy="482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300" normalizeH="0" baseline="0" noProof="0" dirty="0">
                <a:ln>
                  <a:noFill/>
                </a:ln>
                <a:solidFill>
                  <a:srgbClr val="1B4A40"/>
                </a:solidFill>
                <a:effectLst/>
                <a:uLnTx/>
                <a:uFillTx/>
                <a:latin typeface="Open Sans" charset="0"/>
                <a:ea typeface="Open Sans" charset="0"/>
                <a:cs typeface="Open Sans" charset="0"/>
              </a:rPr>
              <a:t>PATH TO COMPLIANCE | WHERE TO START</a:t>
            </a:r>
          </a:p>
        </p:txBody>
      </p:sp>
      <p:sp>
        <p:nvSpPr>
          <p:cNvPr id="33" name="Rounded Rectangle 32"/>
          <p:cNvSpPr/>
          <p:nvPr/>
        </p:nvSpPr>
        <p:spPr>
          <a:xfrm>
            <a:off x="695400" y="1778852"/>
            <a:ext cx="1188132" cy="468052"/>
          </a:xfrm>
          <a:prstGeom prst="roundRect">
            <a:avLst/>
          </a:prstGeom>
          <a:solidFill>
            <a:schemeClr val="accent2"/>
          </a:solidFill>
          <a:ln>
            <a:noFill/>
          </a:ln>
          <a:effectLst/>
          <a:scene3d>
            <a:camera prst="orthographicFront"/>
            <a:lightRig rig="threePt" dir="t">
              <a:rot lat="0" lon="0" rev="1200000"/>
            </a:lightRig>
          </a:scene3d>
          <a:sp3d>
            <a:bevelT w="63500" h="25400"/>
          </a:sp3d>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Step 4</a:t>
            </a:r>
          </a:p>
        </p:txBody>
      </p:sp>
      <p:sp>
        <p:nvSpPr>
          <p:cNvPr id="34" name="TextBox 33"/>
          <p:cNvSpPr txBox="1"/>
          <p:nvPr/>
        </p:nvSpPr>
        <p:spPr>
          <a:xfrm>
            <a:off x="2279576" y="1706844"/>
            <a:ext cx="7848872" cy="136960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Open Sans Light"/>
                <a:ea typeface="Open Sans Semibold" panose="020B0706030804020204" pitchFamily="34" charset="0"/>
                <a:cs typeface="Open Sans Semibold" panose="020B0706030804020204" pitchFamily="34" charset="0"/>
              </a:rPr>
              <a:t>REMEDIATION KICKOFF</a:t>
            </a:r>
          </a:p>
          <a:p>
            <a:pPr marL="0" marR="0" lvl="0" indent="0" algn="l" defTabSz="121917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Open Sans Light"/>
                <a:ea typeface="Open Sans Semibold" panose="020B0706030804020204" pitchFamily="34" charset="0"/>
                <a:cs typeface="Open Sans Semibold" panose="020B0706030804020204" pitchFamily="34" charset="0"/>
              </a:rPr>
              <a:t>Follow-up analysis from GAP to monitor individual DFARS requirements. The kickoff will identify the biggest impact items to initially remediate and will set the roadmap for the upcoming iterations of Remediation.</a:t>
            </a:r>
          </a:p>
        </p:txBody>
      </p:sp>
      <p:sp>
        <p:nvSpPr>
          <p:cNvPr id="2" name="Rectangle 1"/>
          <p:cNvSpPr/>
          <p:nvPr/>
        </p:nvSpPr>
        <p:spPr>
          <a:xfrm>
            <a:off x="479376" y="3111262"/>
            <a:ext cx="6096000" cy="3062377"/>
          </a:xfrm>
          <a:prstGeom prst="rect">
            <a:avLst/>
          </a:prstGeom>
        </p:spPr>
        <p:txBody>
          <a:bodyPr>
            <a:spAutoFit/>
          </a:bodyPr>
          <a:lstStyle/>
          <a:p>
            <a:pPr marL="457200" indent="-457200">
              <a:spcBef>
                <a:spcPts val="600"/>
              </a:spcBef>
              <a:buClr>
                <a:schemeClr val="bg1">
                  <a:lumMod val="75000"/>
                </a:schemeClr>
              </a:buClr>
              <a:buFont typeface=".HelveticaNeueDeskInterface-Regular" charset="0"/>
              <a:buChar char="–"/>
            </a:pPr>
            <a:r>
              <a:rPr lang="en-US" dirty="0">
                <a:solidFill>
                  <a:srgbClr val="FFFFFF"/>
                </a:solidFill>
              </a:rPr>
              <a:t>Inventory</a:t>
            </a:r>
          </a:p>
          <a:p>
            <a:pPr marL="457200" indent="-457200">
              <a:spcBef>
                <a:spcPts val="600"/>
              </a:spcBef>
              <a:buClr>
                <a:schemeClr val="bg1">
                  <a:lumMod val="75000"/>
                </a:schemeClr>
              </a:buClr>
              <a:buFont typeface=".HelveticaNeueDeskInterface-Regular" charset="0"/>
              <a:buChar char="–"/>
            </a:pPr>
            <a:r>
              <a:rPr lang="en-US" dirty="0">
                <a:solidFill>
                  <a:srgbClr val="FFFFFF"/>
                </a:solidFill>
              </a:rPr>
              <a:t>Documentation</a:t>
            </a:r>
          </a:p>
          <a:p>
            <a:pPr marL="457200" indent="-457200">
              <a:spcBef>
                <a:spcPts val="600"/>
              </a:spcBef>
              <a:buClr>
                <a:schemeClr val="bg1">
                  <a:lumMod val="75000"/>
                </a:schemeClr>
              </a:buClr>
              <a:buFont typeface=".HelveticaNeueDeskInterface-Regular" charset="0"/>
              <a:buChar char="–"/>
            </a:pPr>
            <a:r>
              <a:rPr lang="en-US" dirty="0">
                <a:solidFill>
                  <a:srgbClr val="FFFFFF"/>
                </a:solidFill>
              </a:rPr>
              <a:t>Secure the building and remote access</a:t>
            </a:r>
          </a:p>
          <a:p>
            <a:pPr marL="457200" indent="-457200">
              <a:spcBef>
                <a:spcPts val="600"/>
              </a:spcBef>
              <a:buClr>
                <a:schemeClr val="bg1">
                  <a:lumMod val="75000"/>
                </a:schemeClr>
              </a:buClr>
              <a:buFont typeface=".HelveticaNeueDeskInterface-Regular" charset="0"/>
              <a:buChar char="–"/>
            </a:pPr>
            <a:r>
              <a:rPr lang="en-US" dirty="0">
                <a:solidFill>
                  <a:srgbClr val="FFFFFF"/>
                </a:solidFill>
              </a:rPr>
              <a:t>People and Accounts</a:t>
            </a:r>
          </a:p>
          <a:p>
            <a:pPr marL="457200" indent="-457200">
              <a:spcBef>
                <a:spcPts val="600"/>
              </a:spcBef>
              <a:buClr>
                <a:schemeClr val="bg1">
                  <a:lumMod val="75000"/>
                </a:schemeClr>
              </a:buClr>
              <a:buFont typeface=".HelveticaNeueDeskInterface-Regular" charset="0"/>
              <a:buChar char="–"/>
            </a:pPr>
            <a:r>
              <a:rPr lang="en-US" dirty="0">
                <a:solidFill>
                  <a:srgbClr val="FFFFFF"/>
                </a:solidFill>
              </a:rPr>
              <a:t>Encrypt data that is stored and data that moves</a:t>
            </a:r>
          </a:p>
          <a:p>
            <a:pPr marL="457200" indent="-457200">
              <a:spcBef>
                <a:spcPts val="600"/>
              </a:spcBef>
              <a:buClr>
                <a:schemeClr val="bg1">
                  <a:lumMod val="75000"/>
                </a:schemeClr>
              </a:buClr>
              <a:buFont typeface=".HelveticaNeueDeskInterface-Regular" charset="0"/>
              <a:buChar char="–"/>
            </a:pPr>
            <a:r>
              <a:rPr lang="en-US" dirty="0">
                <a:solidFill>
                  <a:srgbClr val="FFFFFF"/>
                </a:solidFill>
              </a:rPr>
              <a:t>Control CUI movement</a:t>
            </a:r>
          </a:p>
        </p:txBody>
      </p:sp>
      <p:cxnSp>
        <p:nvCxnSpPr>
          <p:cNvPr id="11" name="Straight Connector 10"/>
          <p:cNvCxnSpPr/>
          <p:nvPr/>
        </p:nvCxnSpPr>
        <p:spPr>
          <a:xfrm flipV="1">
            <a:off x="2351584" y="2134346"/>
            <a:ext cx="7632848" cy="4546"/>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971" t="5208" r="4180" b="25689"/>
          <a:stretch/>
        </p:blipFill>
        <p:spPr>
          <a:xfrm>
            <a:off x="6708068" y="3743413"/>
            <a:ext cx="5049893" cy="2169454"/>
          </a:xfrm>
          <a:prstGeom prst="rect">
            <a:avLst/>
          </a:prstGeom>
        </p:spPr>
      </p:pic>
    </p:spTree>
    <p:extLst>
      <p:ext uri="{BB962C8B-B14F-4D97-AF65-F5344CB8AC3E}">
        <p14:creationId xmlns:p14="http://schemas.microsoft.com/office/powerpoint/2010/main" val="2003931419"/>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2000" cy="141277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6" name="Rectangle 15"/>
          <p:cNvSpPr/>
          <p:nvPr/>
        </p:nvSpPr>
        <p:spPr>
          <a:xfrm>
            <a:off x="0" y="1412776"/>
            <a:ext cx="12192000" cy="5116039"/>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2" name="Rectangle 11"/>
          <p:cNvSpPr/>
          <p:nvPr/>
        </p:nvSpPr>
        <p:spPr>
          <a:xfrm>
            <a:off x="0" y="6528816"/>
            <a:ext cx="12192000" cy="32918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5" name="Title 8"/>
          <p:cNvSpPr txBox="1">
            <a:spLocks/>
          </p:cNvSpPr>
          <p:nvPr/>
        </p:nvSpPr>
        <p:spPr>
          <a:xfrm>
            <a:off x="0" y="384449"/>
            <a:ext cx="12192000" cy="8123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600" b="1" cap="all" dirty="0">
                <a:solidFill>
                  <a:srgbClr val="1B4A40"/>
                </a:solidFill>
                <a:latin typeface="Open Sans" charset="0"/>
                <a:ea typeface="Open Sans" charset="0"/>
                <a:cs typeface="Open Sans" charset="0"/>
              </a:rPr>
              <a:t>TCC – Security Operations center (SOC)</a:t>
            </a:r>
            <a:endParaRPr kumimoji="0" lang="en-US" sz="3600" b="0" i="0" u="none" strike="noStrike" kern="1200" cap="all" spc="0" normalizeH="0" baseline="0" noProof="0" dirty="0">
              <a:ln>
                <a:noFill/>
              </a:ln>
              <a:solidFill>
                <a:srgbClr val="1B4A40"/>
              </a:solidFill>
              <a:effectLst/>
              <a:uLnTx/>
              <a:uFillTx/>
              <a:latin typeface="Open Sans" charset="0"/>
              <a:ea typeface="Open Sans" charset="0"/>
              <a:cs typeface="Open Sans" charset="0"/>
            </a:endParaRPr>
          </a:p>
        </p:txBody>
      </p:sp>
      <p:sp>
        <p:nvSpPr>
          <p:cNvPr id="17" name="Title 8"/>
          <p:cNvSpPr txBox="1">
            <a:spLocks/>
          </p:cNvSpPr>
          <p:nvPr/>
        </p:nvSpPr>
        <p:spPr>
          <a:xfrm>
            <a:off x="3303494" y="1019115"/>
            <a:ext cx="5585012" cy="482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300" normalizeH="0" baseline="0" noProof="0" dirty="0">
              <a:ln>
                <a:noFill/>
              </a:ln>
              <a:solidFill>
                <a:srgbClr val="1B4A40"/>
              </a:solidFill>
              <a:effectLst/>
              <a:uLnTx/>
              <a:uFillTx/>
              <a:latin typeface="Open Sans" charset="0"/>
              <a:ea typeface="Open Sans" charset="0"/>
              <a:cs typeface="Open Sans" charset="0"/>
            </a:endParaRPr>
          </a:p>
        </p:txBody>
      </p:sp>
      <p:sp>
        <p:nvSpPr>
          <p:cNvPr id="13" name="Rectangle 14"/>
          <p:cNvSpPr>
            <a:spLocks noChangeArrowheads="1"/>
          </p:cNvSpPr>
          <p:nvPr/>
        </p:nvSpPr>
        <p:spPr bwMode="auto">
          <a:xfrm>
            <a:off x="2145675" y="2943197"/>
            <a:ext cx="3683459" cy="122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058" tIns="41029" rIns="82058" bIns="41029">
            <a:spAutoFit/>
          </a:bodyPr>
          <a:lstStyle>
            <a:lvl1pPr marL="255588" indent="-255588"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121917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Open Sans Light"/>
                <a:ea typeface="Open Sans Semibold" panose="020B0706030804020204" pitchFamily="34" charset="0"/>
                <a:cs typeface="Open Sans Semibold" panose="020B0706030804020204" pitchFamily="34" charset="0"/>
              </a:rPr>
              <a:t>SIEM – Security Information Event Management</a:t>
            </a:r>
          </a:p>
          <a:p>
            <a:pPr marL="342900" marR="0" lvl="0" indent="-342900" algn="l" defTabSz="1219170" rtl="0" eaLnBrk="0" fontAlgn="auto" latinLnBrk="0" hangingPunct="0">
              <a:lnSpc>
                <a:spcPct val="100000"/>
              </a:lnSpc>
              <a:spcBef>
                <a:spcPts val="120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srgbClr val="E08F25"/>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19-Controls </a:t>
            </a:r>
          </a:p>
        </p:txBody>
      </p:sp>
      <p:sp>
        <p:nvSpPr>
          <p:cNvPr id="14" name="Rectangle 14"/>
          <p:cNvSpPr>
            <a:spLocks noChangeArrowheads="1"/>
          </p:cNvSpPr>
          <p:nvPr/>
        </p:nvSpPr>
        <p:spPr bwMode="auto">
          <a:xfrm>
            <a:off x="2291443" y="4664840"/>
            <a:ext cx="3830997" cy="8830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058" tIns="41029" rIns="82058" bIns="41029">
            <a:spAutoFit/>
          </a:bodyPr>
          <a:lstStyle>
            <a:lvl1pPr marL="255588" indent="-255588"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121917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Open Sans Light"/>
                <a:ea typeface="Open Sans Semibold" panose="020B0706030804020204" pitchFamily="34" charset="0"/>
                <a:cs typeface="Open Sans Semibold" panose="020B0706030804020204" pitchFamily="34" charset="0"/>
              </a:rPr>
              <a:t>Vulnerability Management</a:t>
            </a:r>
          </a:p>
          <a:p>
            <a:pPr marL="342900" marR="0" lvl="0" indent="-342900" algn="l" defTabSz="1219170" rtl="0" eaLnBrk="0" fontAlgn="auto" latinLnBrk="0" hangingPunct="0">
              <a:lnSpc>
                <a:spcPct val="100000"/>
              </a:lnSpc>
              <a:spcBef>
                <a:spcPts val="120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srgbClr val="E08F25"/>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13-Controls</a:t>
            </a:r>
            <a:endParaRPr kumimoji="0" lang="en-US" sz="2000" b="0" i="0" u="none" strike="noStrike" kern="1200" cap="none" spc="0" normalizeH="0" baseline="0" noProof="0" dirty="0">
              <a:ln>
                <a:noFill/>
              </a:ln>
              <a:solidFill>
                <a:srgbClr val="FFFFFF"/>
              </a:solidFill>
              <a:effectLst/>
              <a:uLnTx/>
              <a:uFillTx/>
              <a:latin typeface="Open Sans Light"/>
              <a:ea typeface="Open Sans Semibold" panose="020B0706030804020204" pitchFamily="34" charset="0"/>
              <a:cs typeface="Open Sans Semibold" panose="020B0706030804020204" pitchFamily="34" charset="0"/>
            </a:endParaRPr>
          </a:p>
        </p:txBody>
      </p:sp>
      <p:sp>
        <p:nvSpPr>
          <p:cNvPr id="18" name="Rectangle 14"/>
          <p:cNvSpPr>
            <a:spLocks noChangeArrowheads="1"/>
          </p:cNvSpPr>
          <p:nvPr/>
        </p:nvSpPr>
        <p:spPr bwMode="auto">
          <a:xfrm>
            <a:off x="7625994" y="3017060"/>
            <a:ext cx="2928737" cy="8830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058" tIns="41029" rIns="82058" bIns="41029">
            <a:spAutoFit/>
          </a:bodyPr>
          <a:lstStyle>
            <a:lvl1pPr marL="255588" indent="-255588"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121917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Open Sans Light"/>
                <a:ea typeface="Open Sans Semibold" panose="020B0706030804020204" pitchFamily="34" charset="0"/>
                <a:cs typeface="Open Sans Semibold" panose="020B0706030804020204" pitchFamily="34" charset="0"/>
              </a:rPr>
              <a:t>Threat Management</a:t>
            </a:r>
          </a:p>
          <a:p>
            <a:pPr marL="342900" marR="0" lvl="0" indent="-342900" algn="l" defTabSz="1219170" rtl="0" eaLnBrk="0" fontAlgn="auto" latinLnBrk="0" hangingPunct="0">
              <a:lnSpc>
                <a:spcPct val="100000"/>
              </a:lnSpc>
              <a:spcBef>
                <a:spcPts val="120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srgbClr val="E08F25"/>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6-Controls</a:t>
            </a:r>
            <a:endParaRPr kumimoji="0" lang="en-US" sz="2200" b="0" i="0" u="none" strike="noStrike" kern="1200" cap="none" spc="0" normalizeH="0" baseline="0" noProof="0" dirty="0">
              <a:ln>
                <a:noFill/>
              </a:ln>
              <a:solidFill>
                <a:srgbClr val="FFFFFF"/>
              </a:solidFill>
              <a:effectLst/>
              <a:uLnTx/>
              <a:uFillTx/>
              <a:latin typeface="Open Sans Light"/>
              <a:ea typeface="Open Sans Semibold" panose="020B0706030804020204" pitchFamily="34" charset="0"/>
              <a:cs typeface="Open Sans Semibold" panose="020B0706030804020204" pitchFamily="34" charset="0"/>
            </a:endParaRPr>
          </a:p>
        </p:txBody>
      </p:sp>
      <p:sp>
        <p:nvSpPr>
          <p:cNvPr id="19" name="Rectangle 14"/>
          <p:cNvSpPr>
            <a:spLocks noChangeArrowheads="1"/>
          </p:cNvSpPr>
          <p:nvPr/>
        </p:nvSpPr>
        <p:spPr bwMode="auto">
          <a:xfrm>
            <a:off x="7625994" y="4769525"/>
            <a:ext cx="3830997" cy="8830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058" tIns="41029" rIns="82058" bIns="41029">
            <a:spAutoFit/>
          </a:bodyPr>
          <a:lstStyle>
            <a:lvl1pPr marL="255588" indent="-255588"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121917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Open Sans Light"/>
                <a:ea typeface="Open Sans Semibold" panose="020B0706030804020204" pitchFamily="34" charset="0"/>
                <a:cs typeface="Open Sans Semibold" panose="020B0706030804020204" pitchFamily="34" charset="0"/>
              </a:rPr>
              <a:t>Advisory Services </a:t>
            </a:r>
          </a:p>
          <a:p>
            <a:pPr marL="342900" marR="0" lvl="0" indent="-342900" algn="l" defTabSz="1219170" rtl="0" eaLnBrk="0" fontAlgn="auto" latinLnBrk="0" hangingPunct="0">
              <a:lnSpc>
                <a:spcPct val="100000"/>
              </a:lnSpc>
              <a:spcBef>
                <a:spcPts val="120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srgbClr val="E08F25"/>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23-Controls</a:t>
            </a:r>
            <a:endParaRPr kumimoji="0" lang="en-US" sz="2000" b="0" i="0" u="none" strike="noStrike" kern="1200" cap="none" spc="0" normalizeH="0" baseline="0" noProof="0" dirty="0">
              <a:ln>
                <a:noFill/>
              </a:ln>
              <a:solidFill>
                <a:srgbClr val="FFFFFF"/>
              </a:solidFill>
              <a:effectLst/>
              <a:uLnTx/>
              <a:uFillTx/>
              <a:latin typeface="Open Sans Light"/>
              <a:ea typeface="Open Sans Semibold" panose="020B0706030804020204" pitchFamily="34" charset="0"/>
              <a:cs typeface="Open Sans Semibold" panose="020B0706030804020204" pitchFamily="34" charset="0"/>
            </a:endParaRPr>
          </a:p>
        </p:txBody>
      </p:sp>
      <p:pic>
        <p:nvPicPr>
          <p:cNvPr id="20" name="Picture 19">
            <a:extLst>
              <a:ext uri="{FF2B5EF4-FFF2-40B4-BE49-F238E27FC236}">
                <a16:creationId xmlns:a16="http://schemas.microsoft.com/office/drawing/2014/main" id="{F815DE78-AC68-4D5A-92CC-84FCDEDFBB43}"/>
              </a:ext>
            </a:extLst>
          </p:cNvPr>
          <p:cNvPicPr>
            <a:picLocks noChangeAspect="1"/>
          </p:cNvPicPr>
          <p:nvPr/>
        </p:nvPicPr>
        <p:blipFill>
          <a:blip r:embed="rId4"/>
          <a:stretch>
            <a:fillRect/>
          </a:stretch>
        </p:blipFill>
        <p:spPr>
          <a:xfrm>
            <a:off x="1276251" y="3018654"/>
            <a:ext cx="813401" cy="658467"/>
          </a:xfrm>
          <a:prstGeom prst="rect">
            <a:avLst/>
          </a:prstGeom>
        </p:spPr>
      </p:pic>
      <p:pic>
        <p:nvPicPr>
          <p:cNvPr id="23" name="Picture 22">
            <a:extLst>
              <a:ext uri="{FF2B5EF4-FFF2-40B4-BE49-F238E27FC236}">
                <a16:creationId xmlns:a16="http://schemas.microsoft.com/office/drawing/2014/main" id="{8AB6B2C0-D2DF-41F9-9105-6464E3732FA8}"/>
              </a:ext>
            </a:extLst>
          </p:cNvPr>
          <p:cNvPicPr>
            <a:picLocks noChangeAspect="1"/>
          </p:cNvPicPr>
          <p:nvPr/>
        </p:nvPicPr>
        <p:blipFill>
          <a:blip r:embed="rId5"/>
          <a:stretch>
            <a:fillRect/>
          </a:stretch>
        </p:blipFill>
        <p:spPr>
          <a:xfrm>
            <a:off x="6598656" y="3051891"/>
            <a:ext cx="865803" cy="865803"/>
          </a:xfrm>
          <a:prstGeom prst="rect">
            <a:avLst/>
          </a:prstGeom>
        </p:spPr>
      </p:pic>
      <p:sp>
        <p:nvSpPr>
          <p:cNvPr id="28" name="Rectangle 27">
            <a:extLst>
              <a:ext uri="{FF2B5EF4-FFF2-40B4-BE49-F238E27FC236}">
                <a16:creationId xmlns:a16="http://schemas.microsoft.com/office/drawing/2014/main" id="{1DB2073F-43CD-4B34-9146-81E3EAB55DFB}"/>
              </a:ext>
            </a:extLst>
          </p:cNvPr>
          <p:cNvSpPr/>
          <p:nvPr/>
        </p:nvSpPr>
        <p:spPr>
          <a:xfrm>
            <a:off x="2304288" y="1953102"/>
            <a:ext cx="7583423" cy="523220"/>
          </a:xfrm>
          <a:prstGeom prst="rect">
            <a:avLst/>
          </a:prstGeom>
          <a:noFill/>
        </p:spPr>
        <p:txBody>
          <a:bodyPr wrap="none" lIns="91440" tIns="45720" rIns="91440" bIns="4572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w="6600">
                  <a:noFill/>
                  <a:prstDash val="solid"/>
                </a:ln>
                <a:solidFill>
                  <a:srgbClr val="73C9C8"/>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110 Requirements over 14 Control Families</a:t>
            </a:r>
          </a:p>
        </p:txBody>
      </p:sp>
      <p:pic>
        <p:nvPicPr>
          <p:cNvPr id="29" name="Picture 28">
            <a:extLst>
              <a:ext uri="{FF2B5EF4-FFF2-40B4-BE49-F238E27FC236}">
                <a16:creationId xmlns:a16="http://schemas.microsoft.com/office/drawing/2014/main" id="{98802399-E06F-46A5-B371-C367AB4CBD7A}"/>
              </a:ext>
            </a:extLst>
          </p:cNvPr>
          <p:cNvPicPr>
            <a:picLocks noChangeAspect="1"/>
          </p:cNvPicPr>
          <p:nvPr/>
        </p:nvPicPr>
        <p:blipFill>
          <a:blip r:embed="rId6"/>
          <a:stretch>
            <a:fillRect/>
          </a:stretch>
        </p:blipFill>
        <p:spPr>
          <a:xfrm>
            <a:off x="1343040" y="4701694"/>
            <a:ext cx="832939" cy="624704"/>
          </a:xfrm>
          <a:prstGeom prst="rect">
            <a:avLst/>
          </a:prstGeom>
        </p:spPr>
      </p:pic>
      <p:pic>
        <p:nvPicPr>
          <p:cNvPr id="30" name="Picture 29">
            <a:extLst>
              <a:ext uri="{FF2B5EF4-FFF2-40B4-BE49-F238E27FC236}">
                <a16:creationId xmlns:a16="http://schemas.microsoft.com/office/drawing/2014/main" id="{771221B8-1A70-4ECB-ADE4-D5DC492BAEA2}"/>
              </a:ext>
            </a:extLst>
          </p:cNvPr>
          <p:cNvPicPr>
            <a:picLocks noChangeAspect="1"/>
          </p:cNvPicPr>
          <p:nvPr/>
        </p:nvPicPr>
        <p:blipFill>
          <a:blip r:embed="rId7"/>
          <a:stretch>
            <a:fillRect/>
          </a:stretch>
        </p:blipFill>
        <p:spPr>
          <a:xfrm>
            <a:off x="6656531" y="4766869"/>
            <a:ext cx="846981" cy="865803"/>
          </a:xfrm>
          <a:prstGeom prst="rect">
            <a:avLst/>
          </a:prstGeom>
        </p:spPr>
      </p:pic>
      <p:sp>
        <p:nvSpPr>
          <p:cNvPr id="21" name="Rectangle 20">
            <a:extLst>
              <a:ext uri="{FF2B5EF4-FFF2-40B4-BE49-F238E27FC236}">
                <a16:creationId xmlns:a16="http://schemas.microsoft.com/office/drawing/2014/main" id="{98EDB24C-7724-4CF0-831F-32C65F0A29AB}"/>
              </a:ext>
            </a:extLst>
          </p:cNvPr>
          <p:cNvSpPr/>
          <p:nvPr/>
        </p:nvSpPr>
        <p:spPr>
          <a:xfrm>
            <a:off x="152400" y="972205"/>
            <a:ext cx="12192000" cy="33787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dirty="0">
                <a:solidFill>
                  <a:srgbClr val="73C9C8"/>
                </a:solidFill>
                <a:latin typeface="Open Sans Light"/>
              </a:rPr>
              <a:t>NIST 800-171 impact</a:t>
            </a:r>
            <a:endParaRPr kumimoji="0" lang="en-US" sz="2400" b="0" i="0" u="none" strike="noStrike" kern="1200" cap="none" spc="0" normalizeH="0" baseline="0" noProof="0" dirty="0">
              <a:ln>
                <a:noFill/>
              </a:ln>
              <a:solidFill>
                <a:srgbClr val="73C9C8"/>
              </a:solidFill>
              <a:effectLst/>
              <a:uLnTx/>
              <a:uFillTx/>
              <a:latin typeface="Open Sans Light"/>
              <a:ea typeface="+mn-ea"/>
              <a:cs typeface="+mn-cs"/>
            </a:endParaRPr>
          </a:p>
        </p:txBody>
      </p:sp>
    </p:spTree>
    <p:extLst>
      <p:ext uri="{BB962C8B-B14F-4D97-AF65-F5344CB8AC3E}">
        <p14:creationId xmlns:p14="http://schemas.microsoft.com/office/powerpoint/2010/main" val="837919010"/>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6516051"/>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73C9C8"/>
              </a:solidFill>
              <a:effectLst/>
              <a:uLnTx/>
              <a:uFillTx/>
              <a:latin typeface="Open Sans Light"/>
              <a:ea typeface="+mn-ea"/>
              <a:cs typeface="+mn-cs"/>
            </a:endParaRPr>
          </a:p>
        </p:txBody>
      </p:sp>
      <p:sp>
        <p:nvSpPr>
          <p:cNvPr id="20" name="Rectangle 19"/>
          <p:cNvSpPr/>
          <p:nvPr/>
        </p:nvSpPr>
        <p:spPr>
          <a:xfrm>
            <a:off x="0" y="6528816"/>
            <a:ext cx="12192000" cy="32918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4" name="Title 8"/>
          <p:cNvSpPr txBox="1">
            <a:spLocks/>
          </p:cNvSpPr>
          <p:nvPr/>
        </p:nvSpPr>
        <p:spPr>
          <a:xfrm>
            <a:off x="1404737" y="2636912"/>
            <a:ext cx="9382526" cy="8123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73C9C8">
                    <a:lumMod val="75000"/>
                  </a:srgbClr>
                </a:solidFill>
                <a:effectLst/>
                <a:uLnTx/>
                <a:uFillTx/>
                <a:latin typeface="Open Sans" charset="0"/>
                <a:ea typeface="Open Sans" charset="0"/>
                <a:cs typeface="Open Sans" charset="0"/>
              </a:rPr>
              <a:t>QUESTIONS?</a:t>
            </a:r>
          </a:p>
        </p:txBody>
      </p:sp>
    </p:spTree>
    <p:extLst>
      <p:ext uri="{BB962C8B-B14F-4D97-AF65-F5344CB8AC3E}">
        <p14:creationId xmlns:p14="http://schemas.microsoft.com/office/powerpoint/2010/main" val="302926501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8" name="Rectangle 17"/>
          <p:cNvSpPr/>
          <p:nvPr/>
        </p:nvSpPr>
        <p:spPr>
          <a:xfrm>
            <a:off x="0" y="0"/>
            <a:ext cx="12216680" cy="6858000"/>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3C9C8"/>
              </a:solidFill>
            </a:endParaRPr>
          </a:p>
        </p:txBody>
      </p:sp>
      <p:sp>
        <p:nvSpPr>
          <p:cNvPr id="5" name="TextBox 4"/>
          <p:cNvSpPr txBox="1"/>
          <p:nvPr/>
        </p:nvSpPr>
        <p:spPr>
          <a:xfrm>
            <a:off x="2723964" y="4111352"/>
            <a:ext cx="6768752" cy="1446550"/>
          </a:xfrm>
          <a:prstGeom prst="rect">
            <a:avLst/>
          </a:prstGeom>
          <a:noFill/>
        </p:spPr>
        <p:txBody>
          <a:bodyPr wrap="square" rtlCol="0">
            <a:spAutoFit/>
          </a:bodyPr>
          <a:lstStyle/>
          <a:p>
            <a:pPr algn="ctr"/>
            <a:r>
              <a:rPr lang="en-US" sz="2200" dirty="0">
                <a:solidFill>
                  <a:srgbClr val="FFFFFF"/>
                </a:solidFill>
              </a:rPr>
              <a:t>Steve Palamara, Director of Business Development </a:t>
            </a:r>
          </a:p>
          <a:p>
            <a:pPr algn="ctr"/>
            <a:r>
              <a:rPr lang="en-US" sz="2200" dirty="0">
                <a:solidFill>
                  <a:srgbClr val="FFFFFF"/>
                </a:solidFill>
              </a:rPr>
              <a:t>Stephen.Palamara@e-tcc.com</a:t>
            </a:r>
          </a:p>
          <a:p>
            <a:pPr algn="ctr"/>
            <a:r>
              <a:rPr lang="en-US" sz="2200" dirty="0">
                <a:solidFill>
                  <a:srgbClr val="FFFFFF"/>
                </a:solidFill>
              </a:rPr>
              <a:t>(317) 986-8118</a:t>
            </a:r>
          </a:p>
          <a:p>
            <a:pPr algn="ctr"/>
            <a:r>
              <a:rPr lang="en-US" sz="2200" dirty="0">
                <a:solidFill>
                  <a:srgbClr val="FFFFFF"/>
                </a:solidFill>
              </a:rPr>
              <a:t>www.e-tcc.com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7879" y="1991876"/>
            <a:ext cx="6460922" cy="1879132"/>
          </a:xfrm>
          <a:prstGeom prst="rect">
            <a:avLst/>
          </a:prstGeom>
        </p:spPr>
      </p:pic>
    </p:spTree>
    <p:extLst>
      <p:ext uri="{BB962C8B-B14F-4D97-AF65-F5344CB8AC3E}">
        <p14:creationId xmlns:p14="http://schemas.microsoft.com/office/powerpoint/2010/main" val="7359027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15" name="Content Placeholder 6"/>
          <p:cNvSpPr txBox="1">
            <a:spLocks/>
          </p:cNvSpPr>
          <p:nvPr/>
        </p:nvSpPr>
        <p:spPr>
          <a:xfrm>
            <a:off x="0" y="1203766"/>
            <a:ext cx="12192000" cy="5325049"/>
          </a:xfrm>
          <a:prstGeom prst="rect">
            <a:avLst/>
          </a:prstGeom>
          <a:solidFill>
            <a:srgbClr val="FFFFFF">
              <a:alpha val="75000"/>
            </a:srgbClr>
          </a:solidFill>
        </p:spPr>
        <p:txBody>
          <a:bodyPr>
            <a:normAutofit/>
          </a:bodyPr>
          <a:lst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6C5F50"/>
              </a:buClr>
              <a:buSzTx/>
              <a:buFont typeface="Arial" panose="020B0604020202020204" pitchFamily="34" charset="0"/>
              <a:buNone/>
              <a:tabLst/>
              <a:defRPr/>
            </a:pPr>
            <a:endParaRPr kumimoji="0" lang="en-US" sz="2800" b="0" i="0" u="none" strike="noStrike" kern="800" cap="none" spc="-13" normalizeH="0" baseline="0" noProof="0">
              <a:ln>
                <a:noFill/>
              </a:ln>
              <a:solidFill>
                <a:srgbClr val="142021"/>
              </a:solidFill>
              <a:effectLst/>
              <a:uLnTx/>
              <a:uFillTx/>
              <a:latin typeface="Open Sans Light"/>
              <a:ea typeface="+mn-ea"/>
              <a:cs typeface="+mn-cs"/>
            </a:endParaRPr>
          </a:p>
          <a:p>
            <a:pPr marL="228594" marR="0" lvl="0" indent="-228594" algn="l" defTabSz="1219170" rtl="0" eaLnBrk="1" fontAlgn="auto" latinLnBrk="0" hangingPunct="1">
              <a:lnSpc>
                <a:spcPct val="100000"/>
              </a:lnSpc>
              <a:spcBef>
                <a:spcPts val="0"/>
              </a:spcBef>
              <a:spcAft>
                <a:spcPts val="0"/>
              </a:spcAft>
              <a:buClr>
                <a:srgbClr val="6C5F50"/>
              </a:buClr>
              <a:buSzTx/>
              <a:buFont typeface="Arial" panose="020B0604020202020204" pitchFamily="34" charset="0"/>
              <a:buChar char="•"/>
              <a:tabLst/>
              <a:defRPr/>
            </a:pPr>
            <a:endParaRPr kumimoji="0" lang="en-US" sz="2800" b="0" i="0" u="none" strike="noStrike" kern="800" cap="none" spc="-13" normalizeH="0" baseline="0" noProof="0">
              <a:ln>
                <a:noFill/>
              </a:ln>
              <a:solidFill>
                <a:srgbClr val="142021"/>
              </a:solidFill>
              <a:effectLst/>
              <a:uLnTx/>
              <a:uFillTx/>
              <a:latin typeface="Open Sans Light"/>
              <a:ea typeface="+mn-ea"/>
              <a:cs typeface="+mn-cs"/>
            </a:endParaRPr>
          </a:p>
          <a:p>
            <a:pPr marL="0" marR="0" lvl="0" indent="0" algn="l" defTabSz="1219170" rtl="0" eaLnBrk="1" fontAlgn="auto" latinLnBrk="0" hangingPunct="1">
              <a:lnSpc>
                <a:spcPct val="100000"/>
              </a:lnSpc>
              <a:spcBef>
                <a:spcPts val="0"/>
              </a:spcBef>
              <a:spcAft>
                <a:spcPts val="0"/>
              </a:spcAft>
              <a:buClr>
                <a:srgbClr val="6C5F50"/>
              </a:buClr>
              <a:buSzTx/>
              <a:buFont typeface="Arial" panose="020B0604020202020204" pitchFamily="34" charset="0"/>
              <a:buNone/>
              <a:tabLst/>
              <a:defRPr/>
            </a:pPr>
            <a:endParaRPr kumimoji="0" lang="en-US" sz="2800" b="0" i="0" u="none" strike="noStrike" kern="800" cap="none" spc="-13" normalizeH="0" baseline="0" noProof="0">
              <a:ln>
                <a:noFill/>
              </a:ln>
              <a:solidFill>
                <a:srgbClr val="142021"/>
              </a:solidFill>
              <a:effectLst/>
              <a:uLnTx/>
              <a:uFillTx/>
              <a:latin typeface="Open Sans Light"/>
              <a:ea typeface="+mn-ea"/>
              <a:cs typeface="+mn-cs"/>
            </a:endParaRPr>
          </a:p>
          <a:p>
            <a:pPr marL="0" marR="0" lvl="0" indent="0" algn="l" defTabSz="1219170" rtl="0" eaLnBrk="1" fontAlgn="auto" latinLnBrk="0" hangingPunct="1">
              <a:lnSpc>
                <a:spcPct val="100000"/>
              </a:lnSpc>
              <a:spcBef>
                <a:spcPts val="0"/>
              </a:spcBef>
              <a:spcAft>
                <a:spcPts val="0"/>
              </a:spcAft>
              <a:buClr>
                <a:srgbClr val="6C5F50"/>
              </a:buClr>
              <a:buSzTx/>
              <a:buFont typeface="Arial" panose="020B0604020202020204" pitchFamily="34" charset="0"/>
              <a:buNone/>
              <a:tabLst/>
              <a:defRPr/>
            </a:pPr>
            <a:endParaRPr kumimoji="0" lang="en-US" sz="2800" b="0" i="0" u="none" strike="noStrike" kern="800" cap="none" spc="-13" normalizeH="0" baseline="0" noProof="0">
              <a:ln>
                <a:noFill/>
              </a:ln>
              <a:solidFill>
                <a:srgbClr val="142021"/>
              </a:solidFill>
              <a:effectLst/>
              <a:uLnTx/>
              <a:uFillTx/>
              <a:latin typeface="Open Sans Light"/>
              <a:ea typeface="+mn-ea"/>
              <a:cs typeface="+mn-cs"/>
            </a:endParaRPr>
          </a:p>
          <a:p>
            <a:pPr marL="0" marR="0" lvl="0" indent="0" algn="l" defTabSz="1219170" rtl="0" eaLnBrk="1" fontAlgn="auto" latinLnBrk="0" hangingPunct="1">
              <a:lnSpc>
                <a:spcPct val="100000"/>
              </a:lnSpc>
              <a:spcBef>
                <a:spcPts val="0"/>
              </a:spcBef>
              <a:spcAft>
                <a:spcPts val="0"/>
              </a:spcAft>
              <a:buClr>
                <a:srgbClr val="6C5F50"/>
              </a:buClr>
              <a:buSzTx/>
              <a:buFont typeface="Arial" panose="020B0604020202020204" pitchFamily="34" charset="0"/>
              <a:buNone/>
              <a:tabLst/>
              <a:defRPr/>
            </a:pPr>
            <a:endParaRPr kumimoji="0" lang="en-US" sz="2800" b="0" i="0" u="none" strike="noStrike" kern="800" cap="none" spc="-13" normalizeH="0" baseline="0" noProof="0">
              <a:ln>
                <a:noFill/>
              </a:ln>
              <a:solidFill>
                <a:srgbClr val="142021"/>
              </a:solidFill>
              <a:effectLst/>
              <a:uLnTx/>
              <a:uFillTx/>
              <a:latin typeface="Open Sans Light"/>
              <a:ea typeface="+mn-ea"/>
              <a:cs typeface="+mn-cs"/>
            </a:endParaRPr>
          </a:p>
          <a:p>
            <a:pPr marL="228594" marR="0" lvl="0" indent="-228594" algn="l" defTabSz="1219170" rtl="0" eaLnBrk="1" fontAlgn="auto" latinLnBrk="0" hangingPunct="1">
              <a:lnSpc>
                <a:spcPct val="100000"/>
              </a:lnSpc>
              <a:spcBef>
                <a:spcPct val="20000"/>
              </a:spcBef>
              <a:spcAft>
                <a:spcPts val="0"/>
              </a:spcAft>
              <a:buClr>
                <a:srgbClr val="6C5F50"/>
              </a:buClr>
              <a:buSzTx/>
              <a:buFont typeface="Arial" panose="020B0604020202020204" pitchFamily="34" charset="0"/>
              <a:buChar char="•"/>
              <a:tabLst/>
              <a:defRPr/>
            </a:pPr>
            <a:endParaRPr kumimoji="0" lang="en-US" sz="2000" b="0" i="0" u="none" strike="noStrike" kern="800" cap="none" spc="-13" normalizeH="0" baseline="0" noProof="0" dirty="0">
              <a:ln>
                <a:noFill/>
              </a:ln>
              <a:solidFill>
                <a:srgbClr val="142021"/>
              </a:solidFill>
              <a:effectLst/>
              <a:uLnTx/>
              <a:uFillTx/>
              <a:latin typeface="Open Sans Light"/>
              <a:ea typeface="+mn-ea"/>
              <a:cs typeface="+mn-cs"/>
            </a:endParaRPr>
          </a:p>
        </p:txBody>
      </p:sp>
      <p:sp>
        <p:nvSpPr>
          <p:cNvPr id="418" name="TextBox 417"/>
          <p:cNvSpPr txBox="1"/>
          <p:nvPr/>
        </p:nvSpPr>
        <p:spPr>
          <a:xfrm>
            <a:off x="227348" y="5749515"/>
            <a:ext cx="4048754"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142021"/>
              </a:solidFill>
              <a:effectLst/>
              <a:uLnTx/>
              <a:uFillTx/>
              <a:latin typeface="Open Sans Light"/>
              <a:ea typeface="+mn-ea"/>
              <a:cs typeface="+mn-cs"/>
            </a:endParaRPr>
          </a:p>
        </p:txBody>
      </p:sp>
      <p:sp>
        <p:nvSpPr>
          <p:cNvPr id="317" name="Content Placeholder 11"/>
          <p:cNvSpPr txBox="1">
            <a:spLocks/>
          </p:cNvSpPr>
          <p:nvPr/>
        </p:nvSpPr>
        <p:spPr>
          <a:xfrm>
            <a:off x="767408" y="1628799"/>
            <a:ext cx="10861458" cy="4120715"/>
          </a:xfrm>
          <a:prstGeom prst="rect">
            <a:avLst/>
          </a:prstGeom>
        </p:spPr>
        <p:txBody>
          <a:bodyPr vert="horz" lIns="0" tIns="0" rIns="0" bIns="0" rtlCol="0">
            <a:noAutofit/>
          </a:bodyPr>
          <a:lst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
                <a:srgbClr val="6C5F50"/>
              </a:buClr>
              <a:buSzTx/>
              <a:buFont typeface="Arial" panose="020B0604020202020204" pitchFamily="34" charset="0"/>
              <a:buNone/>
              <a:tabLst/>
              <a:defRPr/>
            </a:pPr>
            <a:endParaRPr kumimoji="0" lang="en-US" sz="2000" b="0" i="0" u="none" strike="noStrike" kern="800" cap="none" spc="-13" normalizeH="0" baseline="0" noProof="0" dirty="0">
              <a:ln>
                <a:noFill/>
              </a:ln>
              <a:solidFill>
                <a:srgbClr val="142021"/>
              </a:solidFill>
              <a:effectLst/>
              <a:uLnTx/>
              <a:uFillTx/>
              <a:latin typeface="Open Sans Light"/>
              <a:ea typeface="+mn-ea"/>
              <a:cs typeface="+mn-cs"/>
            </a:endParaRPr>
          </a:p>
          <a:p>
            <a:pPr marL="228594" marR="0" lvl="0" indent="-228594" algn="l" defTabSz="1219170" rtl="0" eaLnBrk="1" fontAlgn="auto" latinLnBrk="0" hangingPunct="1">
              <a:lnSpc>
                <a:spcPct val="100000"/>
              </a:lnSpc>
              <a:spcBef>
                <a:spcPct val="20000"/>
              </a:spcBef>
              <a:spcAft>
                <a:spcPts val="0"/>
              </a:spcAft>
              <a:buClr>
                <a:srgbClr val="6C5F50"/>
              </a:buClr>
              <a:buSzTx/>
              <a:buFont typeface="Arial" panose="020B0604020202020204" pitchFamily="34" charset="0"/>
              <a:buChar char="•"/>
              <a:tabLst/>
              <a:defRPr/>
            </a:pPr>
            <a:endParaRPr kumimoji="0" lang="en-US" sz="2000" b="1" i="1" u="none" strike="noStrike" kern="800" cap="none" spc="-13" normalizeH="0" baseline="0" noProof="0" dirty="0">
              <a:ln>
                <a:noFill/>
              </a:ln>
              <a:solidFill>
                <a:srgbClr val="73C9C8">
                  <a:lumMod val="75000"/>
                </a:srgbClr>
              </a:solidFill>
              <a:effectLst/>
              <a:uLnTx/>
              <a:uFillTx/>
              <a:latin typeface="Open Sans Light"/>
              <a:ea typeface="+mn-ea"/>
              <a:cs typeface="+mn-cs"/>
            </a:endParaRPr>
          </a:p>
          <a:p>
            <a:pPr marL="228594" marR="0" lvl="0" indent="-228594" algn="l" defTabSz="1219170" rtl="0" eaLnBrk="1" fontAlgn="auto" latinLnBrk="0" hangingPunct="1">
              <a:lnSpc>
                <a:spcPct val="100000"/>
              </a:lnSpc>
              <a:spcBef>
                <a:spcPct val="20000"/>
              </a:spcBef>
              <a:spcAft>
                <a:spcPts val="0"/>
              </a:spcAft>
              <a:buClr>
                <a:srgbClr val="6C5F50"/>
              </a:buClr>
              <a:buSzTx/>
              <a:buFont typeface="Arial" panose="020B0604020202020204" pitchFamily="34" charset="0"/>
              <a:buChar char="•"/>
              <a:tabLst/>
              <a:defRPr/>
            </a:pPr>
            <a:endParaRPr kumimoji="0" lang="en-US" sz="2000" b="0" i="0" u="none" strike="noStrike" kern="800" cap="none" spc="-13" normalizeH="0" baseline="0" noProof="0" dirty="0">
              <a:ln>
                <a:noFill/>
              </a:ln>
              <a:solidFill>
                <a:srgbClr val="142021"/>
              </a:solidFill>
              <a:effectLst/>
              <a:uLnTx/>
              <a:uFillTx/>
              <a:latin typeface="Open Sans Light"/>
              <a:ea typeface="+mn-ea"/>
              <a:cs typeface="+mn-cs"/>
            </a:endParaRPr>
          </a:p>
          <a:p>
            <a:pPr marL="117475" marR="0" lvl="0" indent="0" algn="l" defTabSz="1219170" rtl="0" eaLnBrk="1" fontAlgn="auto" latinLnBrk="0" hangingPunct="1">
              <a:lnSpc>
                <a:spcPct val="150000"/>
              </a:lnSpc>
              <a:spcBef>
                <a:spcPts val="600"/>
              </a:spcBef>
              <a:spcAft>
                <a:spcPts val="0"/>
              </a:spcAft>
              <a:buClr>
                <a:srgbClr val="142021"/>
              </a:buClr>
              <a:buSzTx/>
              <a:buFont typeface="Arial" panose="020B0604020202020204" pitchFamily="34" charset="0"/>
              <a:buNone/>
              <a:tabLst/>
              <a:defRPr/>
            </a:pPr>
            <a:endParaRPr kumimoji="0" lang="en-US" sz="2000" b="0" i="0" u="none" strike="noStrike" kern="800" cap="none" spc="-13" normalizeH="0" baseline="0" noProof="0" dirty="0">
              <a:ln>
                <a:noFill/>
              </a:ln>
              <a:solidFill>
                <a:srgbClr val="142021"/>
              </a:solidFill>
              <a:effectLst/>
              <a:uLnTx/>
              <a:uFillTx/>
              <a:latin typeface="Open Sans Light"/>
              <a:ea typeface="+mn-ea"/>
              <a:cs typeface="+mn-cs"/>
            </a:endParaRPr>
          </a:p>
        </p:txBody>
      </p:sp>
      <p:sp>
        <p:nvSpPr>
          <p:cNvPr id="396" name="Rectangle 395"/>
          <p:cNvSpPr/>
          <p:nvPr/>
        </p:nvSpPr>
        <p:spPr>
          <a:xfrm>
            <a:off x="0" y="6528816"/>
            <a:ext cx="12192000" cy="329184"/>
          </a:xfrm>
          <a:prstGeom prst="rect">
            <a:avLst/>
          </a:prstGeom>
          <a:solidFill>
            <a:schemeClr val="bg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7" name="Rectangle 6"/>
          <p:cNvSpPr/>
          <p:nvPr/>
        </p:nvSpPr>
        <p:spPr>
          <a:xfrm>
            <a:off x="0" y="-21396"/>
            <a:ext cx="12216680" cy="1225163"/>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8" name="Title 8"/>
          <p:cNvSpPr txBox="1">
            <a:spLocks/>
          </p:cNvSpPr>
          <p:nvPr/>
        </p:nvSpPr>
        <p:spPr>
          <a:xfrm>
            <a:off x="1172050" y="260648"/>
            <a:ext cx="9847901" cy="8123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2C2C2">
                    <a:lumMod val="20000"/>
                    <a:lumOff val="80000"/>
                  </a:srgbClr>
                </a:solidFill>
                <a:effectLst/>
                <a:uLnTx/>
                <a:uFillTx/>
                <a:latin typeface="Open Sans" charset="0"/>
                <a:ea typeface="Open Sans" charset="0"/>
                <a:cs typeface="Open Sans" charset="0"/>
              </a:rPr>
              <a:t>AGENDA</a:t>
            </a:r>
            <a:endParaRPr kumimoji="0" lang="en-US" sz="3600" b="0" i="0" u="none" strike="noStrike" kern="1200" cap="none" spc="0" normalizeH="0" baseline="0" noProof="0" dirty="0">
              <a:ln>
                <a:noFill/>
              </a:ln>
              <a:solidFill>
                <a:srgbClr val="C2C2C2">
                  <a:lumMod val="20000"/>
                  <a:lumOff val="80000"/>
                </a:srgbClr>
              </a:solidFill>
              <a:effectLst/>
              <a:uLnTx/>
              <a:uFillTx/>
              <a:latin typeface="Open Sans Light"/>
              <a:ea typeface="Open Sans Light" charset="0"/>
              <a:cs typeface="Open Sans Light" charset="0"/>
            </a:endParaRPr>
          </a:p>
        </p:txBody>
      </p:sp>
      <p:sp>
        <p:nvSpPr>
          <p:cNvPr id="9" name="Content Placeholder 11"/>
          <p:cNvSpPr txBox="1">
            <a:spLocks/>
          </p:cNvSpPr>
          <p:nvPr/>
        </p:nvSpPr>
        <p:spPr>
          <a:xfrm>
            <a:off x="371363" y="1597262"/>
            <a:ext cx="11496077" cy="4545748"/>
          </a:xfrm>
          <a:prstGeom prst="rect">
            <a:avLst/>
          </a:prstGeom>
        </p:spPr>
        <p:txBody>
          <a:bodyPr vert="horz" lIns="0" tIns="0" rIns="0" bIns="0" rtlCol="0">
            <a:noAutofit/>
          </a:bodyPr>
          <a:lst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457200">
              <a:lnSpc>
                <a:spcPct val="150000"/>
              </a:lnSpc>
              <a:spcBef>
                <a:spcPts val="600"/>
              </a:spcBef>
              <a:buClr>
                <a:schemeClr val="bg1">
                  <a:lumMod val="75000"/>
                </a:schemeClr>
              </a:buClr>
              <a:buFont typeface=".HelveticaNeueDeskInterface-Regular" charset="0"/>
              <a:buChar char="–"/>
            </a:pPr>
            <a:r>
              <a:rPr lang="en-US" dirty="0"/>
              <a:t>Cyber Security Landscape – Steve Palamara – Director of Business Development</a:t>
            </a:r>
          </a:p>
          <a:p>
            <a:pPr marL="0" indent="-457200">
              <a:lnSpc>
                <a:spcPct val="150000"/>
              </a:lnSpc>
              <a:spcBef>
                <a:spcPts val="600"/>
              </a:spcBef>
              <a:buClr>
                <a:schemeClr val="bg1">
                  <a:lumMod val="75000"/>
                </a:schemeClr>
              </a:buClr>
              <a:buFont typeface=".HelveticaNeueDeskInterface-Regular" charset="0"/>
              <a:buChar char="–"/>
            </a:pPr>
            <a:r>
              <a:rPr lang="en-US" dirty="0"/>
              <a:t>DFARS &amp; CMMC Certification – Tim Luzadder – Director of Security Services</a:t>
            </a:r>
          </a:p>
          <a:p>
            <a:pPr marL="0" indent="-457200">
              <a:lnSpc>
                <a:spcPct val="150000"/>
              </a:lnSpc>
              <a:spcBef>
                <a:spcPts val="600"/>
              </a:spcBef>
              <a:buClr>
                <a:schemeClr val="bg1">
                  <a:lumMod val="75000"/>
                </a:schemeClr>
              </a:buClr>
              <a:buFont typeface=".HelveticaNeueDeskInterface-Regular" charset="0"/>
              <a:buChar char="–"/>
            </a:pPr>
            <a:r>
              <a:rPr lang="en-US" dirty="0"/>
              <a:t>NIST 800-171 Compliance – Chad Hughes – Cybersecurity Architect</a:t>
            </a:r>
          </a:p>
          <a:p>
            <a:pPr marL="0" indent="-457200">
              <a:lnSpc>
                <a:spcPct val="150000"/>
              </a:lnSpc>
              <a:spcBef>
                <a:spcPts val="600"/>
              </a:spcBef>
              <a:buClr>
                <a:schemeClr val="bg1">
                  <a:lumMod val="75000"/>
                </a:schemeClr>
              </a:buClr>
              <a:buFont typeface=".HelveticaNeueDeskInterface-Regular" charset="0"/>
              <a:buChar char="–"/>
            </a:pPr>
            <a:r>
              <a:rPr lang="en-US" dirty="0"/>
              <a:t>Questions &amp; Answers</a:t>
            </a:r>
          </a:p>
          <a:p>
            <a:pPr marL="0" indent="-457200">
              <a:lnSpc>
                <a:spcPct val="150000"/>
              </a:lnSpc>
              <a:spcBef>
                <a:spcPts val="600"/>
              </a:spcBef>
              <a:buClr>
                <a:schemeClr val="bg1">
                  <a:lumMod val="75000"/>
                </a:schemeClr>
              </a:buClr>
              <a:buFont typeface=".HelveticaNeueDeskInterface-Regular" charset="0"/>
              <a:buChar char="–"/>
            </a:pPr>
            <a:endParaRPr lang="en-US" sz="1800" dirty="0"/>
          </a:p>
          <a:p>
            <a:pPr marL="0" indent="-457200">
              <a:buClr>
                <a:srgbClr val="E39025"/>
              </a:buClr>
              <a:buFont typeface="Wingdings" panose="05000000000000000000" pitchFamily="2" charset="2"/>
              <a:buChar char="§"/>
            </a:pPr>
            <a:endParaRPr lang="en-US" dirty="0"/>
          </a:p>
          <a:p>
            <a:pPr marL="0" indent="-457200"/>
            <a:endParaRPr lang="en-US" dirty="0"/>
          </a:p>
        </p:txBody>
      </p:sp>
      <p:pic>
        <p:nvPicPr>
          <p:cNvPr id="2" name="Picture 1">
            <a:extLst>
              <a:ext uri="{FF2B5EF4-FFF2-40B4-BE49-F238E27FC236}">
                <a16:creationId xmlns:a16="http://schemas.microsoft.com/office/drawing/2014/main" id="{B5EBC356-344B-4A30-A86D-613B16C4401C}"/>
              </a:ext>
            </a:extLst>
          </p:cNvPr>
          <p:cNvPicPr>
            <a:picLocks noChangeAspect="1"/>
          </p:cNvPicPr>
          <p:nvPr/>
        </p:nvPicPr>
        <p:blipFill>
          <a:blip r:embed="rId4"/>
          <a:stretch>
            <a:fillRect/>
          </a:stretch>
        </p:blipFill>
        <p:spPr>
          <a:xfrm>
            <a:off x="6515888" y="3491597"/>
            <a:ext cx="5125318" cy="2844316"/>
          </a:xfrm>
          <a:prstGeom prst="rect">
            <a:avLst/>
          </a:prstGeom>
        </p:spPr>
      </p:pic>
    </p:spTree>
    <p:extLst>
      <p:ext uri="{BB962C8B-B14F-4D97-AF65-F5344CB8AC3E}">
        <p14:creationId xmlns:p14="http://schemas.microsoft.com/office/powerpoint/2010/main" val="22269754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2000" cy="1764010"/>
          </a:xfrm>
          <a:prstGeom prst="rect">
            <a:avLst/>
          </a:prstGeom>
          <a:solidFill>
            <a:schemeClr val="tx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6" name="Rectangle 15"/>
          <p:cNvSpPr/>
          <p:nvPr/>
        </p:nvSpPr>
        <p:spPr>
          <a:xfrm>
            <a:off x="0" y="1764010"/>
            <a:ext cx="12192000" cy="4764805"/>
          </a:xfrm>
          <a:prstGeom prst="rect">
            <a:avLst/>
          </a:prstGeom>
          <a:solidFill>
            <a:srgbClr val="FFFFFF">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2" name="Rectangle 11"/>
          <p:cNvSpPr/>
          <p:nvPr/>
        </p:nvSpPr>
        <p:spPr>
          <a:xfrm>
            <a:off x="0" y="6528816"/>
            <a:ext cx="12192000" cy="32918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5" name="Title 8"/>
          <p:cNvSpPr txBox="1">
            <a:spLocks/>
          </p:cNvSpPr>
          <p:nvPr/>
        </p:nvSpPr>
        <p:spPr>
          <a:xfrm>
            <a:off x="2510118" y="387728"/>
            <a:ext cx="7171764" cy="8123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Open Sans" charset="0"/>
                <a:ea typeface="Open Sans" charset="0"/>
                <a:cs typeface="Open Sans" charset="0"/>
              </a:rPr>
              <a:t>COMPANY OVERVIEW</a:t>
            </a:r>
          </a:p>
        </p:txBody>
      </p:sp>
      <p:sp>
        <p:nvSpPr>
          <p:cNvPr id="17" name="Title 8"/>
          <p:cNvSpPr txBox="1">
            <a:spLocks/>
          </p:cNvSpPr>
          <p:nvPr/>
        </p:nvSpPr>
        <p:spPr>
          <a:xfrm>
            <a:off x="3303494" y="1074187"/>
            <a:ext cx="5585012" cy="482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300" normalizeH="0" baseline="0" noProof="0" dirty="0">
                <a:ln>
                  <a:noFill/>
                </a:ln>
                <a:solidFill>
                  <a:srgbClr val="FFFFFF"/>
                </a:solidFill>
                <a:effectLst/>
                <a:uLnTx/>
                <a:uFillTx/>
                <a:latin typeface="Open Sans" charset="0"/>
                <a:ea typeface="Open Sans" charset="0"/>
                <a:cs typeface="Open Sans" charset="0"/>
              </a:rPr>
              <a:t>WHO WE ARE</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673" b="-1"/>
          <a:stretch/>
        </p:blipFill>
        <p:spPr>
          <a:xfrm>
            <a:off x="2859394" y="2014653"/>
            <a:ext cx="6716942" cy="429466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1809" y="2050658"/>
            <a:ext cx="2315749" cy="173681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361" y="2158670"/>
            <a:ext cx="2569605" cy="1927204"/>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143552" y="4268908"/>
            <a:ext cx="2576533" cy="193240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01810" y="3909950"/>
            <a:ext cx="2294364" cy="2294364"/>
          </a:xfrm>
          <a:prstGeom prst="rect">
            <a:avLst/>
          </a:prstGeom>
        </p:spPr>
      </p:pic>
    </p:spTree>
    <p:extLst>
      <p:ext uri="{BB962C8B-B14F-4D97-AF65-F5344CB8AC3E}">
        <p14:creationId xmlns:p14="http://schemas.microsoft.com/office/powerpoint/2010/main" val="24860087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0" r="-30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2000" cy="15017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6" name="Rectangle 15"/>
          <p:cNvSpPr/>
          <p:nvPr/>
        </p:nvSpPr>
        <p:spPr>
          <a:xfrm>
            <a:off x="-6150" y="1501719"/>
            <a:ext cx="12222308" cy="5000921"/>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73C9C8"/>
              </a:solidFill>
              <a:effectLst/>
              <a:uLnTx/>
              <a:uFillTx/>
              <a:latin typeface="Open Sans Light"/>
              <a:ea typeface="+mn-ea"/>
              <a:cs typeface="+mn-cs"/>
            </a:endParaRPr>
          </a:p>
        </p:txBody>
      </p:sp>
      <p:sp>
        <p:nvSpPr>
          <p:cNvPr id="12" name="Rectangle 11"/>
          <p:cNvSpPr/>
          <p:nvPr/>
        </p:nvSpPr>
        <p:spPr>
          <a:xfrm>
            <a:off x="0" y="6528816"/>
            <a:ext cx="12192000" cy="32918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5" name="Title 8"/>
          <p:cNvSpPr txBox="1">
            <a:spLocks/>
          </p:cNvSpPr>
          <p:nvPr/>
        </p:nvSpPr>
        <p:spPr>
          <a:xfrm>
            <a:off x="0" y="276437"/>
            <a:ext cx="12192000" cy="8123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all" spc="0" normalizeH="0" baseline="0" noProof="0" dirty="0">
                <a:ln>
                  <a:noFill/>
                </a:ln>
                <a:solidFill>
                  <a:srgbClr val="1B4A40"/>
                </a:solidFill>
                <a:effectLst/>
                <a:uLnTx/>
                <a:uFillTx/>
                <a:latin typeface="Open Sans" charset="0"/>
                <a:ea typeface="Open Sans" charset="0"/>
                <a:cs typeface="Open Sans" charset="0"/>
              </a:rPr>
              <a:t>TCC Service </a:t>
            </a:r>
            <a:r>
              <a:rPr lang="en-US" sz="3600" b="1" cap="all" dirty="0">
                <a:solidFill>
                  <a:srgbClr val="1B4A40"/>
                </a:solidFill>
                <a:latin typeface="Open Sans" charset="0"/>
                <a:ea typeface="Open Sans" charset="0"/>
                <a:cs typeface="Open Sans" charset="0"/>
              </a:rPr>
              <a:t>Areas</a:t>
            </a:r>
            <a:endParaRPr kumimoji="0" lang="en-US" sz="3600" b="1" i="0" u="none" strike="noStrike" kern="1200" cap="all" spc="0" normalizeH="0" baseline="0" noProof="0" dirty="0">
              <a:ln>
                <a:noFill/>
              </a:ln>
              <a:solidFill>
                <a:srgbClr val="1B4A40"/>
              </a:solidFill>
              <a:effectLst/>
              <a:uLnTx/>
              <a:uFillTx/>
              <a:latin typeface="Open Sans" charset="0"/>
              <a:ea typeface="Open Sans" charset="0"/>
              <a:cs typeface="Open Sans" charset="0"/>
            </a:endParaRPr>
          </a:p>
        </p:txBody>
      </p:sp>
      <p:sp>
        <p:nvSpPr>
          <p:cNvPr id="17" name="Title 8"/>
          <p:cNvSpPr txBox="1">
            <a:spLocks/>
          </p:cNvSpPr>
          <p:nvPr/>
        </p:nvSpPr>
        <p:spPr>
          <a:xfrm>
            <a:off x="3303494" y="1019115"/>
            <a:ext cx="5585012" cy="482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300" normalizeH="0" baseline="0" noProof="0" dirty="0">
              <a:ln>
                <a:noFill/>
              </a:ln>
              <a:solidFill>
                <a:srgbClr val="1B4A40"/>
              </a:solidFill>
              <a:effectLst/>
              <a:uLnTx/>
              <a:uFillTx/>
              <a:latin typeface="Open Sans" charset="0"/>
              <a:ea typeface="Open Sans" charset="0"/>
              <a:cs typeface="Open Sans" charset="0"/>
            </a:endParaRPr>
          </a:p>
        </p:txBody>
      </p:sp>
      <p:sp>
        <p:nvSpPr>
          <p:cNvPr id="21" name="Title 8"/>
          <p:cNvSpPr txBox="1">
            <a:spLocks/>
          </p:cNvSpPr>
          <p:nvPr/>
        </p:nvSpPr>
        <p:spPr>
          <a:xfrm>
            <a:off x="0" y="850265"/>
            <a:ext cx="12192000" cy="482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300" normalizeH="0" baseline="0" noProof="0" dirty="0">
                <a:ln>
                  <a:noFill/>
                </a:ln>
                <a:solidFill>
                  <a:srgbClr val="1B4A40"/>
                </a:solidFill>
                <a:effectLst/>
                <a:uLnTx/>
                <a:uFillTx/>
                <a:latin typeface="Open Sans" charset="0"/>
                <a:ea typeface="Open Sans" charset="0"/>
                <a:cs typeface="Open Sans" charset="0"/>
              </a:rPr>
              <a:t>250 IT Professionals in 20+ States </a:t>
            </a:r>
          </a:p>
        </p:txBody>
      </p:sp>
      <p:pic>
        <p:nvPicPr>
          <p:cNvPr id="25" name="Picture 24">
            <a:extLst>
              <a:ext uri="{FF2B5EF4-FFF2-40B4-BE49-F238E27FC236}">
                <a16:creationId xmlns:a16="http://schemas.microsoft.com/office/drawing/2014/main" id="{147434C3-6996-4598-ADB7-8C2EF38A8CF6}"/>
              </a:ext>
            </a:extLst>
          </p:cNvPr>
          <p:cNvPicPr>
            <a:picLocks noChangeAspect="1"/>
          </p:cNvPicPr>
          <p:nvPr/>
        </p:nvPicPr>
        <p:blipFill>
          <a:blip r:embed="rId4"/>
          <a:stretch>
            <a:fillRect/>
          </a:stretch>
        </p:blipFill>
        <p:spPr>
          <a:xfrm>
            <a:off x="3739748" y="3046643"/>
            <a:ext cx="1062584" cy="657197"/>
          </a:xfrm>
          <a:prstGeom prst="rect">
            <a:avLst/>
          </a:prstGeom>
        </p:spPr>
      </p:pic>
      <p:sp>
        <p:nvSpPr>
          <p:cNvPr id="26" name="Content Placeholder 11"/>
          <p:cNvSpPr txBox="1">
            <a:spLocks/>
          </p:cNvSpPr>
          <p:nvPr/>
        </p:nvSpPr>
        <p:spPr>
          <a:xfrm>
            <a:off x="719226" y="1527895"/>
            <a:ext cx="10777374" cy="4974745"/>
          </a:xfrm>
          <a:prstGeom prst="rect">
            <a:avLst/>
          </a:prstGeom>
        </p:spPr>
        <p:txBody>
          <a:bodyPr vert="horz" lIns="0" tIns="0" rIns="0" bIns="0" rtlCol="0">
            <a:noAutofit/>
          </a:bodyPr>
          <a:lst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50000"/>
              </a:lnSpc>
              <a:spcBef>
                <a:spcPts val="600"/>
              </a:spcBef>
              <a:spcAft>
                <a:spcPts val="0"/>
              </a:spcAft>
              <a:buClr>
                <a:srgbClr val="73C9C8">
                  <a:lumMod val="75000"/>
                </a:srgbClr>
              </a:buClr>
              <a:buSzTx/>
              <a:buFont typeface="Arial" panose="020B0604020202020204" pitchFamily="34" charset="0"/>
              <a:buNone/>
              <a:tabLst/>
              <a:defRPr/>
            </a:pPr>
            <a:r>
              <a:rPr kumimoji="0" lang="en-US" sz="2400" b="0" i="0" u="none" strike="noStrike" kern="800" cap="none" spc="-13" normalizeH="0" baseline="0" noProof="0" dirty="0">
                <a:ln>
                  <a:noFill/>
                </a:ln>
                <a:solidFill>
                  <a:srgbClr val="92D050"/>
                </a:solidFill>
                <a:effectLst/>
                <a:uLnTx/>
                <a:uFillTx/>
                <a:latin typeface="Open Sans Light"/>
                <a:ea typeface="+mn-ea"/>
                <a:cs typeface="+mn-cs"/>
              </a:rPr>
              <a:t>                           IT Managed Services</a:t>
            </a:r>
          </a:p>
          <a:p>
            <a:pPr marL="0" marR="0" lvl="0" indent="0" algn="l" defTabSz="1219170" rtl="0" eaLnBrk="1" fontAlgn="auto" latinLnBrk="0" hangingPunct="1">
              <a:lnSpc>
                <a:spcPct val="150000"/>
              </a:lnSpc>
              <a:spcBef>
                <a:spcPts val="600"/>
              </a:spcBef>
              <a:spcAft>
                <a:spcPts val="0"/>
              </a:spcAft>
              <a:buClr>
                <a:srgbClr val="73C9C8">
                  <a:lumMod val="75000"/>
                </a:srgbClr>
              </a:buClr>
              <a:buSzTx/>
              <a:buFont typeface="Arial" panose="020B0604020202020204" pitchFamily="34" charset="0"/>
              <a:buNone/>
              <a:tabLst/>
              <a:defRPr/>
            </a:pPr>
            <a:r>
              <a:rPr kumimoji="0" lang="en-US" sz="1600" b="0" i="0" u="none" strike="noStrike" kern="800" cap="none" spc="-13" normalizeH="0" baseline="0" noProof="0" dirty="0">
                <a:ln>
                  <a:noFill/>
                </a:ln>
                <a:solidFill>
                  <a:srgbClr val="00B0F0"/>
                </a:solidFill>
                <a:effectLst/>
                <a:uLnTx/>
                <a:uFillTx/>
                <a:latin typeface="Open Sans Light"/>
                <a:ea typeface="+mn-ea"/>
                <a:cs typeface="+mn-cs"/>
              </a:rPr>
              <a:t>         </a:t>
            </a:r>
          </a:p>
          <a:p>
            <a:pPr marL="0" marR="0" lvl="0" indent="0" algn="l" defTabSz="1219170" rtl="0" eaLnBrk="1" fontAlgn="auto" latinLnBrk="0" hangingPunct="1">
              <a:lnSpc>
                <a:spcPct val="150000"/>
              </a:lnSpc>
              <a:spcBef>
                <a:spcPts val="600"/>
              </a:spcBef>
              <a:spcAft>
                <a:spcPts val="0"/>
              </a:spcAft>
              <a:buClr>
                <a:srgbClr val="73C9C8">
                  <a:lumMod val="75000"/>
                </a:srgbClr>
              </a:buClr>
              <a:buSzTx/>
              <a:buFont typeface="Arial" panose="020B0604020202020204" pitchFamily="34" charset="0"/>
              <a:buNone/>
              <a:tabLst/>
              <a:defRPr/>
            </a:pPr>
            <a:r>
              <a:rPr kumimoji="0" lang="en-US" sz="1600" b="0" i="0" u="none" strike="noStrike" kern="800" cap="none" spc="-13" normalizeH="0" baseline="0" noProof="0" dirty="0">
                <a:ln>
                  <a:noFill/>
                </a:ln>
                <a:solidFill>
                  <a:srgbClr val="00B0F0"/>
                </a:solidFill>
                <a:effectLst/>
                <a:uLnTx/>
                <a:uFillTx/>
                <a:latin typeface="Open Sans Light"/>
                <a:ea typeface="+mn-ea"/>
                <a:cs typeface="+mn-cs"/>
              </a:rPr>
              <a:t>        Cyber Security              SOC/Infrastructure Services                  Cloud Hosting</a:t>
            </a:r>
          </a:p>
          <a:p>
            <a:pPr marL="0" marR="0" lvl="0" indent="0" algn="l" defTabSz="1219170" rtl="0" eaLnBrk="1" fontAlgn="auto" latinLnBrk="0" hangingPunct="1">
              <a:lnSpc>
                <a:spcPct val="150000"/>
              </a:lnSpc>
              <a:spcBef>
                <a:spcPts val="600"/>
              </a:spcBef>
              <a:spcAft>
                <a:spcPts val="0"/>
              </a:spcAft>
              <a:buClr>
                <a:srgbClr val="73C9C8">
                  <a:lumMod val="75000"/>
                </a:srgbClr>
              </a:buClr>
              <a:buSzTx/>
              <a:buFont typeface="Arial" panose="020B0604020202020204" pitchFamily="34" charset="0"/>
              <a:buNone/>
              <a:tabLst/>
              <a:defRPr/>
            </a:pPr>
            <a:endParaRPr kumimoji="0" lang="en-US" sz="1600" b="0" i="0" u="none" strike="noStrike" kern="800" cap="none" spc="-13" normalizeH="0" baseline="0" noProof="0" dirty="0">
              <a:ln>
                <a:noFill/>
              </a:ln>
              <a:solidFill>
                <a:srgbClr val="00B0F0"/>
              </a:solidFill>
              <a:effectLst/>
              <a:uLnTx/>
              <a:uFillTx/>
              <a:latin typeface="Open Sans Light"/>
              <a:ea typeface="+mn-ea"/>
              <a:cs typeface="+mn-cs"/>
            </a:endParaRPr>
          </a:p>
          <a:p>
            <a:pPr marL="0" marR="0" lvl="0" indent="0" algn="l" defTabSz="1219170" rtl="0" eaLnBrk="1" fontAlgn="auto" latinLnBrk="0" hangingPunct="1">
              <a:lnSpc>
                <a:spcPct val="150000"/>
              </a:lnSpc>
              <a:spcBef>
                <a:spcPts val="600"/>
              </a:spcBef>
              <a:spcAft>
                <a:spcPts val="0"/>
              </a:spcAft>
              <a:buClr>
                <a:srgbClr val="73C9C8">
                  <a:lumMod val="75000"/>
                </a:srgbClr>
              </a:buClr>
              <a:buSzTx/>
              <a:buFont typeface="Arial" panose="020B0604020202020204" pitchFamily="34" charset="0"/>
              <a:buNone/>
              <a:tabLst/>
              <a:defRPr/>
            </a:pPr>
            <a:endParaRPr kumimoji="0" lang="en-US" sz="1600" b="0" i="0" u="none" strike="noStrike" kern="800" cap="none" spc="-13" normalizeH="0" baseline="0" noProof="0" dirty="0">
              <a:ln>
                <a:noFill/>
              </a:ln>
              <a:solidFill>
                <a:srgbClr val="00B0F0"/>
              </a:solidFill>
              <a:effectLst/>
              <a:uLnTx/>
              <a:uFillTx/>
              <a:latin typeface="Open Sans Light"/>
              <a:ea typeface="+mn-ea"/>
              <a:cs typeface="+mn-cs"/>
            </a:endParaRPr>
          </a:p>
          <a:p>
            <a:pPr marL="0" marR="0" lvl="0" indent="0" algn="l" defTabSz="1219170" rtl="0" eaLnBrk="1" fontAlgn="auto" latinLnBrk="0" hangingPunct="1">
              <a:lnSpc>
                <a:spcPct val="150000"/>
              </a:lnSpc>
              <a:spcBef>
                <a:spcPts val="600"/>
              </a:spcBef>
              <a:spcAft>
                <a:spcPts val="0"/>
              </a:spcAft>
              <a:buClr>
                <a:srgbClr val="73C9C8">
                  <a:lumMod val="75000"/>
                </a:srgbClr>
              </a:buClr>
              <a:buSzTx/>
              <a:buFont typeface="Arial" panose="020B0604020202020204" pitchFamily="34" charset="0"/>
              <a:buNone/>
              <a:tabLst/>
              <a:defRPr/>
            </a:pPr>
            <a:r>
              <a:rPr kumimoji="0" lang="en-US" sz="2400" b="0" i="0" u="none" strike="noStrike" kern="800" cap="none" spc="-13" normalizeH="0" baseline="0" noProof="0" dirty="0">
                <a:ln>
                  <a:noFill/>
                </a:ln>
                <a:solidFill>
                  <a:srgbClr val="92D050"/>
                </a:solidFill>
                <a:effectLst/>
                <a:uLnTx/>
                <a:uFillTx/>
                <a:latin typeface="Open Sans Light"/>
                <a:ea typeface="+mn-ea"/>
                <a:cs typeface="+mn-cs"/>
              </a:rPr>
              <a:t>Custom Software Development                          Learning Management</a:t>
            </a:r>
            <a:endParaRPr kumimoji="0" lang="en-US" sz="2400" b="0" i="0" u="none" strike="noStrike" kern="800" cap="none" spc="-13" normalizeH="0" baseline="0" noProof="0" dirty="0">
              <a:ln>
                <a:noFill/>
              </a:ln>
              <a:solidFill>
                <a:srgbClr val="00B0F0"/>
              </a:solidFill>
              <a:effectLst/>
              <a:uLnTx/>
              <a:uFillTx/>
              <a:latin typeface="Open Sans Light"/>
              <a:ea typeface="+mn-ea"/>
              <a:cs typeface="+mn-cs"/>
            </a:endParaRPr>
          </a:p>
          <a:p>
            <a:pPr marL="0" marR="0" lvl="0" indent="0" algn="l" defTabSz="1219170" rtl="0" eaLnBrk="1" fontAlgn="auto" latinLnBrk="0" hangingPunct="1">
              <a:lnSpc>
                <a:spcPct val="150000"/>
              </a:lnSpc>
              <a:spcBef>
                <a:spcPts val="600"/>
              </a:spcBef>
              <a:spcAft>
                <a:spcPts val="0"/>
              </a:spcAft>
              <a:buClr>
                <a:srgbClr val="73C9C8">
                  <a:lumMod val="75000"/>
                </a:srgbClr>
              </a:buClr>
              <a:buSzTx/>
              <a:buFont typeface="Arial" panose="020B0604020202020204" pitchFamily="34" charset="0"/>
              <a:buNone/>
              <a:tabLst/>
              <a:defRPr/>
            </a:pPr>
            <a:r>
              <a:rPr kumimoji="0" lang="en-US" sz="1600" b="0" i="0" u="none" strike="noStrike" kern="800" cap="none" spc="-13" normalizeH="0" baseline="0" noProof="0" dirty="0">
                <a:ln>
                  <a:noFill/>
                </a:ln>
                <a:solidFill>
                  <a:srgbClr val="00B0F0"/>
                </a:solidFill>
                <a:effectLst/>
                <a:uLnTx/>
                <a:uFillTx/>
                <a:latin typeface="Open Sans Light"/>
                <a:ea typeface="+mn-ea"/>
                <a:cs typeface="+mn-cs"/>
              </a:rPr>
              <a:t>CMMI Certified           Agile Development Process                             Performance/Leadership           3DVR (Vertex)</a:t>
            </a:r>
          </a:p>
          <a:p>
            <a:pPr marL="0" marR="0" lvl="0" indent="0" algn="l" defTabSz="1219170" rtl="0" eaLnBrk="1" fontAlgn="auto" latinLnBrk="0" hangingPunct="1">
              <a:lnSpc>
                <a:spcPct val="150000"/>
              </a:lnSpc>
              <a:spcBef>
                <a:spcPts val="600"/>
              </a:spcBef>
              <a:spcAft>
                <a:spcPts val="0"/>
              </a:spcAft>
              <a:buClr>
                <a:srgbClr val="73C9C8">
                  <a:lumMod val="75000"/>
                </a:srgbClr>
              </a:buClr>
              <a:buSzTx/>
              <a:buFont typeface="Arial" panose="020B0604020202020204" pitchFamily="34" charset="0"/>
              <a:buNone/>
              <a:tabLst/>
              <a:defRPr/>
            </a:pPr>
            <a:endParaRPr kumimoji="0" lang="en-US" sz="2400" b="0" i="0" u="none" strike="noStrike" kern="800" cap="none" spc="-13" normalizeH="0" baseline="0" noProof="0" dirty="0">
              <a:ln>
                <a:noFill/>
              </a:ln>
              <a:solidFill>
                <a:srgbClr val="92D050"/>
              </a:solidFill>
              <a:effectLst/>
              <a:uLnTx/>
              <a:uFillTx/>
              <a:latin typeface="Open Sans Light"/>
              <a:ea typeface="+mn-ea"/>
              <a:cs typeface="+mn-cs"/>
            </a:endParaRPr>
          </a:p>
          <a:p>
            <a:pPr marL="0" marR="0" lvl="0" indent="0" algn="l" defTabSz="1219170" rtl="0" eaLnBrk="1" fontAlgn="auto" latinLnBrk="0" hangingPunct="1">
              <a:lnSpc>
                <a:spcPct val="150000"/>
              </a:lnSpc>
              <a:spcBef>
                <a:spcPts val="600"/>
              </a:spcBef>
              <a:spcAft>
                <a:spcPts val="0"/>
              </a:spcAft>
              <a:buClr>
                <a:srgbClr val="73C9C8">
                  <a:lumMod val="75000"/>
                </a:srgbClr>
              </a:buClr>
              <a:buSzTx/>
              <a:buFont typeface="Arial" panose="020B0604020202020204" pitchFamily="34" charset="0"/>
              <a:buNone/>
              <a:tabLst/>
              <a:defRPr/>
            </a:pPr>
            <a:endParaRPr kumimoji="0" lang="en-US" sz="1600" b="0" i="0" u="none" strike="noStrike" kern="800" cap="none" spc="-13" normalizeH="0" baseline="0" noProof="0" dirty="0">
              <a:ln>
                <a:noFill/>
              </a:ln>
              <a:solidFill>
                <a:srgbClr val="00B0F0"/>
              </a:solidFill>
              <a:effectLst/>
              <a:uLnTx/>
              <a:uFillTx/>
              <a:latin typeface="Open Sans Light"/>
              <a:ea typeface="+mn-ea"/>
              <a:cs typeface="+mn-cs"/>
            </a:endParaRPr>
          </a:p>
        </p:txBody>
      </p:sp>
      <p:pic>
        <p:nvPicPr>
          <p:cNvPr id="2" name="Picture 1">
            <a:extLst>
              <a:ext uri="{FF2B5EF4-FFF2-40B4-BE49-F238E27FC236}">
                <a16:creationId xmlns:a16="http://schemas.microsoft.com/office/drawing/2014/main" id="{E93D2F94-78C7-48BD-99DB-A54A98DBD98D}"/>
              </a:ext>
            </a:extLst>
          </p:cNvPr>
          <p:cNvPicPr>
            <a:picLocks noChangeAspect="1"/>
          </p:cNvPicPr>
          <p:nvPr/>
        </p:nvPicPr>
        <p:blipFill>
          <a:blip r:embed="rId5"/>
          <a:stretch>
            <a:fillRect/>
          </a:stretch>
        </p:blipFill>
        <p:spPr>
          <a:xfrm>
            <a:off x="1271464" y="3086962"/>
            <a:ext cx="999056" cy="684076"/>
          </a:xfrm>
          <a:prstGeom prst="rect">
            <a:avLst/>
          </a:prstGeom>
        </p:spPr>
      </p:pic>
      <p:pic>
        <p:nvPicPr>
          <p:cNvPr id="1028" name="Picture 4" descr="Image result for cloud hosting pictures">
            <a:extLst>
              <a:ext uri="{FF2B5EF4-FFF2-40B4-BE49-F238E27FC236}">
                <a16:creationId xmlns:a16="http://schemas.microsoft.com/office/drawing/2014/main" id="{E1966DE5-CBC0-493E-B27C-3427D8EC3B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1636" y="3058955"/>
            <a:ext cx="1403390" cy="7025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a:extLst>
              <a:ext uri="{FF2B5EF4-FFF2-40B4-BE49-F238E27FC236}">
                <a16:creationId xmlns:a16="http://schemas.microsoft.com/office/drawing/2014/main" id="{456DCF79-FF5B-4C02-AF3B-3DD07BA906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416" y="5099247"/>
            <a:ext cx="1016206" cy="90848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agile methodology pictures">
            <a:extLst>
              <a:ext uri="{FF2B5EF4-FFF2-40B4-BE49-F238E27FC236}">
                <a16:creationId xmlns:a16="http://schemas.microsoft.com/office/drawing/2014/main" id="{6B1382B1-C302-4B0E-ACC7-8B7705A242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83632" y="5157260"/>
            <a:ext cx="2098204" cy="94419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leadership training pictures">
            <a:extLst>
              <a:ext uri="{FF2B5EF4-FFF2-40B4-BE49-F238E27FC236}">
                <a16:creationId xmlns:a16="http://schemas.microsoft.com/office/drawing/2014/main" id="{D0D35930-7FA2-443B-A157-E20E4F7B95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32104" y="5099247"/>
            <a:ext cx="1210816" cy="12162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D837E4E-B9BF-4994-9801-86FFBEBB38D1}"/>
              </a:ext>
            </a:extLst>
          </p:cNvPr>
          <p:cNvPicPr>
            <a:picLocks noChangeAspect="1"/>
          </p:cNvPicPr>
          <p:nvPr/>
        </p:nvPicPr>
        <p:blipFill>
          <a:blip r:embed="rId10"/>
          <a:stretch>
            <a:fillRect/>
          </a:stretch>
        </p:blipFill>
        <p:spPr>
          <a:xfrm>
            <a:off x="9268127" y="5099247"/>
            <a:ext cx="1580381" cy="1304484"/>
          </a:xfrm>
          <a:prstGeom prst="rect">
            <a:avLst/>
          </a:prstGeom>
        </p:spPr>
      </p:pic>
    </p:spTree>
    <p:extLst>
      <p:ext uri="{BB962C8B-B14F-4D97-AF65-F5344CB8AC3E}">
        <p14:creationId xmlns:p14="http://schemas.microsoft.com/office/powerpoint/2010/main" val="3069841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16" name="Rectangle 315"/>
          <p:cNvSpPr/>
          <p:nvPr/>
        </p:nvSpPr>
        <p:spPr>
          <a:xfrm>
            <a:off x="-8315" y="0"/>
            <a:ext cx="12200315" cy="6858000"/>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3C9C8"/>
              </a:solidFill>
              <a:effectLst/>
              <a:uLnTx/>
              <a:uFillTx/>
              <a:latin typeface="Open Sans Light"/>
              <a:ea typeface="+mn-ea"/>
              <a:cs typeface="+mn-cs"/>
            </a:endParaRPr>
          </a:p>
        </p:txBody>
      </p:sp>
      <p:grpSp>
        <p:nvGrpSpPr>
          <p:cNvPr id="4" name="Group 3"/>
          <p:cNvGrpSpPr/>
          <p:nvPr/>
        </p:nvGrpSpPr>
        <p:grpSpPr>
          <a:xfrm>
            <a:off x="1603119" y="992555"/>
            <a:ext cx="8985763" cy="5037140"/>
            <a:chOff x="434130" y="434226"/>
            <a:chExt cx="7488881" cy="4198035"/>
          </a:xfrm>
          <a:solidFill>
            <a:schemeClr val="bg1">
              <a:alpha val="0"/>
            </a:schemeClr>
          </a:solidFill>
        </p:grpSpPr>
        <p:grpSp>
          <p:nvGrpSpPr>
            <p:cNvPr id="460" name="Group 459"/>
            <p:cNvGrpSpPr/>
            <p:nvPr/>
          </p:nvGrpSpPr>
          <p:grpSpPr>
            <a:xfrm>
              <a:off x="434130" y="434226"/>
              <a:ext cx="7488880" cy="4198035"/>
              <a:chOff x="1028701" y="1378665"/>
              <a:chExt cx="4290441" cy="2405088"/>
            </a:xfrm>
            <a:grpFill/>
          </p:grpSpPr>
          <p:sp>
            <p:nvSpPr>
              <p:cNvPr id="246" name="Freeform 7"/>
              <p:cNvSpPr>
                <a:spLocks/>
              </p:cNvSpPr>
              <p:nvPr/>
            </p:nvSpPr>
            <p:spPr bwMode="auto">
              <a:xfrm>
                <a:off x="1125731" y="1852183"/>
                <a:ext cx="1921" cy="1744"/>
              </a:xfrm>
              <a:custGeom>
                <a:avLst/>
                <a:gdLst>
                  <a:gd name="T0" fmla="*/ 2 w 2"/>
                  <a:gd name="T1" fmla="*/ 0 h 2"/>
                  <a:gd name="T2" fmla="*/ 0 w 2"/>
                  <a:gd name="T3" fmla="*/ 2 h 2"/>
                  <a:gd name="T4" fmla="*/ 2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2" y="2"/>
                    </a:lnTo>
                    <a:lnTo>
                      <a:pt x="2"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54" name="Freeform 15"/>
              <p:cNvSpPr>
                <a:spLocks/>
              </p:cNvSpPr>
              <p:nvPr/>
            </p:nvSpPr>
            <p:spPr bwMode="auto">
              <a:xfrm>
                <a:off x="1080578" y="1606268"/>
                <a:ext cx="656151" cy="497063"/>
              </a:xfrm>
              <a:custGeom>
                <a:avLst/>
                <a:gdLst>
                  <a:gd name="T0" fmla="*/ 465 w 683"/>
                  <a:gd name="T1" fmla="*/ 549 h 570"/>
                  <a:gd name="T2" fmla="*/ 604 w 683"/>
                  <a:gd name="T3" fmla="*/ 374 h 570"/>
                  <a:gd name="T4" fmla="*/ 613 w 683"/>
                  <a:gd name="T5" fmla="*/ 348 h 570"/>
                  <a:gd name="T6" fmla="*/ 607 w 683"/>
                  <a:gd name="T7" fmla="*/ 329 h 570"/>
                  <a:gd name="T8" fmla="*/ 604 w 683"/>
                  <a:gd name="T9" fmla="*/ 303 h 570"/>
                  <a:gd name="T10" fmla="*/ 630 w 683"/>
                  <a:gd name="T11" fmla="*/ 275 h 570"/>
                  <a:gd name="T12" fmla="*/ 639 w 683"/>
                  <a:gd name="T13" fmla="*/ 256 h 570"/>
                  <a:gd name="T14" fmla="*/ 679 w 683"/>
                  <a:gd name="T15" fmla="*/ 203 h 570"/>
                  <a:gd name="T16" fmla="*/ 666 w 683"/>
                  <a:gd name="T17" fmla="*/ 169 h 570"/>
                  <a:gd name="T18" fmla="*/ 660 w 683"/>
                  <a:gd name="T19" fmla="*/ 149 h 570"/>
                  <a:gd name="T20" fmla="*/ 498 w 683"/>
                  <a:gd name="T21" fmla="*/ 121 h 570"/>
                  <a:gd name="T22" fmla="*/ 466 w 683"/>
                  <a:gd name="T23" fmla="*/ 115 h 570"/>
                  <a:gd name="T24" fmla="*/ 433 w 683"/>
                  <a:gd name="T25" fmla="*/ 117 h 570"/>
                  <a:gd name="T26" fmla="*/ 399 w 683"/>
                  <a:gd name="T27" fmla="*/ 122 h 570"/>
                  <a:gd name="T28" fmla="*/ 378 w 683"/>
                  <a:gd name="T29" fmla="*/ 113 h 570"/>
                  <a:gd name="T30" fmla="*/ 337 w 683"/>
                  <a:gd name="T31" fmla="*/ 115 h 570"/>
                  <a:gd name="T32" fmla="*/ 322 w 683"/>
                  <a:gd name="T33" fmla="*/ 102 h 570"/>
                  <a:gd name="T34" fmla="*/ 295 w 683"/>
                  <a:gd name="T35" fmla="*/ 94 h 570"/>
                  <a:gd name="T36" fmla="*/ 275 w 683"/>
                  <a:gd name="T37" fmla="*/ 100 h 570"/>
                  <a:gd name="T38" fmla="*/ 247 w 683"/>
                  <a:gd name="T39" fmla="*/ 96 h 570"/>
                  <a:gd name="T40" fmla="*/ 226 w 683"/>
                  <a:gd name="T41" fmla="*/ 87 h 570"/>
                  <a:gd name="T42" fmla="*/ 224 w 683"/>
                  <a:gd name="T43" fmla="*/ 34 h 570"/>
                  <a:gd name="T44" fmla="*/ 207 w 683"/>
                  <a:gd name="T45" fmla="*/ 19 h 570"/>
                  <a:gd name="T46" fmla="*/ 194 w 683"/>
                  <a:gd name="T47" fmla="*/ 17 h 570"/>
                  <a:gd name="T48" fmla="*/ 175 w 683"/>
                  <a:gd name="T49" fmla="*/ 8 h 570"/>
                  <a:gd name="T50" fmla="*/ 162 w 683"/>
                  <a:gd name="T51" fmla="*/ 4 h 570"/>
                  <a:gd name="T52" fmla="*/ 162 w 683"/>
                  <a:gd name="T53" fmla="*/ 10 h 570"/>
                  <a:gd name="T54" fmla="*/ 151 w 683"/>
                  <a:gd name="T55" fmla="*/ 8 h 570"/>
                  <a:gd name="T56" fmla="*/ 143 w 683"/>
                  <a:gd name="T57" fmla="*/ 30 h 570"/>
                  <a:gd name="T58" fmla="*/ 139 w 683"/>
                  <a:gd name="T59" fmla="*/ 51 h 570"/>
                  <a:gd name="T60" fmla="*/ 132 w 683"/>
                  <a:gd name="T61" fmla="*/ 70 h 570"/>
                  <a:gd name="T62" fmla="*/ 130 w 683"/>
                  <a:gd name="T63" fmla="*/ 79 h 570"/>
                  <a:gd name="T64" fmla="*/ 122 w 683"/>
                  <a:gd name="T65" fmla="*/ 100 h 570"/>
                  <a:gd name="T66" fmla="*/ 113 w 683"/>
                  <a:gd name="T67" fmla="*/ 126 h 570"/>
                  <a:gd name="T68" fmla="*/ 92 w 683"/>
                  <a:gd name="T69" fmla="*/ 173 h 570"/>
                  <a:gd name="T70" fmla="*/ 89 w 683"/>
                  <a:gd name="T71" fmla="*/ 186 h 570"/>
                  <a:gd name="T72" fmla="*/ 68 w 683"/>
                  <a:gd name="T73" fmla="*/ 241 h 570"/>
                  <a:gd name="T74" fmla="*/ 68 w 683"/>
                  <a:gd name="T75" fmla="*/ 252 h 570"/>
                  <a:gd name="T76" fmla="*/ 57 w 683"/>
                  <a:gd name="T77" fmla="*/ 262 h 570"/>
                  <a:gd name="T78" fmla="*/ 47 w 683"/>
                  <a:gd name="T79" fmla="*/ 284 h 570"/>
                  <a:gd name="T80" fmla="*/ 51 w 683"/>
                  <a:gd name="T81" fmla="*/ 284 h 570"/>
                  <a:gd name="T82" fmla="*/ 47 w 683"/>
                  <a:gd name="T83" fmla="*/ 284 h 570"/>
                  <a:gd name="T84" fmla="*/ 36 w 683"/>
                  <a:gd name="T85" fmla="*/ 288 h 570"/>
                  <a:gd name="T86" fmla="*/ 10 w 683"/>
                  <a:gd name="T87" fmla="*/ 346 h 570"/>
                  <a:gd name="T88" fmla="*/ 6 w 683"/>
                  <a:gd name="T89" fmla="*/ 376 h 570"/>
                  <a:gd name="T90" fmla="*/ 2 w 683"/>
                  <a:gd name="T91" fmla="*/ 418 h 570"/>
                  <a:gd name="T92" fmla="*/ 184 w 683"/>
                  <a:gd name="T93" fmla="*/ 48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3" h="570">
                    <a:moveTo>
                      <a:pt x="184" y="480"/>
                    </a:moveTo>
                    <a:lnTo>
                      <a:pt x="329" y="517"/>
                    </a:lnTo>
                    <a:lnTo>
                      <a:pt x="465" y="549"/>
                    </a:lnTo>
                    <a:lnTo>
                      <a:pt x="560" y="570"/>
                    </a:lnTo>
                    <a:lnTo>
                      <a:pt x="600" y="378"/>
                    </a:lnTo>
                    <a:lnTo>
                      <a:pt x="604" y="374"/>
                    </a:lnTo>
                    <a:lnTo>
                      <a:pt x="606" y="371"/>
                    </a:lnTo>
                    <a:lnTo>
                      <a:pt x="613" y="357"/>
                    </a:lnTo>
                    <a:lnTo>
                      <a:pt x="613" y="348"/>
                    </a:lnTo>
                    <a:lnTo>
                      <a:pt x="619" y="340"/>
                    </a:lnTo>
                    <a:lnTo>
                      <a:pt x="615" y="335"/>
                    </a:lnTo>
                    <a:lnTo>
                      <a:pt x="607" y="329"/>
                    </a:lnTo>
                    <a:lnTo>
                      <a:pt x="602" y="327"/>
                    </a:lnTo>
                    <a:lnTo>
                      <a:pt x="598" y="324"/>
                    </a:lnTo>
                    <a:lnTo>
                      <a:pt x="604" y="303"/>
                    </a:lnTo>
                    <a:lnTo>
                      <a:pt x="609" y="295"/>
                    </a:lnTo>
                    <a:lnTo>
                      <a:pt x="619" y="282"/>
                    </a:lnTo>
                    <a:lnTo>
                      <a:pt x="630" y="275"/>
                    </a:lnTo>
                    <a:lnTo>
                      <a:pt x="636" y="269"/>
                    </a:lnTo>
                    <a:lnTo>
                      <a:pt x="639" y="262"/>
                    </a:lnTo>
                    <a:lnTo>
                      <a:pt x="639" y="256"/>
                    </a:lnTo>
                    <a:lnTo>
                      <a:pt x="653" y="243"/>
                    </a:lnTo>
                    <a:lnTo>
                      <a:pt x="662" y="220"/>
                    </a:lnTo>
                    <a:lnTo>
                      <a:pt x="679" y="203"/>
                    </a:lnTo>
                    <a:lnTo>
                      <a:pt x="683" y="196"/>
                    </a:lnTo>
                    <a:lnTo>
                      <a:pt x="681" y="183"/>
                    </a:lnTo>
                    <a:lnTo>
                      <a:pt x="666" y="169"/>
                    </a:lnTo>
                    <a:lnTo>
                      <a:pt x="664" y="166"/>
                    </a:lnTo>
                    <a:lnTo>
                      <a:pt x="660" y="158"/>
                    </a:lnTo>
                    <a:lnTo>
                      <a:pt x="660" y="149"/>
                    </a:lnTo>
                    <a:lnTo>
                      <a:pt x="572" y="132"/>
                    </a:lnTo>
                    <a:lnTo>
                      <a:pt x="504" y="115"/>
                    </a:lnTo>
                    <a:lnTo>
                      <a:pt x="498" y="121"/>
                    </a:lnTo>
                    <a:lnTo>
                      <a:pt x="491" y="119"/>
                    </a:lnTo>
                    <a:lnTo>
                      <a:pt x="483" y="117"/>
                    </a:lnTo>
                    <a:lnTo>
                      <a:pt x="466" y="115"/>
                    </a:lnTo>
                    <a:lnTo>
                      <a:pt x="463" y="113"/>
                    </a:lnTo>
                    <a:lnTo>
                      <a:pt x="455" y="117"/>
                    </a:lnTo>
                    <a:lnTo>
                      <a:pt x="433" y="117"/>
                    </a:lnTo>
                    <a:lnTo>
                      <a:pt x="419" y="119"/>
                    </a:lnTo>
                    <a:lnTo>
                      <a:pt x="406" y="122"/>
                    </a:lnTo>
                    <a:lnTo>
                      <a:pt x="399" y="122"/>
                    </a:lnTo>
                    <a:lnTo>
                      <a:pt x="393" y="121"/>
                    </a:lnTo>
                    <a:lnTo>
                      <a:pt x="386" y="115"/>
                    </a:lnTo>
                    <a:lnTo>
                      <a:pt x="378" y="113"/>
                    </a:lnTo>
                    <a:lnTo>
                      <a:pt x="357" y="117"/>
                    </a:lnTo>
                    <a:lnTo>
                      <a:pt x="350" y="115"/>
                    </a:lnTo>
                    <a:lnTo>
                      <a:pt x="337" y="115"/>
                    </a:lnTo>
                    <a:lnTo>
                      <a:pt x="335" y="109"/>
                    </a:lnTo>
                    <a:lnTo>
                      <a:pt x="327" y="104"/>
                    </a:lnTo>
                    <a:lnTo>
                      <a:pt x="322" y="102"/>
                    </a:lnTo>
                    <a:lnTo>
                      <a:pt x="314" y="98"/>
                    </a:lnTo>
                    <a:lnTo>
                      <a:pt x="303" y="98"/>
                    </a:lnTo>
                    <a:lnTo>
                      <a:pt x="295" y="94"/>
                    </a:lnTo>
                    <a:lnTo>
                      <a:pt x="290" y="94"/>
                    </a:lnTo>
                    <a:lnTo>
                      <a:pt x="282" y="100"/>
                    </a:lnTo>
                    <a:lnTo>
                      <a:pt x="275" y="100"/>
                    </a:lnTo>
                    <a:lnTo>
                      <a:pt x="262" y="102"/>
                    </a:lnTo>
                    <a:lnTo>
                      <a:pt x="254" y="102"/>
                    </a:lnTo>
                    <a:lnTo>
                      <a:pt x="247" y="96"/>
                    </a:lnTo>
                    <a:lnTo>
                      <a:pt x="245" y="96"/>
                    </a:lnTo>
                    <a:lnTo>
                      <a:pt x="237" y="90"/>
                    </a:lnTo>
                    <a:lnTo>
                      <a:pt x="226" y="87"/>
                    </a:lnTo>
                    <a:lnTo>
                      <a:pt x="224" y="83"/>
                    </a:lnTo>
                    <a:lnTo>
                      <a:pt x="228" y="47"/>
                    </a:lnTo>
                    <a:lnTo>
                      <a:pt x="224" y="34"/>
                    </a:lnTo>
                    <a:lnTo>
                      <a:pt x="216" y="27"/>
                    </a:lnTo>
                    <a:lnTo>
                      <a:pt x="213" y="21"/>
                    </a:lnTo>
                    <a:lnTo>
                      <a:pt x="207" y="19"/>
                    </a:lnTo>
                    <a:lnTo>
                      <a:pt x="201" y="21"/>
                    </a:lnTo>
                    <a:lnTo>
                      <a:pt x="194" y="19"/>
                    </a:lnTo>
                    <a:lnTo>
                      <a:pt x="194" y="17"/>
                    </a:lnTo>
                    <a:lnTo>
                      <a:pt x="188" y="11"/>
                    </a:lnTo>
                    <a:lnTo>
                      <a:pt x="183" y="6"/>
                    </a:lnTo>
                    <a:lnTo>
                      <a:pt x="175" y="8"/>
                    </a:lnTo>
                    <a:lnTo>
                      <a:pt x="168" y="8"/>
                    </a:lnTo>
                    <a:lnTo>
                      <a:pt x="166" y="4"/>
                    </a:lnTo>
                    <a:lnTo>
                      <a:pt x="162" y="4"/>
                    </a:lnTo>
                    <a:lnTo>
                      <a:pt x="160" y="6"/>
                    </a:lnTo>
                    <a:lnTo>
                      <a:pt x="164" y="10"/>
                    </a:lnTo>
                    <a:lnTo>
                      <a:pt x="162" y="10"/>
                    </a:lnTo>
                    <a:lnTo>
                      <a:pt x="160" y="8"/>
                    </a:lnTo>
                    <a:lnTo>
                      <a:pt x="154" y="0"/>
                    </a:lnTo>
                    <a:lnTo>
                      <a:pt x="151" y="8"/>
                    </a:lnTo>
                    <a:lnTo>
                      <a:pt x="149" y="23"/>
                    </a:lnTo>
                    <a:lnTo>
                      <a:pt x="143" y="28"/>
                    </a:lnTo>
                    <a:lnTo>
                      <a:pt x="143" y="30"/>
                    </a:lnTo>
                    <a:lnTo>
                      <a:pt x="141" y="36"/>
                    </a:lnTo>
                    <a:lnTo>
                      <a:pt x="139" y="43"/>
                    </a:lnTo>
                    <a:lnTo>
                      <a:pt x="139" y="51"/>
                    </a:lnTo>
                    <a:lnTo>
                      <a:pt x="141" y="55"/>
                    </a:lnTo>
                    <a:lnTo>
                      <a:pt x="136" y="62"/>
                    </a:lnTo>
                    <a:lnTo>
                      <a:pt x="132" y="70"/>
                    </a:lnTo>
                    <a:lnTo>
                      <a:pt x="137" y="75"/>
                    </a:lnTo>
                    <a:lnTo>
                      <a:pt x="130" y="74"/>
                    </a:lnTo>
                    <a:lnTo>
                      <a:pt x="130" y="79"/>
                    </a:lnTo>
                    <a:lnTo>
                      <a:pt x="126" y="87"/>
                    </a:lnTo>
                    <a:lnTo>
                      <a:pt x="126" y="92"/>
                    </a:lnTo>
                    <a:lnTo>
                      <a:pt x="122" y="100"/>
                    </a:lnTo>
                    <a:lnTo>
                      <a:pt x="121" y="107"/>
                    </a:lnTo>
                    <a:lnTo>
                      <a:pt x="115" y="119"/>
                    </a:lnTo>
                    <a:lnTo>
                      <a:pt x="113" y="126"/>
                    </a:lnTo>
                    <a:lnTo>
                      <a:pt x="102" y="145"/>
                    </a:lnTo>
                    <a:lnTo>
                      <a:pt x="98" y="158"/>
                    </a:lnTo>
                    <a:lnTo>
                      <a:pt x="92" y="173"/>
                    </a:lnTo>
                    <a:lnTo>
                      <a:pt x="94" y="181"/>
                    </a:lnTo>
                    <a:lnTo>
                      <a:pt x="94" y="183"/>
                    </a:lnTo>
                    <a:lnTo>
                      <a:pt x="89" y="186"/>
                    </a:lnTo>
                    <a:lnTo>
                      <a:pt x="85" y="192"/>
                    </a:lnTo>
                    <a:lnTo>
                      <a:pt x="81" y="207"/>
                    </a:lnTo>
                    <a:lnTo>
                      <a:pt x="68" y="241"/>
                    </a:lnTo>
                    <a:lnTo>
                      <a:pt x="62" y="248"/>
                    </a:lnTo>
                    <a:lnTo>
                      <a:pt x="60" y="256"/>
                    </a:lnTo>
                    <a:lnTo>
                      <a:pt x="68" y="252"/>
                    </a:lnTo>
                    <a:lnTo>
                      <a:pt x="70" y="256"/>
                    </a:lnTo>
                    <a:lnTo>
                      <a:pt x="62" y="256"/>
                    </a:lnTo>
                    <a:lnTo>
                      <a:pt x="57" y="262"/>
                    </a:lnTo>
                    <a:lnTo>
                      <a:pt x="47" y="275"/>
                    </a:lnTo>
                    <a:lnTo>
                      <a:pt x="45" y="282"/>
                    </a:lnTo>
                    <a:lnTo>
                      <a:pt x="47" y="284"/>
                    </a:lnTo>
                    <a:lnTo>
                      <a:pt x="49" y="282"/>
                    </a:lnTo>
                    <a:lnTo>
                      <a:pt x="49" y="284"/>
                    </a:lnTo>
                    <a:lnTo>
                      <a:pt x="51" y="284"/>
                    </a:lnTo>
                    <a:lnTo>
                      <a:pt x="49" y="288"/>
                    </a:lnTo>
                    <a:lnTo>
                      <a:pt x="49" y="284"/>
                    </a:lnTo>
                    <a:lnTo>
                      <a:pt x="47" y="284"/>
                    </a:lnTo>
                    <a:lnTo>
                      <a:pt x="42" y="288"/>
                    </a:lnTo>
                    <a:lnTo>
                      <a:pt x="38" y="295"/>
                    </a:lnTo>
                    <a:lnTo>
                      <a:pt x="36" y="288"/>
                    </a:lnTo>
                    <a:lnTo>
                      <a:pt x="23" y="316"/>
                    </a:lnTo>
                    <a:lnTo>
                      <a:pt x="10" y="333"/>
                    </a:lnTo>
                    <a:lnTo>
                      <a:pt x="10" y="346"/>
                    </a:lnTo>
                    <a:lnTo>
                      <a:pt x="13" y="361"/>
                    </a:lnTo>
                    <a:lnTo>
                      <a:pt x="12" y="369"/>
                    </a:lnTo>
                    <a:lnTo>
                      <a:pt x="6" y="376"/>
                    </a:lnTo>
                    <a:lnTo>
                      <a:pt x="4" y="382"/>
                    </a:lnTo>
                    <a:lnTo>
                      <a:pt x="0" y="391"/>
                    </a:lnTo>
                    <a:lnTo>
                      <a:pt x="2" y="418"/>
                    </a:lnTo>
                    <a:lnTo>
                      <a:pt x="8" y="433"/>
                    </a:lnTo>
                    <a:lnTo>
                      <a:pt x="12" y="433"/>
                    </a:lnTo>
                    <a:lnTo>
                      <a:pt x="184" y="480"/>
                    </a:lnTo>
                    <a:close/>
                  </a:path>
                </a:pathLst>
              </a:custGeom>
              <a:solidFill>
                <a:schemeClr val="tx1">
                  <a:lumMod val="75000"/>
                  <a:lumOff val="25000"/>
                </a:schemeClr>
              </a:solid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55" name="Freeform 16"/>
              <p:cNvSpPr>
                <a:spLocks/>
              </p:cNvSpPr>
              <p:nvPr/>
            </p:nvSpPr>
            <p:spPr bwMode="auto">
              <a:xfrm>
                <a:off x="1127652" y="1853927"/>
                <a:ext cx="1921" cy="3488"/>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56" name="Freeform 17"/>
              <p:cNvSpPr>
                <a:spLocks/>
              </p:cNvSpPr>
              <p:nvPr/>
            </p:nvSpPr>
            <p:spPr bwMode="auto">
              <a:xfrm>
                <a:off x="1127652" y="1853927"/>
                <a:ext cx="1921" cy="3488"/>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57" name="Freeform 18"/>
              <p:cNvSpPr>
                <a:spLocks/>
              </p:cNvSpPr>
              <p:nvPr/>
            </p:nvSpPr>
            <p:spPr bwMode="auto">
              <a:xfrm>
                <a:off x="1178569" y="2385000"/>
                <a:ext cx="8646" cy="13081"/>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58" name="Freeform 19"/>
              <p:cNvSpPr>
                <a:spLocks/>
              </p:cNvSpPr>
              <p:nvPr/>
            </p:nvSpPr>
            <p:spPr bwMode="auto">
              <a:xfrm>
                <a:off x="1178569" y="2385000"/>
                <a:ext cx="8646" cy="13081"/>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grpSp>
            <p:nvGrpSpPr>
              <p:cNvPr id="458" name="Group 457"/>
              <p:cNvGrpSpPr/>
              <p:nvPr/>
            </p:nvGrpSpPr>
            <p:grpSpPr>
              <a:xfrm>
                <a:off x="1223722" y="1378665"/>
                <a:ext cx="543750" cy="357537"/>
                <a:chOff x="1223722" y="1378665"/>
                <a:chExt cx="543750" cy="357537"/>
              </a:xfrm>
              <a:grpFill/>
            </p:grpSpPr>
            <p:sp>
              <p:nvSpPr>
                <p:cNvPr id="247" name="Freeform 8"/>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48" name="Freeform 9"/>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49" name="Freeform 10"/>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50" name="Freeform 11"/>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51" name="Freeform 12"/>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52" name="Freeform 13"/>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59" name="Freeform 20"/>
                <p:cNvSpPr>
                  <a:spLocks/>
                </p:cNvSpPr>
                <p:nvPr/>
              </p:nvSpPr>
              <p:spPr bwMode="auto">
                <a:xfrm>
                  <a:off x="1223722" y="1378665"/>
                  <a:ext cx="543750" cy="357537"/>
                </a:xfrm>
                <a:custGeom>
                  <a:avLst/>
                  <a:gdLst>
                    <a:gd name="T0" fmla="*/ 75 w 566"/>
                    <a:gd name="T1" fmla="*/ 344 h 410"/>
                    <a:gd name="T2" fmla="*/ 98 w 566"/>
                    <a:gd name="T3" fmla="*/ 357 h 410"/>
                    <a:gd name="T4" fmla="*/ 133 w 566"/>
                    <a:gd name="T5" fmla="*/ 361 h 410"/>
                    <a:gd name="T6" fmla="*/ 165 w 566"/>
                    <a:gd name="T7" fmla="*/ 359 h 410"/>
                    <a:gd name="T8" fmla="*/ 188 w 566"/>
                    <a:gd name="T9" fmla="*/ 376 h 410"/>
                    <a:gd name="T10" fmla="*/ 237 w 566"/>
                    <a:gd name="T11" fmla="*/ 376 h 410"/>
                    <a:gd name="T12" fmla="*/ 270 w 566"/>
                    <a:gd name="T13" fmla="*/ 380 h 410"/>
                    <a:gd name="T14" fmla="*/ 317 w 566"/>
                    <a:gd name="T15" fmla="*/ 376 h 410"/>
                    <a:gd name="T16" fmla="*/ 355 w 566"/>
                    <a:gd name="T17" fmla="*/ 376 h 410"/>
                    <a:gd name="T18" fmla="*/ 511 w 566"/>
                    <a:gd name="T19" fmla="*/ 383 h 410"/>
                    <a:gd name="T20" fmla="*/ 564 w 566"/>
                    <a:gd name="T21" fmla="*/ 100 h 410"/>
                    <a:gd name="T22" fmla="*/ 263 w 566"/>
                    <a:gd name="T23" fmla="*/ 24 h 410"/>
                    <a:gd name="T24" fmla="*/ 165 w 566"/>
                    <a:gd name="T25" fmla="*/ 17 h 410"/>
                    <a:gd name="T26" fmla="*/ 176 w 566"/>
                    <a:gd name="T27" fmla="*/ 38 h 410"/>
                    <a:gd name="T28" fmla="*/ 173 w 566"/>
                    <a:gd name="T29" fmla="*/ 53 h 410"/>
                    <a:gd name="T30" fmla="*/ 158 w 566"/>
                    <a:gd name="T31" fmla="*/ 62 h 410"/>
                    <a:gd name="T32" fmla="*/ 171 w 566"/>
                    <a:gd name="T33" fmla="*/ 83 h 410"/>
                    <a:gd name="T34" fmla="*/ 175 w 566"/>
                    <a:gd name="T35" fmla="*/ 115 h 410"/>
                    <a:gd name="T36" fmla="*/ 154 w 566"/>
                    <a:gd name="T37" fmla="*/ 141 h 410"/>
                    <a:gd name="T38" fmla="*/ 146 w 566"/>
                    <a:gd name="T39" fmla="*/ 177 h 410"/>
                    <a:gd name="T40" fmla="*/ 116 w 566"/>
                    <a:gd name="T41" fmla="*/ 192 h 410"/>
                    <a:gd name="T42" fmla="*/ 99 w 566"/>
                    <a:gd name="T43" fmla="*/ 190 h 410"/>
                    <a:gd name="T44" fmla="*/ 107 w 566"/>
                    <a:gd name="T45" fmla="*/ 175 h 410"/>
                    <a:gd name="T46" fmla="*/ 116 w 566"/>
                    <a:gd name="T47" fmla="*/ 186 h 410"/>
                    <a:gd name="T48" fmla="*/ 131 w 566"/>
                    <a:gd name="T49" fmla="*/ 167 h 410"/>
                    <a:gd name="T50" fmla="*/ 141 w 566"/>
                    <a:gd name="T51" fmla="*/ 147 h 410"/>
                    <a:gd name="T52" fmla="*/ 141 w 566"/>
                    <a:gd name="T53" fmla="*/ 137 h 410"/>
                    <a:gd name="T54" fmla="*/ 154 w 566"/>
                    <a:gd name="T55" fmla="*/ 120 h 410"/>
                    <a:gd name="T56" fmla="*/ 114 w 566"/>
                    <a:gd name="T57" fmla="*/ 139 h 410"/>
                    <a:gd name="T58" fmla="*/ 116 w 566"/>
                    <a:gd name="T59" fmla="*/ 158 h 410"/>
                    <a:gd name="T60" fmla="*/ 114 w 566"/>
                    <a:gd name="T61" fmla="*/ 137 h 410"/>
                    <a:gd name="T62" fmla="*/ 131 w 566"/>
                    <a:gd name="T63" fmla="*/ 132 h 410"/>
                    <a:gd name="T64" fmla="*/ 141 w 566"/>
                    <a:gd name="T65" fmla="*/ 92 h 410"/>
                    <a:gd name="T66" fmla="*/ 129 w 566"/>
                    <a:gd name="T67" fmla="*/ 86 h 410"/>
                    <a:gd name="T68" fmla="*/ 113 w 566"/>
                    <a:gd name="T69" fmla="*/ 77 h 410"/>
                    <a:gd name="T70" fmla="*/ 77 w 566"/>
                    <a:gd name="T71" fmla="*/ 64 h 410"/>
                    <a:gd name="T72" fmla="*/ 41 w 566"/>
                    <a:gd name="T73" fmla="*/ 45 h 410"/>
                    <a:gd name="T74" fmla="*/ 17 w 566"/>
                    <a:gd name="T75" fmla="*/ 30 h 410"/>
                    <a:gd name="T76" fmla="*/ 7 w 566"/>
                    <a:gd name="T77" fmla="*/ 53 h 410"/>
                    <a:gd name="T78" fmla="*/ 13 w 566"/>
                    <a:gd name="T79" fmla="*/ 83 h 410"/>
                    <a:gd name="T80" fmla="*/ 17 w 566"/>
                    <a:gd name="T81" fmla="*/ 148 h 410"/>
                    <a:gd name="T82" fmla="*/ 17 w 566"/>
                    <a:gd name="T83" fmla="*/ 171 h 410"/>
                    <a:gd name="T84" fmla="*/ 24 w 566"/>
                    <a:gd name="T85" fmla="*/ 188 h 410"/>
                    <a:gd name="T86" fmla="*/ 13 w 566"/>
                    <a:gd name="T87" fmla="*/ 207 h 410"/>
                    <a:gd name="T88" fmla="*/ 28 w 566"/>
                    <a:gd name="T89" fmla="*/ 216 h 410"/>
                    <a:gd name="T90" fmla="*/ 13 w 566"/>
                    <a:gd name="T91" fmla="*/ 233 h 410"/>
                    <a:gd name="T92" fmla="*/ 5 w 566"/>
                    <a:gd name="T93" fmla="*/ 237 h 410"/>
                    <a:gd name="T94" fmla="*/ 5 w 566"/>
                    <a:gd name="T95" fmla="*/ 252 h 410"/>
                    <a:gd name="T96" fmla="*/ 35 w 566"/>
                    <a:gd name="T97" fmla="*/ 263 h 410"/>
                    <a:gd name="T98" fmla="*/ 45 w 566"/>
                    <a:gd name="T99" fmla="*/ 272 h 410"/>
                    <a:gd name="T100" fmla="*/ 67 w 566"/>
                    <a:gd name="T101" fmla="*/ 28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6" h="410">
                      <a:moveTo>
                        <a:pt x="67" y="288"/>
                      </a:moveTo>
                      <a:lnTo>
                        <a:pt x="75" y="295"/>
                      </a:lnTo>
                      <a:lnTo>
                        <a:pt x="79" y="308"/>
                      </a:lnTo>
                      <a:lnTo>
                        <a:pt x="75" y="344"/>
                      </a:lnTo>
                      <a:lnTo>
                        <a:pt x="77" y="348"/>
                      </a:lnTo>
                      <a:lnTo>
                        <a:pt x="88" y="351"/>
                      </a:lnTo>
                      <a:lnTo>
                        <a:pt x="96" y="357"/>
                      </a:lnTo>
                      <a:lnTo>
                        <a:pt x="98" y="357"/>
                      </a:lnTo>
                      <a:lnTo>
                        <a:pt x="105" y="363"/>
                      </a:lnTo>
                      <a:lnTo>
                        <a:pt x="113" y="363"/>
                      </a:lnTo>
                      <a:lnTo>
                        <a:pt x="126" y="361"/>
                      </a:lnTo>
                      <a:lnTo>
                        <a:pt x="133" y="361"/>
                      </a:lnTo>
                      <a:lnTo>
                        <a:pt x="141" y="355"/>
                      </a:lnTo>
                      <a:lnTo>
                        <a:pt x="146" y="355"/>
                      </a:lnTo>
                      <a:lnTo>
                        <a:pt x="154" y="359"/>
                      </a:lnTo>
                      <a:lnTo>
                        <a:pt x="165" y="359"/>
                      </a:lnTo>
                      <a:lnTo>
                        <a:pt x="173" y="363"/>
                      </a:lnTo>
                      <a:lnTo>
                        <a:pt x="178" y="365"/>
                      </a:lnTo>
                      <a:lnTo>
                        <a:pt x="186" y="370"/>
                      </a:lnTo>
                      <a:lnTo>
                        <a:pt x="188" y="376"/>
                      </a:lnTo>
                      <a:lnTo>
                        <a:pt x="201" y="376"/>
                      </a:lnTo>
                      <a:lnTo>
                        <a:pt x="208" y="378"/>
                      </a:lnTo>
                      <a:lnTo>
                        <a:pt x="229" y="374"/>
                      </a:lnTo>
                      <a:lnTo>
                        <a:pt x="237" y="376"/>
                      </a:lnTo>
                      <a:lnTo>
                        <a:pt x="244" y="382"/>
                      </a:lnTo>
                      <a:lnTo>
                        <a:pt x="250" y="383"/>
                      </a:lnTo>
                      <a:lnTo>
                        <a:pt x="257" y="383"/>
                      </a:lnTo>
                      <a:lnTo>
                        <a:pt x="270" y="380"/>
                      </a:lnTo>
                      <a:lnTo>
                        <a:pt x="284" y="378"/>
                      </a:lnTo>
                      <a:lnTo>
                        <a:pt x="306" y="378"/>
                      </a:lnTo>
                      <a:lnTo>
                        <a:pt x="314" y="374"/>
                      </a:lnTo>
                      <a:lnTo>
                        <a:pt x="317" y="376"/>
                      </a:lnTo>
                      <a:lnTo>
                        <a:pt x="334" y="378"/>
                      </a:lnTo>
                      <a:lnTo>
                        <a:pt x="342" y="380"/>
                      </a:lnTo>
                      <a:lnTo>
                        <a:pt x="349" y="382"/>
                      </a:lnTo>
                      <a:lnTo>
                        <a:pt x="355" y="376"/>
                      </a:lnTo>
                      <a:lnTo>
                        <a:pt x="423" y="393"/>
                      </a:lnTo>
                      <a:lnTo>
                        <a:pt x="511" y="410"/>
                      </a:lnTo>
                      <a:lnTo>
                        <a:pt x="509" y="404"/>
                      </a:lnTo>
                      <a:lnTo>
                        <a:pt x="511" y="383"/>
                      </a:lnTo>
                      <a:lnTo>
                        <a:pt x="507" y="368"/>
                      </a:lnTo>
                      <a:lnTo>
                        <a:pt x="511" y="363"/>
                      </a:lnTo>
                      <a:lnTo>
                        <a:pt x="513" y="340"/>
                      </a:lnTo>
                      <a:lnTo>
                        <a:pt x="564" y="100"/>
                      </a:lnTo>
                      <a:lnTo>
                        <a:pt x="566" y="96"/>
                      </a:lnTo>
                      <a:lnTo>
                        <a:pt x="498" y="81"/>
                      </a:lnTo>
                      <a:lnTo>
                        <a:pt x="372" y="53"/>
                      </a:lnTo>
                      <a:lnTo>
                        <a:pt x="263" y="24"/>
                      </a:lnTo>
                      <a:lnTo>
                        <a:pt x="167" y="0"/>
                      </a:lnTo>
                      <a:lnTo>
                        <a:pt x="161" y="4"/>
                      </a:lnTo>
                      <a:lnTo>
                        <a:pt x="163" y="11"/>
                      </a:lnTo>
                      <a:lnTo>
                        <a:pt x="165" y="17"/>
                      </a:lnTo>
                      <a:lnTo>
                        <a:pt x="165" y="19"/>
                      </a:lnTo>
                      <a:lnTo>
                        <a:pt x="171" y="26"/>
                      </a:lnTo>
                      <a:lnTo>
                        <a:pt x="178" y="30"/>
                      </a:lnTo>
                      <a:lnTo>
                        <a:pt x="176" y="38"/>
                      </a:lnTo>
                      <a:lnTo>
                        <a:pt x="176" y="43"/>
                      </a:lnTo>
                      <a:lnTo>
                        <a:pt x="176" y="51"/>
                      </a:lnTo>
                      <a:lnTo>
                        <a:pt x="169" y="47"/>
                      </a:lnTo>
                      <a:lnTo>
                        <a:pt x="173" y="53"/>
                      </a:lnTo>
                      <a:lnTo>
                        <a:pt x="171" y="60"/>
                      </a:lnTo>
                      <a:lnTo>
                        <a:pt x="163" y="56"/>
                      </a:lnTo>
                      <a:lnTo>
                        <a:pt x="158" y="56"/>
                      </a:lnTo>
                      <a:lnTo>
                        <a:pt x="158" y="62"/>
                      </a:lnTo>
                      <a:lnTo>
                        <a:pt x="165" y="62"/>
                      </a:lnTo>
                      <a:lnTo>
                        <a:pt x="167" y="69"/>
                      </a:lnTo>
                      <a:lnTo>
                        <a:pt x="173" y="77"/>
                      </a:lnTo>
                      <a:lnTo>
                        <a:pt x="171" y="83"/>
                      </a:lnTo>
                      <a:lnTo>
                        <a:pt x="173" y="86"/>
                      </a:lnTo>
                      <a:lnTo>
                        <a:pt x="171" y="100"/>
                      </a:lnTo>
                      <a:lnTo>
                        <a:pt x="175" y="107"/>
                      </a:lnTo>
                      <a:lnTo>
                        <a:pt x="175" y="115"/>
                      </a:lnTo>
                      <a:lnTo>
                        <a:pt x="167" y="120"/>
                      </a:lnTo>
                      <a:lnTo>
                        <a:pt x="160" y="130"/>
                      </a:lnTo>
                      <a:lnTo>
                        <a:pt x="161" y="137"/>
                      </a:lnTo>
                      <a:lnTo>
                        <a:pt x="154" y="141"/>
                      </a:lnTo>
                      <a:lnTo>
                        <a:pt x="158" y="148"/>
                      </a:lnTo>
                      <a:lnTo>
                        <a:pt x="152" y="154"/>
                      </a:lnTo>
                      <a:lnTo>
                        <a:pt x="154" y="169"/>
                      </a:lnTo>
                      <a:lnTo>
                        <a:pt x="146" y="177"/>
                      </a:lnTo>
                      <a:lnTo>
                        <a:pt x="133" y="180"/>
                      </a:lnTo>
                      <a:lnTo>
                        <a:pt x="129" y="186"/>
                      </a:lnTo>
                      <a:lnTo>
                        <a:pt x="124" y="192"/>
                      </a:lnTo>
                      <a:lnTo>
                        <a:pt x="116" y="192"/>
                      </a:lnTo>
                      <a:lnTo>
                        <a:pt x="113" y="184"/>
                      </a:lnTo>
                      <a:lnTo>
                        <a:pt x="105" y="188"/>
                      </a:lnTo>
                      <a:lnTo>
                        <a:pt x="105" y="195"/>
                      </a:lnTo>
                      <a:lnTo>
                        <a:pt x="99" y="190"/>
                      </a:lnTo>
                      <a:lnTo>
                        <a:pt x="101" y="184"/>
                      </a:lnTo>
                      <a:lnTo>
                        <a:pt x="94" y="182"/>
                      </a:lnTo>
                      <a:lnTo>
                        <a:pt x="101" y="180"/>
                      </a:lnTo>
                      <a:lnTo>
                        <a:pt x="107" y="175"/>
                      </a:lnTo>
                      <a:lnTo>
                        <a:pt x="120" y="165"/>
                      </a:lnTo>
                      <a:lnTo>
                        <a:pt x="118" y="173"/>
                      </a:lnTo>
                      <a:lnTo>
                        <a:pt x="116" y="179"/>
                      </a:lnTo>
                      <a:lnTo>
                        <a:pt x="116" y="186"/>
                      </a:lnTo>
                      <a:lnTo>
                        <a:pt x="118" y="182"/>
                      </a:lnTo>
                      <a:lnTo>
                        <a:pt x="120" y="175"/>
                      </a:lnTo>
                      <a:lnTo>
                        <a:pt x="126" y="169"/>
                      </a:lnTo>
                      <a:lnTo>
                        <a:pt x="131" y="167"/>
                      </a:lnTo>
                      <a:lnTo>
                        <a:pt x="126" y="175"/>
                      </a:lnTo>
                      <a:lnTo>
                        <a:pt x="133" y="179"/>
                      </a:lnTo>
                      <a:lnTo>
                        <a:pt x="145" y="154"/>
                      </a:lnTo>
                      <a:lnTo>
                        <a:pt x="141" y="147"/>
                      </a:lnTo>
                      <a:lnTo>
                        <a:pt x="133" y="148"/>
                      </a:lnTo>
                      <a:lnTo>
                        <a:pt x="133" y="141"/>
                      </a:lnTo>
                      <a:lnTo>
                        <a:pt x="141" y="143"/>
                      </a:lnTo>
                      <a:lnTo>
                        <a:pt x="141" y="137"/>
                      </a:lnTo>
                      <a:lnTo>
                        <a:pt x="141" y="130"/>
                      </a:lnTo>
                      <a:lnTo>
                        <a:pt x="146" y="132"/>
                      </a:lnTo>
                      <a:lnTo>
                        <a:pt x="152" y="128"/>
                      </a:lnTo>
                      <a:lnTo>
                        <a:pt x="154" y="120"/>
                      </a:lnTo>
                      <a:lnTo>
                        <a:pt x="150" y="113"/>
                      </a:lnTo>
                      <a:lnTo>
                        <a:pt x="133" y="128"/>
                      </a:lnTo>
                      <a:lnTo>
                        <a:pt x="128" y="135"/>
                      </a:lnTo>
                      <a:lnTo>
                        <a:pt x="114" y="139"/>
                      </a:lnTo>
                      <a:lnTo>
                        <a:pt x="99" y="152"/>
                      </a:lnTo>
                      <a:lnTo>
                        <a:pt x="101" y="160"/>
                      </a:lnTo>
                      <a:lnTo>
                        <a:pt x="109" y="158"/>
                      </a:lnTo>
                      <a:lnTo>
                        <a:pt x="116" y="158"/>
                      </a:lnTo>
                      <a:lnTo>
                        <a:pt x="101" y="162"/>
                      </a:lnTo>
                      <a:lnTo>
                        <a:pt x="96" y="156"/>
                      </a:lnTo>
                      <a:lnTo>
                        <a:pt x="99" y="148"/>
                      </a:lnTo>
                      <a:lnTo>
                        <a:pt x="114" y="137"/>
                      </a:lnTo>
                      <a:lnTo>
                        <a:pt x="120" y="133"/>
                      </a:lnTo>
                      <a:lnTo>
                        <a:pt x="133" y="118"/>
                      </a:lnTo>
                      <a:lnTo>
                        <a:pt x="131" y="124"/>
                      </a:lnTo>
                      <a:lnTo>
                        <a:pt x="131" y="132"/>
                      </a:lnTo>
                      <a:lnTo>
                        <a:pt x="133" y="124"/>
                      </a:lnTo>
                      <a:lnTo>
                        <a:pt x="141" y="118"/>
                      </a:lnTo>
                      <a:lnTo>
                        <a:pt x="145" y="109"/>
                      </a:lnTo>
                      <a:lnTo>
                        <a:pt x="141" y="92"/>
                      </a:lnTo>
                      <a:lnTo>
                        <a:pt x="143" y="85"/>
                      </a:lnTo>
                      <a:lnTo>
                        <a:pt x="135" y="90"/>
                      </a:lnTo>
                      <a:lnTo>
                        <a:pt x="133" y="98"/>
                      </a:lnTo>
                      <a:lnTo>
                        <a:pt x="129" y="86"/>
                      </a:lnTo>
                      <a:lnTo>
                        <a:pt x="122" y="88"/>
                      </a:lnTo>
                      <a:lnTo>
                        <a:pt x="122" y="83"/>
                      </a:lnTo>
                      <a:lnTo>
                        <a:pt x="120" y="75"/>
                      </a:lnTo>
                      <a:lnTo>
                        <a:pt x="113" y="77"/>
                      </a:lnTo>
                      <a:lnTo>
                        <a:pt x="105" y="77"/>
                      </a:lnTo>
                      <a:lnTo>
                        <a:pt x="98" y="73"/>
                      </a:lnTo>
                      <a:lnTo>
                        <a:pt x="84" y="69"/>
                      </a:lnTo>
                      <a:lnTo>
                        <a:pt x="77" y="64"/>
                      </a:lnTo>
                      <a:lnTo>
                        <a:pt x="64" y="60"/>
                      </a:lnTo>
                      <a:lnTo>
                        <a:pt x="52" y="54"/>
                      </a:lnTo>
                      <a:lnTo>
                        <a:pt x="49" y="49"/>
                      </a:lnTo>
                      <a:lnTo>
                        <a:pt x="41" y="45"/>
                      </a:lnTo>
                      <a:lnTo>
                        <a:pt x="34" y="38"/>
                      </a:lnTo>
                      <a:lnTo>
                        <a:pt x="22" y="26"/>
                      </a:lnTo>
                      <a:lnTo>
                        <a:pt x="15" y="22"/>
                      </a:lnTo>
                      <a:lnTo>
                        <a:pt x="17" y="30"/>
                      </a:lnTo>
                      <a:lnTo>
                        <a:pt x="15" y="32"/>
                      </a:lnTo>
                      <a:lnTo>
                        <a:pt x="13" y="39"/>
                      </a:lnTo>
                      <a:lnTo>
                        <a:pt x="7" y="47"/>
                      </a:lnTo>
                      <a:lnTo>
                        <a:pt x="7" y="53"/>
                      </a:lnTo>
                      <a:lnTo>
                        <a:pt x="5" y="60"/>
                      </a:lnTo>
                      <a:lnTo>
                        <a:pt x="5" y="68"/>
                      </a:lnTo>
                      <a:lnTo>
                        <a:pt x="7" y="73"/>
                      </a:lnTo>
                      <a:lnTo>
                        <a:pt x="13" y="83"/>
                      </a:lnTo>
                      <a:lnTo>
                        <a:pt x="17" y="96"/>
                      </a:lnTo>
                      <a:lnTo>
                        <a:pt x="17" y="103"/>
                      </a:lnTo>
                      <a:lnTo>
                        <a:pt x="13" y="132"/>
                      </a:lnTo>
                      <a:lnTo>
                        <a:pt x="17" y="148"/>
                      </a:lnTo>
                      <a:lnTo>
                        <a:pt x="15" y="169"/>
                      </a:lnTo>
                      <a:lnTo>
                        <a:pt x="11" y="177"/>
                      </a:lnTo>
                      <a:lnTo>
                        <a:pt x="15" y="179"/>
                      </a:lnTo>
                      <a:lnTo>
                        <a:pt x="17" y="171"/>
                      </a:lnTo>
                      <a:lnTo>
                        <a:pt x="22" y="177"/>
                      </a:lnTo>
                      <a:lnTo>
                        <a:pt x="30" y="184"/>
                      </a:lnTo>
                      <a:lnTo>
                        <a:pt x="35" y="186"/>
                      </a:lnTo>
                      <a:lnTo>
                        <a:pt x="24" y="188"/>
                      </a:lnTo>
                      <a:lnTo>
                        <a:pt x="15" y="192"/>
                      </a:lnTo>
                      <a:lnTo>
                        <a:pt x="13" y="186"/>
                      </a:lnTo>
                      <a:lnTo>
                        <a:pt x="11" y="199"/>
                      </a:lnTo>
                      <a:lnTo>
                        <a:pt x="13" y="207"/>
                      </a:lnTo>
                      <a:lnTo>
                        <a:pt x="13" y="207"/>
                      </a:lnTo>
                      <a:lnTo>
                        <a:pt x="28" y="210"/>
                      </a:lnTo>
                      <a:lnTo>
                        <a:pt x="30" y="216"/>
                      </a:lnTo>
                      <a:lnTo>
                        <a:pt x="28" y="216"/>
                      </a:lnTo>
                      <a:lnTo>
                        <a:pt x="20" y="212"/>
                      </a:lnTo>
                      <a:lnTo>
                        <a:pt x="17" y="220"/>
                      </a:lnTo>
                      <a:lnTo>
                        <a:pt x="19" y="226"/>
                      </a:lnTo>
                      <a:lnTo>
                        <a:pt x="13" y="233"/>
                      </a:lnTo>
                      <a:lnTo>
                        <a:pt x="17" y="241"/>
                      </a:lnTo>
                      <a:lnTo>
                        <a:pt x="17" y="242"/>
                      </a:lnTo>
                      <a:lnTo>
                        <a:pt x="13" y="237"/>
                      </a:lnTo>
                      <a:lnTo>
                        <a:pt x="5" y="237"/>
                      </a:lnTo>
                      <a:lnTo>
                        <a:pt x="9" y="224"/>
                      </a:lnTo>
                      <a:lnTo>
                        <a:pt x="7" y="216"/>
                      </a:lnTo>
                      <a:lnTo>
                        <a:pt x="0" y="252"/>
                      </a:lnTo>
                      <a:lnTo>
                        <a:pt x="5" y="252"/>
                      </a:lnTo>
                      <a:lnTo>
                        <a:pt x="11" y="259"/>
                      </a:lnTo>
                      <a:lnTo>
                        <a:pt x="26" y="256"/>
                      </a:lnTo>
                      <a:lnTo>
                        <a:pt x="30" y="261"/>
                      </a:lnTo>
                      <a:lnTo>
                        <a:pt x="35" y="263"/>
                      </a:lnTo>
                      <a:lnTo>
                        <a:pt x="37" y="265"/>
                      </a:lnTo>
                      <a:lnTo>
                        <a:pt x="41" y="267"/>
                      </a:lnTo>
                      <a:lnTo>
                        <a:pt x="43" y="267"/>
                      </a:lnTo>
                      <a:lnTo>
                        <a:pt x="45" y="272"/>
                      </a:lnTo>
                      <a:lnTo>
                        <a:pt x="52" y="280"/>
                      </a:lnTo>
                      <a:lnTo>
                        <a:pt x="58" y="280"/>
                      </a:lnTo>
                      <a:lnTo>
                        <a:pt x="64" y="282"/>
                      </a:lnTo>
                      <a:lnTo>
                        <a:pt x="67" y="288"/>
                      </a:lnTo>
                      <a:close/>
                    </a:path>
                  </a:pathLst>
                </a:custGeom>
                <a:solidFill>
                  <a:schemeClr val="tx1">
                    <a:lumMod val="75000"/>
                    <a:lumOff val="25000"/>
                  </a:schemeClr>
                </a:solid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grpSp>
          <p:sp>
            <p:nvSpPr>
              <p:cNvPr id="260" name="Freeform 21"/>
              <p:cNvSpPr>
                <a:spLocks/>
              </p:cNvSpPr>
              <p:nvPr/>
            </p:nvSpPr>
            <p:spPr bwMode="auto">
              <a:xfrm>
                <a:off x="1322672" y="2057113"/>
                <a:ext cx="518773" cy="729898"/>
              </a:xfrm>
              <a:custGeom>
                <a:avLst/>
                <a:gdLst>
                  <a:gd name="T0" fmla="*/ 434 w 540"/>
                  <a:gd name="T1" fmla="*/ 79 h 837"/>
                  <a:gd name="T2" fmla="*/ 308 w 540"/>
                  <a:gd name="T3" fmla="*/ 53 h 837"/>
                  <a:gd name="T4" fmla="*/ 213 w 540"/>
                  <a:gd name="T5" fmla="*/ 32 h 837"/>
                  <a:gd name="T6" fmla="*/ 77 w 540"/>
                  <a:gd name="T7" fmla="*/ 0 h 837"/>
                  <a:gd name="T8" fmla="*/ 19 w 540"/>
                  <a:gd name="T9" fmla="*/ 243 h 837"/>
                  <a:gd name="T10" fmla="*/ 0 w 540"/>
                  <a:gd name="T11" fmla="*/ 314 h 837"/>
                  <a:gd name="T12" fmla="*/ 250 w 540"/>
                  <a:gd name="T13" fmla="*/ 681 h 837"/>
                  <a:gd name="T14" fmla="*/ 357 w 540"/>
                  <a:gd name="T15" fmla="*/ 837 h 837"/>
                  <a:gd name="T16" fmla="*/ 359 w 540"/>
                  <a:gd name="T17" fmla="*/ 822 h 837"/>
                  <a:gd name="T18" fmla="*/ 365 w 540"/>
                  <a:gd name="T19" fmla="*/ 814 h 837"/>
                  <a:gd name="T20" fmla="*/ 367 w 540"/>
                  <a:gd name="T21" fmla="*/ 799 h 837"/>
                  <a:gd name="T22" fmla="*/ 365 w 540"/>
                  <a:gd name="T23" fmla="*/ 786 h 837"/>
                  <a:gd name="T24" fmla="*/ 365 w 540"/>
                  <a:gd name="T25" fmla="*/ 778 h 837"/>
                  <a:gd name="T26" fmla="*/ 367 w 540"/>
                  <a:gd name="T27" fmla="*/ 769 h 837"/>
                  <a:gd name="T28" fmla="*/ 367 w 540"/>
                  <a:gd name="T29" fmla="*/ 754 h 837"/>
                  <a:gd name="T30" fmla="*/ 367 w 540"/>
                  <a:gd name="T31" fmla="*/ 748 h 837"/>
                  <a:gd name="T32" fmla="*/ 370 w 540"/>
                  <a:gd name="T33" fmla="*/ 741 h 837"/>
                  <a:gd name="T34" fmla="*/ 367 w 540"/>
                  <a:gd name="T35" fmla="*/ 728 h 837"/>
                  <a:gd name="T36" fmla="*/ 370 w 540"/>
                  <a:gd name="T37" fmla="*/ 718 h 837"/>
                  <a:gd name="T38" fmla="*/ 378 w 540"/>
                  <a:gd name="T39" fmla="*/ 715 h 837"/>
                  <a:gd name="T40" fmla="*/ 386 w 540"/>
                  <a:gd name="T41" fmla="*/ 713 h 837"/>
                  <a:gd name="T42" fmla="*/ 391 w 540"/>
                  <a:gd name="T43" fmla="*/ 716 h 837"/>
                  <a:gd name="T44" fmla="*/ 399 w 540"/>
                  <a:gd name="T45" fmla="*/ 716 h 837"/>
                  <a:gd name="T46" fmla="*/ 406 w 540"/>
                  <a:gd name="T47" fmla="*/ 724 h 837"/>
                  <a:gd name="T48" fmla="*/ 408 w 540"/>
                  <a:gd name="T49" fmla="*/ 731 h 837"/>
                  <a:gd name="T50" fmla="*/ 416 w 540"/>
                  <a:gd name="T51" fmla="*/ 733 h 837"/>
                  <a:gd name="T52" fmla="*/ 423 w 540"/>
                  <a:gd name="T53" fmla="*/ 724 h 837"/>
                  <a:gd name="T54" fmla="*/ 431 w 540"/>
                  <a:gd name="T55" fmla="*/ 715 h 837"/>
                  <a:gd name="T56" fmla="*/ 446 w 540"/>
                  <a:gd name="T57" fmla="*/ 630 h 837"/>
                  <a:gd name="T58" fmla="*/ 540 w 540"/>
                  <a:gd name="T59" fmla="*/ 98 h 837"/>
                  <a:gd name="T60" fmla="*/ 434 w 540"/>
                  <a:gd name="T61" fmla="*/ 7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0" h="837">
                    <a:moveTo>
                      <a:pt x="434" y="79"/>
                    </a:moveTo>
                    <a:lnTo>
                      <a:pt x="308" y="53"/>
                    </a:lnTo>
                    <a:lnTo>
                      <a:pt x="213" y="32"/>
                    </a:lnTo>
                    <a:lnTo>
                      <a:pt x="77" y="0"/>
                    </a:lnTo>
                    <a:lnTo>
                      <a:pt x="19" y="243"/>
                    </a:lnTo>
                    <a:lnTo>
                      <a:pt x="0" y="314"/>
                    </a:lnTo>
                    <a:lnTo>
                      <a:pt x="250" y="681"/>
                    </a:lnTo>
                    <a:lnTo>
                      <a:pt x="357" y="837"/>
                    </a:lnTo>
                    <a:lnTo>
                      <a:pt x="359" y="822"/>
                    </a:lnTo>
                    <a:lnTo>
                      <a:pt x="365" y="814"/>
                    </a:lnTo>
                    <a:lnTo>
                      <a:pt x="367" y="799"/>
                    </a:lnTo>
                    <a:lnTo>
                      <a:pt x="365" y="786"/>
                    </a:lnTo>
                    <a:lnTo>
                      <a:pt x="365" y="778"/>
                    </a:lnTo>
                    <a:lnTo>
                      <a:pt x="367" y="769"/>
                    </a:lnTo>
                    <a:lnTo>
                      <a:pt x="367" y="754"/>
                    </a:lnTo>
                    <a:lnTo>
                      <a:pt x="367" y="748"/>
                    </a:lnTo>
                    <a:lnTo>
                      <a:pt x="370" y="741"/>
                    </a:lnTo>
                    <a:lnTo>
                      <a:pt x="367" y="728"/>
                    </a:lnTo>
                    <a:lnTo>
                      <a:pt x="370" y="718"/>
                    </a:lnTo>
                    <a:lnTo>
                      <a:pt x="378" y="715"/>
                    </a:lnTo>
                    <a:lnTo>
                      <a:pt x="386" y="713"/>
                    </a:lnTo>
                    <a:lnTo>
                      <a:pt x="391" y="716"/>
                    </a:lnTo>
                    <a:lnTo>
                      <a:pt x="399" y="716"/>
                    </a:lnTo>
                    <a:lnTo>
                      <a:pt x="406" y="724"/>
                    </a:lnTo>
                    <a:lnTo>
                      <a:pt x="408" y="731"/>
                    </a:lnTo>
                    <a:lnTo>
                      <a:pt x="416" y="733"/>
                    </a:lnTo>
                    <a:lnTo>
                      <a:pt x="423" y="724"/>
                    </a:lnTo>
                    <a:lnTo>
                      <a:pt x="431" y="715"/>
                    </a:lnTo>
                    <a:lnTo>
                      <a:pt x="446" y="630"/>
                    </a:lnTo>
                    <a:lnTo>
                      <a:pt x="540" y="98"/>
                    </a:lnTo>
                    <a:lnTo>
                      <a:pt x="434" y="79"/>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61" name="Freeform 22"/>
              <p:cNvSpPr>
                <a:spLocks/>
              </p:cNvSpPr>
              <p:nvPr/>
            </p:nvSpPr>
            <p:spPr bwMode="auto">
              <a:xfrm>
                <a:off x="1603194" y="2606498"/>
                <a:ext cx="550475" cy="586883"/>
              </a:xfrm>
              <a:custGeom>
                <a:avLst/>
                <a:gdLst>
                  <a:gd name="T0" fmla="*/ 456 w 573"/>
                  <a:gd name="T1" fmla="*/ 51 h 673"/>
                  <a:gd name="T2" fmla="*/ 231 w 573"/>
                  <a:gd name="T3" fmla="*/ 15 h 673"/>
                  <a:gd name="T4" fmla="*/ 139 w 573"/>
                  <a:gd name="T5" fmla="*/ 85 h 673"/>
                  <a:gd name="T6" fmla="*/ 124 w 573"/>
                  <a:gd name="T7" fmla="*/ 103 h 673"/>
                  <a:gd name="T8" fmla="*/ 114 w 573"/>
                  <a:gd name="T9" fmla="*/ 94 h 673"/>
                  <a:gd name="T10" fmla="*/ 99 w 573"/>
                  <a:gd name="T11" fmla="*/ 86 h 673"/>
                  <a:gd name="T12" fmla="*/ 86 w 573"/>
                  <a:gd name="T13" fmla="*/ 85 h 673"/>
                  <a:gd name="T14" fmla="*/ 75 w 573"/>
                  <a:gd name="T15" fmla="*/ 98 h 673"/>
                  <a:gd name="T16" fmla="*/ 75 w 573"/>
                  <a:gd name="T17" fmla="*/ 118 h 673"/>
                  <a:gd name="T18" fmla="*/ 75 w 573"/>
                  <a:gd name="T19" fmla="*/ 139 h 673"/>
                  <a:gd name="T20" fmla="*/ 73 w 573"/>
                  <a:gd name="T21" fmla="*/ 156 h 673"/>
                  <a:gd name="T22" fmla="*/ 73 w 573"/>
                  <a:gd name="T23" fmla="*/ 184 h 673"/>
                  <a:gd name="T24" fmla="*/ 65 w 573"/>
                  <a:gd name="T25" fmla="*/ 207 h 673"/>
                  <a:gd name="T26" fmla="*/ 63 w 573"/>
                  <a:gd name="T27" fmla="*/ 220 h 673"/>
                  <a:gd name="T28" fmla="*/ 75 w 573"/>
                  <a:gd name="T29" fmla="*/ 244 h 673"/>
                  <a:gd name="T30" fmla="*/ 78 w 573"/>
                  <a:gd name="T31" fmla="*/ 258 h 673"/>
                  <a:gd name="T32" fmla="*/ 90 w 573"/>
                  <a:gd name="T33" fmla="*/ 280 h 673"/>
                  <a:gd name="T34" fmla="*/ 88 w 573"/>
                  <a:gd name="T35" fmla="*/ 293 h 673"/>
                  <a:gd name="T36" fmla="*/ 62 w 573"/>
                  <a:gd name="T37" fmla="*/ 312 h 673"/>
                  <a:gd name="T38" fmla="*/ 52 w 573"/>
                  <a:gd name="T39" fmla="*/ 329 h 673"/>
                  <a:gd name="T40" fmla="*/ 48 w 573"/>
                  <a:gd name="T41" fmla="*/ 348 h 673"/>
                  <a:gd name="T42" fmla="*/ 33 w 573"/>
                  <a:gd name="T43" fmla="*/ 372 h 673"/>
                  <a:gd name="T44" fmla="*/ 22 w 573"/>
                  <a:gd name="T45" fmla="*/ 383 h 673"/>
                  <a:gd name="T46" fmla="*/ 24 w 573"/>
                  <a:gd name="T47" fmla="*/ 399 h 673"/>
                  <a:gd name="T48" fmla="*/ 22 w 573"/>
                  <a:gd name="T49" fmla="*/ 412 h 673"/>
                  <a:gd name="T50" fmla="*/ 37 w 573"/>
                  <a:gd name="T51" fmla="*/ 419 h 673"/>
                  <a:gd name="T52" fmla="*/ 37 w 573"/>
                  <a:gd name="T53" fmla="*/ 436 h 673"/>
                  <a:gd name="T54" fmla="*/ 28 w 573"/>
                  <a:gd name="T55" fmla="*/ 447 h 673"/>
                  <a:gd name="T56" fmla="*/ 18 w 573"/>
                  <a:gd name="T57" fmla="*/ 446 h 673"/>
                  <a:gd name="T58" fmla="*/ 13 w 573"/>
                  <a:gd name="T59" fmla="*/ 446 h 673"/>
                  <a:gd name="T60" fmla="*/ 0 w 573"/>
                  <a:gd name="T61" fmla="*/ 468 h 673"/>
                  <a:gd name="T62" fmla="*/ 199 w 573"/>
                  <a:gd name="T63" fmla="*/ 583 h 673"/>
                  <a:gd name="T64" fmla="*/ 451 w 573"/>
                  <a:gd name="T65" fmla="*/ 667 h 673"/>
                  <a:gd name="T66" fmla="*/ 498 w 573"/>
                  <a:gd name="T67" fmla="*/ 66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673">
                    <a:moveTo>
                      <a:pt x="573" y="66"/>
                    </a:moveTo>
                    <a:lnTo>
                      <a:pt x="456" y="51"/>
                    </a:lnTo>
                    <a:lnTo>
                      <a:pt x="345" y="34"/>
                    </a:lnTo>
                    <a:lnTo>
                      <a:pt x="231" y="15"/>
                    </a:lnTo>
                    <a:lnTo>
                      <a:pt x="154" y="0"/>
                    </a:lnTo>
                    <a:lnTo>
                      <a:pt x="139" y="85"/>
                    </a:lnTo>
                    <a:lnTo>
                      <a:pt x="131" y="94"/>
                    </a:lnTo>
                    <a:lnTo>
                      <a:pt x="124" y="103"/>
                    </a:lnTo>
                    <a:lnTo>
                      <a:pt x="116" y="101"/>
                    </a:lnTo>
                    <a:lnTo>
                      <a:pt x="114" y="94"/>
                    </a:lnTo>
                    <a:lnTo>
                      <a:pt x="107" y="86"/>
                    </a:lnTo>
                    <a:lnTo>
                      <a:pt x="99" y="86"/>
                    </a:lnTo>
                    <a:lnTo>
                      <a:pt x="94" y="83"/>
                    </a:lnTo>
                    <a:lnTo>
                      <a:pt x="86" y="85"/>
                    </a:lnTo>
                    <a:lnTo>
                      <a:pt x="78" y="88"/>
                    </a:lnTo>
                    <a:lnTo>
                      <a:pt x="75" y="98"/>
                    </a:lnTo>
                    <a:lnTo>
                      <a:pt x="78" y="111"/>
                    </a:lnTo>
                    <a:lnTo>
                      <a:pt x="75" y="118"/>
                    </a:lnTo>
                    <a:lnTo>
                      <a:pt x="75" y="124"/>
                    </a:lnTo>
                    <a:lnTo>
                      <a:pt x="75" y="139"/>
                    </a:lnTo>
                    <a:lnTo>
                      <a:pt x="73" y="148"/>
                    </a:lnTo>
                    <a:lnTo>
                      <a:pt x="73" y="156"/>
                    </a:lnTo>
                    <a:lnTo>
                      <a:pt x="75" y="169"/>
                    </a:lnTo>
                    <a:lnTo>
                      <a:pt x="73" y="184"/>
                    </a:lnTo>
                    <a:lnTo>
                      <a:pt x="67" y="192"/>
                    </a:lnTo>
                    <a:lnTo>
                      <a:pt x="65" y="207"/>
                    </a:lnTo>
                    <a:lnTo>
                      <a:pt x="63" y="212"/>
                    </a:lnTo>
                    <a:lnTo>
                      <a:pt x="63" y="220"/>
                    </a:lnTo>
                    <a:lnTo>
                      <a:pt x="71" y="235"/>
                    </a:lnTo>
                    <a:lnTo>
                      <a:pt x="75" y="244"/>
                    </a:lnTo>
                    <a:lnTo>
                      <a:pt x="75" y="250"/>
                    </a:lnTo>
                    <a:lnTo>
                      <a:pt x="78" y="258"/>
                    </a:lnTo>
                    <a:lnTo>
                      <a:pt x="77" y="265"/>
                    </a:lnTo>
                    <a:lnTo>
                      <a:pt x="90" y="280"/>
                    </a:lnTo>
                    <a:lnTo>
                      <a:pt x="95" y="286"/>
                    </a:lnTo>
                    <a:lnTo>
                      <a:pt x="88" y="293"/>
                    </a:lnTo>
                    <a:lnTo>
                      <a:pt x="65" y="306"/>
                    </a:lnTo>
                    <a:lnTo>
                      <a:pt x="62" y="312"/>
                    </a:lnTo>
                    <a:lnTo>
                      <a:pt x="56" y="316"/>
                    </a:lnTo>
                    <a:lnTo>
                      <a:pt x="52" y="329"/>
                    </a:lnTo>
                    <a:lnTo>
                      <a:pt x="52" y="342"/>
                    </a:lnTo>
                    <a:lnTo>
                      <a:pt x="48" y="348"/>
                    </a:lnTo>
                    <a:lnTo>
                      <a:pt x="45" y="357"/>
                    </a:lnTo>
                    <a:lnTo>
                      <a:pt x="33" y="372"/>
                    </a:lnTo>
                    <a:lnTo>
                      <a:pt x="26" y="378"/>
                    </a:lnTo>
                    <a:lnTo>
                      <a:pt x="22" y="383"/>
                    </a:lnTo>
                    <a:lnTo>
                      <a:pt x="26" y="391"/>
                    </a:lnTo>
                    <a:lnTo>
                      <a:pt x="24" y="399"/>
                    </a:lnTo>
                    <a:lnTo>
                      <a:pt x="22" y="406"/>
                    </a:lnTo>
                    <a:lnTo>
                      <a:pt x="22" y="412"/>
                    </a:lnTo>
                    <a:lnTo>
                      <a:pt x="30" y="415"/>
                    </a:lnTo>
                    <a:lnTo>
                      <a:pt x="37" y="419"/>
                    </a:lnTo>
                    <a:lnTo>
                      <a:pt x="37" y="425"/>
                    </a:lnTo>
                    <a:lnTo>
                      <a:pt x="37" y="436"/>
                    </a:lnTo>
                    <a:lnTo>
                      <a:pt x="30" y="442"/>
                    </a:lnTo>
                    <a:lnTo>
                      <a:pt x="28" y="447"/>
                    </a:lnTo>
                    <a:lnTo>
                      <a:pt x="22" y="447"/>
                    </a:lnTo>
                    <a:lnTo>
                      <a:pt x="18" y="446"/>
                    </a:lnTo>
                    <a:lnTo>
                      <a:pt x="15" y="446"/>
                    </a:lnTo>
                    <a:lnTo>
                      <a:pt x="13" y="446"/>
                    </a:lnTo>
                    <a:lnTo>
                      <a:pt x="1" y="461"/>
                    </a:lnTo>
                    <a:lnTo>
                      <a:pt x="0" y="468"/>
                    </a:lnTo>
                    <a:lnTo>
                      <a:pt x="20" y="479"/>
                    </a:lnTo>
                    <a:lnTo>
                      <a:pt x="199" y="583"/>
                    </a:lnTo>
                    <a:lnTo>
                      <a:pt x="315" y="649"/>
                    </a:lnTo>
                    <a:lnTo>
                      <a:pt x="451" y="667"/>
                    </a:lnTo>
                    <a:lnTo>
                      <a:pt x="496" y="673"/>
                    </a:lnTo>
                    <a:lnTo>
                      <a:pt x="498" y="669"/>
                    </a:lnTo>
                    <a:lnTo>
                      <a:pt x="573" y="66"/>
                    </a:lnTo>
                    <a:close/>
                  </a:path>
                </a:pathLst>
              </a:custGeom>
              <a:solidFill>
                <a:schemeClr val="tx2"/>
              </a:solid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62" name="Freeform 23"/>
              <p:cNvSpPr>
                <a:spLocks/>
              </p:cNvSpPr>
              <p:nvPr/>
            </p:nvSpPr>
            <p:spPr bwMode="auto">
              <a:xfrm>
                <a:off x="1618565" y="1462381"/>
                <a:ext cx="486109" cy="713329"/>
              </a:xfrm>
              <a:custGeom>
                <a:avLst/>
                <a:gdLst>
                  <a:gd name="T0" fmla="*/ 100 w 506"/>
                  <a:gd name="T1" fmla="*/ 267 h 818"/>
                  <a:gd name="T2" fmla="*/ 100 w 506"/>
                  <a:gd name="T3" fmla="*/ 287 h 818"/>
                  <a:gd name="T4" fmla="*/ 100 w 506"/>
                  <a:gd name="T5" fmla="*/ 314 h 818"/>
                  <a:gd name="T6" fmla="*/ 104 w 506"/>
                  <a:gd name="T7" fmla="*/ 331 h 818"/>
                  <a:gd name="T8" fmla="*/ 121 w 506"/>
                  <a:gd name="T9" fmla="*/ 348 h 818"/>
                  <a:gd name="T10" fmla="*/ 119 w 506"/>
                  <a:gd name="T11" fmla="*/ 368 h 818"/>
                  <a:gd name="T12" fmla="*/ 93 w 506"/>
                  <a:gd name="T13" fmla="*/ 408 h 818"/>
                  <a:gd name="T14" fmla="*/ 79 w 506"/>
                  <a:gd name="T15" fmla="*/ 427 h 818"/>
                  <a:gd name="T16" fmla="*/ 70 w 506"/>
                  <a:gd name="T17" fmla="*/ 440 h 818"/>
                  <a:gd name="T18" fmla="*/ 49 w 506"/>
                  <a:gd name="T19" fmla="*/ 460 h 818"/>
                  <a:gd name="T20" fmla="*/ 38 w 506"/>
                  <a:gd name="T21" fmla="*/ 489 h 818"/>
                  <a:gd name="T22" fmla="*/ 47 w 506"/>
                  <a:gd name="T23" fmla="*/ 494 h 818"/>
                  <a:gd name="T24" fmla="*/ 59 w 506"/>
                  <a:gd name="T25" fmla="*/ 505 h 818"/>
                  <a:gd name="T26" fmla="*/ 53 w 506"/>
                  <a:gd name="T27" fmla="*/ 522 h 818"/>
                  <a:gd name="T28" fmla="*/ 44 w 506"/>
                  <a:gd name="T29" fmla="*/ 539 h 818"/>
                  <a:gd name="T30" fmla="*/ 0 w 506"/>
                  <a:gd name="T31" fmla="*/ 735 h 818"/>
                  <a:gd name="T32" fmla="*/ 232 w 506"/>
                  <a:gd name="T33" fmla="*/ 780 h 818"/>
                  <a:gd name="T34" fmla="*/ 375 w 506"/>
                  <a:gd name="T35" fmla="*/ 804 h 818"/>
                  <a:gd name="T36" fmla="*/ 506 w 506"/>
                  <a:gd name="T37" fmla="*/ 551 h 818"/>
                  <a:gd name="T38" fmla="*/ 495 w 506"/>
                  <a:gd name="T39" fmla="*/ 537 h 818"/>
                  <a:gd name="T40" fmla="*/ 484 w 506"/>
                  <a:gd name="T41" fmla="*/ 522 h 818"/>
                  <a:gd name="T42" fmla="*/ 472 w 506"/>
                  <a:gd name="T43" fmla="*/ 541 h 818"/>
                  <a:gd name="T44" fmla="*/ 453 w 506"/>
                  <a:gd name="T45" fmla="*/ 539 h 818"/>
                  <a:gd name="T46" fmla="*/ 433 w 506"/>
                  <a:gd name="T47" fmla="*/ 536 h 818"/>
                  <a:gd name="T48" fmla="*/ 414 w 506"/>
                  <a:gd name="T49" fmla="*/ 532 h 818"/>
                  <a:gd name="T50" fmla="*/ 401 w 506"/>
                  <a:gd name="T51" fmla="*/ 537 h 818"/>
                  <a:gd name="T52" fmla="*/ 380 w 506"/>
                  <a:gd name="T53" fmla="*/ 532 h 818"/>
                  <a:gd name="T54" fmla="*/ 371 w 506"/>
                  <a:gd name="T55" fmla="*/ 543 h 818"/>
                  <a:gd name="T56" fmla="*/ 361 w 506"/>
                  <a:gd name="T57" fmla="*/ 537 h 818"/>
                  <a:gd name="T58" fmla="*/ 359 w 506"/>
                  <a:gd name="T59" fmla="*/ 522 h 818"/>
                  <a:gd name="T60" fmla="*/ 358 w 506"/>
                  <a:gd name="T61" fmla="*/ 509 h 818"/>
                  <a:gd name="T62" fmla="*/ 346 w 506"/>
                  <a:gd name="T63" fmla="*/ 490 h 818"/>
                  <a:gd name="T64" fmla="*/ 333 w 506"/>
                  <a:gd name="T65" fmla="*/ 487 h 818"/>
                  <a:gd name="T66" fmla="*/ 335 w 506"/>
                  <a:gd name="T67" fmla="*/ 470 h 818"/>
                  <a:gd name="T68" fmla="*/ 333 w 506"/>
                  <a:gd name="T69" fmla="*/ 455 h 818"/>
                  <a:gd name="T70" fmla="*/ 322 w 506"/>
                  <a:gd name="T71" fmla="*/ 436 h 818"/>
                  <a:gd name="T72" fmla="*/ 320 w 506"/>
                  <a:gd name="T73" fmla="*/ 402 h 818"/>
                  <a:gd name="T74" fmla="*/ 311 w 506"/>
                  <a:gd name="T75" fmla="*/ 391 h 818"/>
                  <a:gd name="T76" fmla="*/ 277 w 506"/>
                  <a:gd name="T77" fmla="*/ 406 h 818"/>
                  <a:gd name="T78" fmla="*/ 262 w 506"/>
                  <a:gd name="T79" fmla="*/ 395 h 818"/>
                  <a:gd name="T80" fmla="*/ 269 w 506"/>
                  <a:gd name="T81" fmla="*/ 381 h 818"/>
                  <a:gd name="T82" fmla="*/ 271 w 506"/>
                  <a:gd name="T83" fmla="*/ 366 h 818"/>
                  <a:gd name="T84" fmla="*/ 281 w 506"/>
                  <a:gd name="T85" fmla="*/ 351 h 818"/>
                  <a:gd name="T86" fmla="*/ 281 w 506"/>
                  <a:gd name="T87" fmla="*/ 338 h 818"/>
                  <a:gd name="T88" fmla="*/ 284 w 506"/>
                  <a:gd name="T89" fmla="*/ 325 h 818"/>
                  <a:gd name="T90" fmla="*/ 292 w 506"/>
                  <a:gd name="T91" fmla="*/ 302 h 818"/>
                  <a:gd name="T92" fmla="*/ 294 w 506"/>
                  <a:gd name="T93" fmla="*/ 280 h 818"/>
                  <a:gd name="T94" fmla="*/ 277 w 506"/>
                  <a:gd name="T95" fmla="*/ 276 h 818"/>
                  <a:gd name="T96" fmla="*/ 273 w 506"/>
                  <a:gd name="T97" fmla="*/ 270 h 818"/>
                  <a:gd name="T98" fmla="*/ 262 w 506"/>
                  <a:gd name="T99" fmla="*/ 257 h 818"/>
                  <a:gd name="T100" fmla="*/ 262 w 506"/>
                  <a:gd name="T101" fmla="*/ 246 h 818"/>
                  <a:gd name="T102" fmla="*/ 249 w 506"/>
                  <a:gd name="T103" fmla="*/ 225 h 818"/>
                  <a:gd name="T104" fmla="*/ 241 w 506"/>
                  <a:gd name="T105" fmla="*/ 212 h 818"/>
                  <a:gd name="T106" fmla="*/ 228 w 506"/>
                  <a:gd name="T107" fmla="*/ 199 h 818"/>
                  <a:gd name="T108" fmla="*/ 215 w 506"/>
                  <a:gd name="T109" fmla="*/ 180 h 818"/>
                  <a:gd name="T110" fmla="*/ 218 w 506"/>
                  <a:gd name="T111" fmla="*/ 171 h 818"/>
                  <a:gd name="T112" fmla="*/ 220 w 506"/>
                  <a:gd name="T113" fmla="*/ 158 h 818"/>
                  <a:gd name="T114" fmla="*/ 215 w 506"/>
                  <a:gd name="T115" fmla="*/ 139 h 818"/>
                  <a:gd name="T116" fmla="*/ 222 w 506"/>
                  <a:gd name="T117" fmla="*/ 17 h 818"/>
                  <a:gd name="T118" fmla="*/ 207 w 506"/>
                  <a:gd name="T119" fmla="*/ 11 h 818"/>
                  <a:gd name="T120" fmla="*/ 153 w 506"/>
                  <a:gd name="T121" fmla="*/ 4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6" h="818">
                    <a:moveTo>
                      <a:pt x="102" y="244"/>
                    </a:moveTo>
                    <a:lnTo>
                      <a:pt x="100" y="267"/>
                    </a:lnTo>
                    <a:lnTo>
                      <a:pt x="96" y="272"/>
                    </a:lnTo>
                    <a:lnTo>
                      <a:pt x="100" y="287"/>
                    </a:lnTo>
                    <a:lnTo>
                      <a:pt x="98" y="308"/>
                    </a:lnTo>
                    <a:lnTo>
                      <a:pt x="100" y="314"/>
                    </a:lnTo>
                    <a:lnTo>
                      <a:pt x="100" y="323"/>
                    </a:lnTo>
                    <a:lnTo>
                      <a:pt x="104" y="331"/>
                    </a:lnTo>
                    <a:lnTo>
                      <a:pt x="106" y="334"/>
                    </a:lnTo>
                    <a:lnTo>
                      <a:pt x="121" y="348"/>
                    </a:lnTo>
                    <a:lnTo>
                      <a:pt x="123" y="361"/>
                    </a:lnTo>
                    <a:lnTo>
                      <a:pt x="119" y="368"/>
                    </a:lnTo>
                    <a:lnTo>
                      <a:pt x="102" y="385"/>
                    </a:lnTo>
                    <a:lnTo>
                      <a:pt x="93" y="408"/>
                    </a:lnTo>
                    <a:lnTo>
                      <a:pt x="79" y="421"/>
                    </a:lnTo>
                    <a:lnTo>
                      <a:pt x="79" y="427"/>
                    </a:lnTo>
                    <a:lnTo>
                      <a:pt x="76" y="434"/>
                    </a:lnTo>
                    <a:lnTo>
                      <a:pt x="70" y="440"/>
                    </a:lnTo>
                    <a:lnTo>
                      <a:pt x="59" y="447"/>
                    </a:lnTo>
                    <a:lnTo>
                      <a:pt x="49" y="460"/>
                    </a:lnTo>
                    <a:lnTo>
                      <a:pt x="44" y="468"/>
                    </a:lnTo>
                    <a:lnTo>
                      <a:pt x="38" y="489"/>
                    </a:lnTo>
                    <a:lnTo>
                      <a:pt x="42" y="492"/>
                    </a:lnTo>
                    <a:lnTo>
                      <a:pt x="47" y="494"/>
                    </a:lnTo>
                    <a:lnTo>
                      <a:pt x="55" y="500"/>
                    </a:lnTo>
                    <a:lnTo>
                      <a:pt x="59" y="505"/>
                    </a:lnTo>
                    <a:lnTo>
                      <a:pt x="53" y="513"/>
                    </a:lnTo>
                    <a:lnTo>
                      <a:pt x="53" y="522"/>
                    </a:lnTo>
                    <a:lnTo>
                      <a:pt x="46" y="536"/>
                    </a:lnTo>
                    <a:lnTo>
                      <a:pt x="44" y="539"/>
                    </a:lnTo>
                    <a:lnTo>
                      <a:pt x="40" y="543"/>
                    </a:lnTo>
                    <a:lnTo>
                      <a:pt x="0" y="735"/>
                    </a:lnTo>
                    <a:lnTo>
                      <a:pt x="126" y="761"/>
                    </a:lnTo>
                    <a:lnTo>
                      <a:pt x="232" y="780"/>
                    </a:lnTo>
                    <a:lnTo>
                      <a:pt x="264" y="786"/>
                    </a:lnTo>
                    <a:lnTo>
                      <a:pt x="375" y="804"/>
                    </a:lnTo>
                    <a:lnTo>
                      <a:pt x="467" y="818"/>
                    </a:lnTo>
                    <a:lnTo>
                      <a:pt x="506" y="551"/>
                    </a:lnTo>
                    <a:lnTo>
                      <a:pt x="499" y="545"/>
                    </a:lnTo>
                    <a:lnTo>
                      <a:pt x="495" y="537"/>
                    </a:lnTo>
                    <a:lnTo>
                      <a:pt x="491" y="524"/>
                    </a:lnTo>
                    <a:lnTo>
                      <a:pt x="484" y="522"/>
                    </a:lnTo>
                    <a:lnTo>
                      <a:pt x="472" y="536"/>
                    </a:lnTo>
                    <a:lnTo>
                      <a:pt x="472" y="541"/>
                    </a:lnTo>
                    <a:lnTo>
                      <a:pt x="459" y="537"/>
                    </a:lnTo>
                    <a:lnTo>
                      <a:pt x="453" y="539"/>
                    </a:lnTo>
                    <a:lnTo>
                      <a:pt x="446" y="536"/>
                    </a:lnTo>
                    <a:lnTo>
                      <a:pt x="433" y="536"/>
                    </a:lnTo>
                    <a:lnTo>
                      <a:pt x="418" y="530"/>
                    </a:lnTo>
                    <a:lnTo>
                      <a:pt x="414" y="532"/>
                    </a:lnTo>
                    <a:lnTo>
                      <a:pt x="406" y="537"/>
                    </a:lnTo>
                    <a:lnTo>
                      <a:pt x="401" y="537"/>
                    </a:lnTo>
                    <a:lnTo>
                      <a:pt x="393" y="534"/>
                    </a:lnTo>
                    <a:lnTo>
                      <a:pt x="380" y="532"/>
                    </a:lnTo>
                    <a:lnTo>
                      <a:pt x="373" y="536"/>
                    </a:lnTo>
                    <a:lnTo>
                      <a:pt x="371" y="543"/>
                    </a:lnTo>
                    <a:lnTo>
                      <a:pt x="369" y="543"/>
                    </a:lnTo>
                    <a:lnTo>
                      <a:pt x="361" y="537"/>
                    </a:lnTo>
                    <a:lnTo>
                      <a:pt x="358" y="530"/>
                    </a:lnTo>
                    <a:lnTo>
                      <a:pt x="359" y="522"/>
                    </a:lnTo>
                    <a:lnTo>
                      <a:pt x="356" y="517"/>
                    </a:lnTo>
                    <a:lnTo>
                      <a:pt x="358" y="509"/>
                    </a:lnTo>
                    <a:lnTo>
                      <a:pt x="354" y="498"/>
                    </a:lnTo>
                    <a:lnTo>
                      <a:pt x="346" y="490"/>
                    </a:lnTo>
                    <a:lnTo>
                      <a:pt x="339" y="492"/>
                    </a:lnTo>
                    <a:lnTo>
                      <a:pt x="333" y="487"/>
                    </a:lnTo>
                    <a:lnTo>
                      <a:pt x="331" y="479"/>
                    </a:lnTo>
                    <a:lnTo>
                      <a:pt x="335" y="470"/>
                    </a:lnTo>
                    <a:lnTo>
                      <a:pt x="335" y="462"/>
                    </a:lnTo>
                    <a:lnTo>
                      <a:pt x="333" y="455"/>
                    </a:lnTo>
                    <a:lnTo>
                      <a:pt x="328" y="449"/>
                    </a:lnTo>
                    <a:lnTo>
                      <a:pt x="322" y="436"/>
                    </a:lnTo>
                    <a:lnTo>
                      <a:pt x="320" y="417"/>
                    </a:lnTo>
                    <a:lnTo>
                      <a:pt x="320" y="402"/>
                    </a:lnTo>
                    <a:lnTo>
                      <a:pt x="312" y="396"/>
                    </a:lnTo>
                    <a:lnTo>
                      <a:pt x="311" y="391"/>
                    </a:lnTo>
                    <a:lnTo>
                      <a:pt x="284" y="406"/>
                    </a:lnTo>
                    <a:lnTo>
                      <a:pt x="277" y="406"/>
                    </a:lnTo>
                    <a:lnTo>
                      <a:pt x="271" y="396"/>
                    </a:lnTo>
                    <a:lnTo>
                      <a:pt x="262" y="395"/>
                    </a:lnTo>
                    <a:lnTo>
                      <a:pt x="264" y="387"/>
                    </a:lnTo>
                    <a:lnTo>
                      <a:pt x="269" y="381"/>
                    </a:lnTo>
                    <a:lnTo>
                      <a:pt x="267" y="374"/>
                    </a:lnTo>
                    <a:lnTo>
                      <a:pt x="271" y="366"/>
                    </a:lnTo>
                    <a:lnTo>
                      <a:pt x="279" y="366"/>
                    </a:lnTo>
                    <a:lnTo>
                      <a:pt x="281" y="351"/>
                    </a:lnTo>
                    <a:lnTo>
                      <a:pt x="277" y="346"/>
                    </a:lnTo>
                    <a:lnTo>
                      <a:pt x="281" y="338"/>
                    </a:lnTo>
                    <a:lnTo>
                      <a:pt x="279" y="331"/>
                    </a:lnTo>
                    <a:lnTo>
                      <a:pt x="284" y="325"/>
                    </a:lnTo>
                    <a:lnTo>
                      <a:pt x="286" y="317"/>
                    </a:lnTo>
                    <a:lnTo>
                      <a:pt x="292" y="302"/>
                    </a:lnTo>
                    <a:lnTo>
                      <a:pt x="299" y="282"/>
                    </a:lnTo>
                    <a:lnTo>
                      <a:pt x="294" y="280"/>
                    </a:lnTo>
                    <a:lnTo>
                      <a:pt x="284" y="280"/>
                    </a:lnTo>
                    <a:lnTo>
                      <a:pt x="277" y="276"/>
                    </a:lnTo>
                    <a:lnTo>
                      <a:pt x="279" y="270"/>
                    </a:lnTo>
                    <a:lnTo>
                      <a:pt x="273" y="270"/>
                    </a:lnTo>
                    <a:lnTo>
                      <a:pt x="269" y="263"/>
                    </a:lnTo>
                    <a:lnTo>
                      <a:pt x="262" y="257"/>
                    </a:lnTo>
                    <a:lnTo>
                      <a:pt x="262" y="250"/>
                    </a:lnTo>
                    <a:lnTo>
                      <a:pt x="262" y="246"/>
                    </a:lnTo>
                    <a:lnTo>
                      <a:pt x="256" y="240"/>
                    </a:lnTo>
                    <a:lnTo>
                      <a:pt x="249" y="225"/>
                    </a:lnTo>
                    <a:lnTo>
                      <a:pt x="245" y="218"/>
                    </a:lnTo>
                    <a:lnTo>
                      <a:pt x="241" y="212"/>
                    </a:lnTo>
                    <a:lnTo>
                      <a:pt x="239" y="205"/>
                    </a:lnTo>
                    <a:lnTo>
                      <a:pt x="228" y="199"/>
                    </a:lnTo>
                    <a:lnTo>
                      <a:pt x="226" y="193"/>
                    </a:lnTo>
                    <a:lnTo>
                      <a:pt x="215" y="180"/>
                    </a:lnTo>
                    <a:lnTo>
                      <a:pt x="222" y="178"/>
                    </a:lnTo>
                    <a:lnTo>
                      <a:pt x="218" y="171"/>
                    </a:lnTo>
                    <a:lnTo>
                      <a:pt x="220" y="163"/>
                    </a:lnTo>
                    <a:lnTo>
                      <a:pt x="220" y="158"/>
                    </a:lnTo>
                    <a:lnTo>
                      <a:pt x="215" y="143"/>
                    </a:lnTo>
                    <a:lnTo>
                      <a:pt x="215" y="139"/>
                    </a:lnTo>
                    <a:lnTo>
                      <a:pt x="203" y="118"/>
                    </a:lnTo>
                    <a:lnTo>
                      <a:pt x="222" y="17"/>
                    </a:lnTo>
                    <a:lnTo>
                      <a:pt x="224" y="13"/>
                    </a:lnTo>
                    <a:lnTo>
                      <a:pt x="207" y="11"/>
                    </a:lnTo>
                    <a:lnTo>
                      <a:pt x="155" y="0"/>
                    </a:lnTo>
                    <a:lnTo>
                      <a:pt x="153" y="4"/>
                    </a:lnTo>
                    <a:lnTo>
                      <a:pt x="102" y="244"/>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63" name="Freeform 24"/>
              <p:cNvSpPr>
                <a:spLocks/>
              </p:cNvSpPr>
              <p:nvPr/>
            </p:nvSpPr>
            <p:spPr bwMode="auto">
              <a:xfrm>
                <a:off x="1751140" y="2142573"/>
                <a:ext cx="454406" cy="521480"/>
              </a:xfrm>
              <a:custGeom>
                <a:avLst/>
                <a:gdLst>
                  <a:gd name="T0" fmla="*/ 314 w 473"/>
                  <a:gd name="T1" fmla="*/ 145 h 598"/>
                  <a:gd name="T2" fmla="*/ 329 w 473"/>
                  <a:gd name="T3" fmla="*/ 38 h 598"/>
                  <a:gd name="T4" fmla="*/ 237 w 473"/>
                  <a:gd name="T5" fmla="*/ 24 h 598"/>
                  <a:gd name="T6" fmla="*/ 126 w 473"/>
                  <a:gd name="T7" fmla="*/ 6 h 598"/>
                  <a:gd name="T8" fmla="*/ 94 w 473"/>
                  <a:gd name="T9" fmla="*/ 0 h 598"/>
                  <a:gd name="T10" fmla="*/ 0 w 473"/>
                  <a:gd name="T11" fmla="*/ 532 h 598"/>
                  <a:gd name="T12" fmla="*/ 77 w 473"/>
                  <a:gd name="T13" fmla="*/ 547 h 598"/>
                  <a:gd name="T14" fmla="*/ 191 w 473"/>
                  <a:gd name="T15" fmla="*/ 566 h 598"/>
                  <a:gd name="T16" fmla="*/ 302 w 473"/>
                  <a:gd name="T17" fmla="*/ 583 h 598"/>
                  <a:gd name="T18" fmla="*/ 419 w 473"/>
                  <a:gd name="T19" fmla="*/ 598 h 598"/>
                  <a:gd name="T20" fmla="*/ 473 w 473"/>
                  <a:gd name="T21" fmla="*/ 167 h 598"/>
                  <a:gd name="T22" fmla="*/ 314 w 473"/>
                  <a:gd name="T23" fmla="*/ 145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3" h="598">
                    <a:moveTo>
                      <a:pt x="314" y="145"/>
                    </a:moveTo>
                    <a:lnTo>
                      <a:pt x="329" y="38"/>
                    </a:lnTo>
                    <a:lnTo>
                      <a:pt x="237" y="24"/>
                    </a:lnTo>
                    <a:lnTo>
                      <a:pt x="126" y="6"/>
                    </a:lnTo>
                    <a:lnTo>
                      <a:pt x="94" y="0"/>
                    </a:lnTo>
                    <a:lnTo>
                      <a:pt x="0" y="532"/>
                    </a:lnTo>
                    <a:lnTo>
                      <a:pt x="77" y="547"/>
                    </a:lnTo>
                    <a:lnTo>
                      <a:pt x="191" y="566"/>
                    </a:lnTo>
                    <a:lnTo>
                      <a:pt x="302" y="583"/>
                    </a:lnTo>
                    <a:lnTo>
                      <a:pt x="419" y="598"/>
                    </a:lnTo>
                    <a:lnTo>
                      <a:pt x="473" y="167"/>
                    </a:lnTo>
                    <a:lnTo>
                      <a:pt x="314" y="145"/>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64" name="Freeform 25"/>
              <p:cNvSpPr>
                <a:spLocks/>
              </p:cNvSpPr>
              <p:nvPr/>
            </p:nvSpPr>
            <p:spPr bwMode="auto">
              <a:xfrm>
                <a:off x="1813585" y="1473718"/>
                <a:ext cx="838682" cy="473518"/>
              </a:xfrm>
              <a:custGeom>
                <a:avLst/>
                <a:gdLst>
                  <a:gd name="T0" fmla="*/ 12 w 873"/>
                  <a:gd name="T1" fmla="*/ 126 h 543"/>
                  <a:gd name="T2" fmla="*/ 17 w 873"/>
                  <a:gd name="T3" fmla="*/ 145 h 543"/>
                  <a:gd name="T4" fmla="*/ 15 w 873"/>
                  <a:gd name="T5" fmla="*/ 158 h 543"/>
                  <a:gd name="T6" fmla="*/ 12 w 873"/>
                  <a:gd name="T7" fmla="*/ 167 h 543"/>
                  <a:gd name="T8" fmla="*/ 25 w 873"/>
                  <a:gd name="T9" fmla="*/ 186 h 543"/>
                  <a:gd name="T10" fmla="*/ 38 w 873"/>
                  <a:gd name="T11" fmla="*/ 199 h 543"/>
                  <a:gd name="T12" fmla="*/ 46 w 873"/>
                  <a:gd name="T13" fmla="*/ 212 h 543"/>
                  <a:gd name="T14" fmla="*/ 59 w 873"/>
                  <a:gd name="T15" fmla="*/ 233 h 543"/>
                  <a:gd name="T16" fmla="*/ 59 w 873"/>
                  <a:gd name="T17" fmla="*/ 244 h 543"/>
                  <a:gd name="T18" fmla="*/ 70 w 873"/>
                  <a:gd name="T19" fmla="*/ 257 h 543"/>
                  <a:gd name="T20" fmla="*/ 74 w 873"/>
                  <a:gd name="T21" fmla="*/ 263 h 543"/>
                  <a:gd name="T22" fmla="*/ 91 w 873"/>
                  <a:gd name="T23" fmla="*/ 267 h 543"/>
                  <a:gd name="T24" fmla="*/ 89 w 873"/>
                  <a:gd name="T25" fmla="*/ 289 h 543"/>
                  <a:gd name="T26" fmla="*/ 81 w 873"/>
                  <a:gd name="T27" fmla="*/ 312 h 543"/>
                  <a:gd name="T28" fmla="*/ 78 w 873"/>
                  <a:gd name="T29" fmla="*/ 325 h 543"/>
                  <a:gd name="T30" fmla="*/ 78 w 873"/>
                  <a:gd name="T31" fmla="*/ 338 h 543"/>
                  <a:gd name="T32" fmla="*/ 68 w 873"/>
                  <a:gd name="T33" fmla="*/ 353 h 543"/>
                  <a:gd name="T34" fmla="*/ 66 w 873"/>
                  <a:gd name="T35" fmla="*/ 368 h 543"/>
                  <a:gd name="T36" fmla="*/ 59 w 873"/>
                  <a:gd name="T37" fmla="*/ 382 h 543"/>
                  <a:gd name="T38" fmla="*/ 74 w 873"/>
                  <a:gd name="T39" fmla="*/ 393 h 543"/>
                  <a:gd name="T40" fmla="*/ 108 w 873"/>
                  <a:gd name="T41" fmla="*/ 378 h 543"/>
                  <a:gd name="T42" fmla="*/ 117 w 873"/>
                  <a:gd name="T43" fmla="*/ 389 h 543"/>
                  <a:gd name="T44" fmla="*/ 119 w 873"/>
                  <a:gd name="T45" fmla="*/ 423 h 543"/>
                  <a:gd name="T46" fmla="*/ 130 w 873"/>
                  <a:gd name="T47" fmla="*/ 442 h 543"/>
                  <a:gd name="T48" fmla="*/ 132 w 873"/>
                  <a:gd name="T49" fmla="*/ 457 h 543"/>
                  <a:gd name="T50" fmla="*/ 130 w 873"/>
                  <a:gd name="T51" fmla="*/ 474 h 543"/>
                  <a:gd name="T52" fmla="*/ 143 w 873"/>
                  <a:gd name="T53" fmla="*/ 477 h 543"/>
                  <a:gd name="T54" fmla="*/ 155 w 873"/>
                  <a:gd name="T55" fmla="*/ 496 h 543"/>
                  <a:gd name="T56" fmla="*/ 156 w 873"/>
                  <a:gd name="T57" fmla="*/ 509 h 543"/>
                  <a:gd name="T58" fmla="*/ 158 w 873"/>
                  <a:gd name="T59" fmla="*/ 524 h 543"/>
                  <a:gd name="T60" fmla="*/ 168 w 873"/>
                  <a:gd name="T61" fmla="*/ 530 h 543"/>
                  <a:gd name="T62" fmla="*/ 177 w 873"/>
                  <a:gd name="T63" fmla="*/ 519 h 543"/>
                  <a:gd name="T64" fmla="*/ 198 w 873"/>
                  <a:gd name="T65" fmla="*/ 524 h 543"/>
                  <a:gd name="T66" fmla="*/ 211 w 873"/>
                  <a:gd name="T67" fmla="*/ 519 h 543"/>
                  <a:gd name="T68" fmla="*/ 230 w 873"/>
                  <a:gd name="T69" fmla="*/ 523 h 543"/>
                  <a:gd name="T70" fmla="*/ 250 w 873"/>
                  <a:gd name="T71" fmla="*/ 526 h 543"/>
                  <a:gd name="T72" fmla="*/ 269 w 873"/>
                  <a:gd name="T73" fmla="*/ 528 h 543"/>
                  <a:gd name="T74" fmla="*/ 281 w 873"/>
                  <a:gd name="T75" fmla="*/ 509 h 543"/>
                  <a:gd name="T76" fmla="*/ 292 w 873"/>
                  <a:gd name="T77" fmla="*/ 524 h 543"/>
                  <a:gd name="T78" fmla="*/ 303 w 873"/>
                  <a:gd name="T79" fmla="*/ 538 h 543"/>
                  <a:gd name="T80" fmla="*/ 316 w 873"/>
                  <a:gd name="T81" fmla="*/ 485 h 543"/>
                  <a:gd name="T82" fmla="*/ 591 w 873"/>
                  <a:gd name="T83" fmla="*/ 521 h 543"/>
                  <a:gd name="T84" fmla="*/ 841 w 873"/>
                  <a:gd name="T85" fmla="*/ 543 h 543"/>
                  <a:gd name="T86" fmla="*/ 850 w 873"/>
                  <a:gd name="T87" fmla="*/ 442 h 543"/>
                  <a:gd name="T88" fmla="*/ 873 w 873"/>
                  <a:gd name="T89" fmla="*/ 117 h 543"/>
                  <a:gd name="T90" fmla="*/ 683 w 873"/>
                  <a:gd name="T91" fmla="*/ 101 h 543"/>
                  <a:gd name="T92" fmla="*/ 469 w 873"/>
                  <a:gd name="T93" fmla="*/ 75 h 543"/>
                  <a:gd name="T94" fmla="*/ 125 w 873"/>
                  <a:gd name="T95" fmla="*/ 21 h 543"/>
                  <a:gd name="T96" fmla="*/ 19 w 873"/>
                  <a:gd name="T97" fmla="*/ 4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3" h="543">
                    <a:moveTo>
                      <a:pt x="0" y="105"/>
                    </a:moveTo>
                    <a:lnTo>
                      <a:pt x="12" y="126"/>
                    </a:lnTo>
                    <a:lnTo>
                      <a:pt x="12" y="130"/>
                    </a:lnTo>
                    <a:lnTo>
                      <a:pt x="17" y="145"/>
                    </a:lnTo>
                    <a:lnTo>
                      <a:pt x="17" y="150"/>
                    </a:lnTo>
                    <a:lnTo>
                      <a:pt x="15" y="158"/>
                    </a:lnTo>
                    <a:lnTo>
                      <a:pt x="19" y="165"/>
                    </a:lnTo>
                    <a:lnTo>
                      <a:pt x="12" y="167"/>
                    </a:lnTo>
                    <a:lnTo>
                      <a:pt x="23" y="180"/>
                    </a:lnTo>
                    <a:lnTo>
                      <a:pt x="25" y="186"/>
                    </a:lnTo>
                    <a:lnTo>
                      <a:pt x="36" y="192"/>
                    </a:lnTo>
                    <a:lnTo>
                      <a:pt x="38" y="199"/>
                    </a:lnTo>
                    <a:lnTo>
                      <a:pt x="42" y="205"/>
                    </a:lnTo>
                    <a:lnTo>
                      <a:pt x="46" y="212"/>
                    </a:lnTo>
                    <a:lnTo>
                      <a:pt x="53" y="227"/>
                    </a:lnTo>
                    <a:lnTo>
                      <a:pt x="59" y="233"/>
                    </a:lnTo>
                    <a:lnTo>
                      <a:pt x="59" y="237"/>
                    </a:lnTo>
                    <a:lnTo>
                      <a:pt x="59" y="244"/>
                    </a:lnTo>
                    <a:lnTo>
                      <a:pt x="66" y="250"/>
                    </a:lnTo>
                    <a:lnTo>
                      <a:pt x="70" y="257"/>
                    </a:lnTo>
                    <a:lnTo>
                      <a:pt x="76" y="257"/>
                    </a:lnTo>
                    <a:lnTo>
                      <a:pt x="74" y="263"/>
                    </a:lnTo>
                    <a:lnTo>
                      <a:pt x="81" y="267"/>
                    </a:lnTo>
                    <a:lnTo>
                      <a:pt x="91" y="267"/>
                    </a:lnTo>
                    <a:lnTo>
                      <a:pt x="96" y="269"/>
                    </a:lnTo>
                    <a:lnTo>
                      <a:pt x="89" y="289"/>
                    </a:lnTo>
                    <a:lnTo>
                      <a:pt x="83" y="304"/>
                    </a:lnTo>
                    <a:lnTo>
                      <a:pt x="81" y="312"/>
                    </a:lnTo>
                    <a:lnTo>
                      <a:pt x="76" y="318"/>
                    </a:lnTo>
                    <a:lnTo>
                      <a:pt x="78" y="325"/>
                    </a:lnTo>
                    <a:lnTo>
                      <a:pt x="74" y="333"/>
                    </a:lnTo>
                    <a:lnTo>
                      <a:pt x="78" y="338"/>
                    </a:lnTo>
                    <a:lnTo>
                      <a:pt x="76" y="353"/>
                    </a:lnTo>
                    <a:lnTo>
                      <a:pt x="68" y="353"/>
                    </a:lnTo>
                    <a:lnTo>
                      <a:pt x="64" y="361"/>
                    </a:lnTo>
                    <a:lnTo>
                      <a:pt x="66" y="368"/>
                    </a:lnTo>
                    <a:lnTo>
                      <a:pt x="61" y="374"/>
                    </a:lnTo>
                    <a:lnTo>
                      <a:pt x="59" y="382"/>
                    </a:lnTo>
                    <a:lnTo>
                      <a:pt x="68" y="383"/>
                    </a:lnTo>
                    <a:lnTo>
                      <a:pt x="74" y="393"/>
                    </a:lnTo>
                    <a:lnTo>
                      <a:pt x="81" y="393"/>
                    </a:lnTo>
                    <a:lnTo>
                      <a:pt x="108" y="378"/>
                    </a:lnTo>
                    <a:lnTo>
                      <a:pt x="109" y="383"/>
                    </a:lnTo>
                    <a:lnTo>
                      <a:pt x="117" y="389"/>
                    </a:lnTo>
                    <a:lnTo>
                      <a:pt x="117" y="404"/>
                    </a:lnTo>
                    <a:lnTo>
                      <a:pt x="119" y="423"/>
                    </a:lnTo>
                    <a:lnTo>
                      <a:pt x="125" y="436"/>
                    </a:lnTo>
                    <a:lnTo>
                      <a:pt x="130" y="442"/>
                    </a:lnTo>
                    <a:lnTo>
                      <a:pt x="132" y="449"/>
                    </a:lnTo>
                    <a:lnTo>
                      <a:pt x="132" y="457"/>
                    </a:lnTo>
                    <a:lnTo>
                      <a:pt x="128" y="466"/>
                    </a:lnTo>
                    <a:lnTo>
                      <a:pt x="130" y="474"/>
                    </a:lnTo>
                    <a:lnTo>
                      <a:pt x="136" y="479"/>
                    </a:lnTo>
                    <a:lnTo>
                      <a:pt x="143" y="477"/>
                    </a:lnTo>
                    <a:lnTo>
                      <a:pt x="151" y="485"/>
                    </a:lnTo>
                    <a:lnTo>
                      <a:pt x="155" y="496"/>
                    </a:lnTo>
                    <a:lnTo>
                      <a:pt x="153" y="504"/>
                    </a:lnTo>
                    <a:lnTo>
                      <a:pt x="156" y="509"/>
                    </a:lnTo>
                    <a:lnTo>
                      <a:pt x="155" y="517"/>
                    </a:lnTo>
                    <a:lnTo>
                      <a:pt x="158" y="524"/>
                    </a:lnTo>
                    <a:lnTo>
                      <a:pt x="166" y="530"/>
                    </a:lnTo>
                    <a:lnTo>
                      <a:pt x="168" y="530"/>
                    </a:lnTo>
                    <a:lnTo>
                      <a:pt x="170" y="523"/>
                    </a:lnTo>
                    <a:lnTo>
                      <a:pt x="177" y="519"/>
                    </a:lnTo>
                    <a:lnTo>
                      <a:pt x="190" y="521"/>
                    </a:lnTo>
                    <a:lnTo>
                      <a:pt x="198" y="524"/>
                    </a:lnTo>
                    <a:lnTo>
                      <a:pt x="203" y="524"/>
                    </a:lnTo>
                    <a:lnTo>
                      <a:pt x="211" y="519"/>
                    </a:lnTo>
                    <a:lnTo>
                      <a:pt x="215" y="517"/>
                    </a:lnTo>
                    <a:lnTo>
                      <a:pt x="230" y="523"/>
                    </a:lnTo>
                    <a:lnTo>
                      <a:pt x="243" y="523"/>
                    </a:lnTo>
                    <a:lnTo>
                      <a:pt x="250" y="526"/>
                    </a:lnTo>
                    <a:lnTo>
                      <a:pt x="256" y="524"/>
                    </a:lnTo>
                    <a:lnTo>
                      <a:pt x="269" y="528"/>
                    </a:lnTo>
                    <a:lnTo>
                      <a:pt x="269" y="523"/>
                    </a:lnTo>
                    <a:lnTo>
                      <a:pt x="281" y="509"/>
                    </a:lnTo>
                    <a:lnTo>
                      <a:pt x="288" y="511"/>
                    </a:lnTo>
                    <a:lnTo>
                      <a:pt x="292" y="524"/>
                    </a:lnTo>
                    <a:lnTo>
                      <a:pt x="296" y="532"/>
                    </a:lnTo>
                    <a:lnTo>
                      <a:pt x="303" y="538"/>
                    </a:lnTo>
                    <a:lnTo>
                      <a:pt x="311" y="491"/>
                    </a:lnTo>
                    <a:lnTo>
                      <a:pt x="316" y="485"/>
                    </a:lnTo>
                    <a:lnTo>
                      <a:pt x="455" y="506"/>
                    </a:lnTo>
                    <a:lnTo>
                      <a:pt x="591" y="521"/>
                    </a:lnTo>
                    <a:lnTo>
                      <a:pt x="739" y="536"/>
                    </a:lnTo>
                    <a:lnTo>
                      <a:pt x="841" y="543"/>
                    </a:lnTo>
                    <a:lnTo>
                      <a:pt x="844" y="536"/>
                    </a:lnTo>
                    <a:lnTo>
                      <a:pt x="850" y="442"/>
                    </a:lnTo>
                    <a:lnTo>
                      <a:pt x="873" y="120"/>
                    </a:lnTo>
                    <a:lnTo>
                      <a:pt x="873" y="117"/>
                    </a:lnTo>
                    <a:lnTo>
                      <a:pt x="822" y="113"/>
                    </a:lnTo>
                    <a:lnTo>
                      <a:pt x="683" y="101"/>
                    </a:lnTo>
                    <a:lnTo>
                      <a:pt x="572" y="88"/>
                    </a:lnTo>
                    <a:lnTo>
                      <a:pt x="469" y="75"/>
                    </a:lnTo>
                    <a:lnTo>
                      <a:pt x="307" y="53"/>
                    </a:lnTo>
                    <a:lnTo>
                      <a:pt x="125" y="21"/>
                    </a:lnTo>
                    <a:lnTo>
                      <a:pt x="21" y="0"/>
                    </a:lnTo>
                    <a:lnTo>
                      <a:pt x="19" y="4"/>
                    </a:lnTo>
                    <a:lnTo>
                      <a:pt x="0" y="105"/>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65" name="Freeform 26"/>
              <p:cNvSpPr>
                <a:spLocks/>
              </p:cNvSpPr>
              <p:nvPr/>
            </p:nvSpPr>
            <p:spPr bwMode="auto">
              <a:xfrm>
                <a:off x="2052796" y="1896657"/>
                <a:ext cx="568728" cy="426428"/>
              </a:xfrm>
              <a:custGeom>
                <a:avLst/>
                <a:gdLst>
                  <a:gd name="T0" fmla="*/ 159 w 592"/>
                  <a:gd name="T1" fmla="*/ 449 h 489"/>
                  <a:gd name="T2" fmla="*/ 236 w 592"/>
                  <a:gd name="T3" fmla="*/ 459 h 489"/>
                  <a:gd name="T4" fmla="*/ 366 w 592"/>
                  <a:gd name="T5" fmla="*/ 472 h 489"/>
                  <a:gd name="T6" fmla="*/ 436 w 592"/>
                  <a:gd name="T7" fmla="*/ 479 h 489"/>
                  <a:gd name="T8" fmla="*/ 562 w 592"/>
                  <a:gd name="T9" fmla="*/ 489 h 489"/>
                  <a:gd name="T10" fmla="*/ 577 w 592"/>
                  <a:gd name="T11" fmla="*/ 273 h 489"/>
                  <a:gd name="T12" fmla="*/ 592 w 592"/>
                  <a:gd name="T13" fmla="*/ 58 h 489"/>
                  <a:gd name="T14" fmla="*/ 490 w 592"/>
                  <a:gd name="T15" fmla="*/ 51 h 489"/>
                  <a:gd name="T16" fmla="*/ 342 w 592"/>
                  <a:gd name="T17" fmla="*/ 36 h 489"/>
                  <a:gd name="T18" fmla="*/ 206 w 592"/>
                  <a:gd name="T19" fmla="*/ 21 h 489"/>
                  <a:gd name="T20" fmla="*/ 67 w 592"/>
                  <a:gd name="T21" fmla="*/ 0 h 489"/>
                  <a:gd name="T22" fmla="*/ 62 w 592"/>
                  <a:gd name="T23" fmla="*/ 6 h 489"/>
                  <a:gd name="T24" fmla="*/ 54 w 592"/>
                  <a:gd name="T25" fmla="*/ 53 h 489"/>
                  <a:gd name="T26" fmla="*/ 15 w 592"/>
                  <a:gd name="T27" fmla="*/ 320 h 489"/>
                  <a:gd name="T28" fmla="*/ 0 w 592"/>
                  <a:gd name="T29" fmla="*/ 427 h 489"/>
                  <a:gd name="T30" fmla="*/ 159 w 592"/>
                  <a:gd name="T31" fmla="*/ 44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489">
                    <a:moveTo>
                      <a:pt x="159" y="449"/>
                    </a:moveTo>
                    <a:lnTo>
                      <a:pt x="236" y="459"/>
                    </a:lnTo>
                    <a:lnTo>
                      <a:pt x="366" y="472"/>
                    </a:lnTo>
                    <a:lnTo>
                      <a:pt x="436" y="479"/>
                    </a:lnTo>
                    <a:lnTo>
                      <a:pt x="562" y="489"/>
                    </a:lnTo>
                    <a:lnTo>
                      <a:pt x="577" y="273"/>
                    </a:lnTo>
                    <a:lnTo>
                      <a:pt x="592" y="58"/>
                    </a:lnTo>
                    <a:lnTo>
                      <a:pt x="490" y="51"/>
                    </a:lnTo>
                    <a:lnTo>
                      <a:pt x="342" y="36"/>
                    </a:lnTo>
                    <a:lnTo>
                      <a:pt x="206" y="21"/>
                    </a:lnTo>
                    <a:lnTo>
                      <a:pt x="67" y="0"/>
                    </a:lnTo>
                    <a:lnTo>
                      <a:pt x="62" y="6"/>
                    </a:lnTo>
                    <a:lnTo>
                      <a:pt x="54" y="53"/>
                    </a:lnTo>
                    <a:lnTo>
                      <a:pt x="15" y="320"/>
                    </a:lnTo>
                    <a:lnTo>
                      <a:pt x="0" y="427"/>
                    </a:lnTo>
                    <a:lnTo>
                      <a:pt x="159" y="449"/>
                    </a:lnTo>
                    <a:close/>
                  </a:path>
                </a:pathLst>
              </a:custGeom>
              <a:no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66" name="Freeform 27"/>
              <p:cNvSpPr>
                <a:spLocks/>
              </p:cNvSpPr>
              <p:nvPr/>
            </p:nvSpPr>
            <p:spPr bwMode="auto">
              <a:xfrm>
                <a:off x="2079696" y="2664053"/>
                <a:ext cx="564886" cy="536305"/>
              </a:xfrm>
              <a:custGeom>
                <a:avLst/>
                <a:gdLst>
                  <a:gd name="T0" fmla="*/ 227 w 588"/>
                  <a:gd name="T1" fmla="*/ 577 h 615"/>
                  <a:gd name="T2" fmla="*/ 223 w 588"/>
                  <a:gd name="T3" fmla="*/ 564 h 615"/>
                  <a:gd name="T4" fmla="*/ 223 w 588"/>
                  <a:gd name="T5" fmla="*/ 560 h 615"/>
                  <a:gd name="T6" fmla="*/ 293 w 588"/>
                  <a:gd name="T7" fmla="*/ 568 h 615"/>
                  <a:gd name="T8" fmla="*/ 381 w 588"/>
                  <a:gd name="T9" fmla="*/ 575 h 615"/>
                  <a:gd name="T10" fmla="*/ 460 w 588"/>
                  <a:gd name="T11" fmla="*/ 581 h 615"/>
                  <a:gd name="T12" fmla="*/ 539 w 588"/>
                  <a:gd name="T13" fmla="*/ 586 h 615"/>
                  <a:gd name="T14" fmla="*/ 543 w 588"/>
                  <a:gd name="T15" fmla="*/ 586 h 615"/>
                  <a:gd name="T16" fmla="*/ 549 w 588"/>
                  <a:gd name="T17" fmla="*/ 579 h 615"/>
                  <a:gd name="T18" fmla="*/ 556 w 588"/>
                  <a:gd name="T19" fmla="*/ 468 h 615"/>
                  <a:gd name="T20" fmla="*/ 566 w 588"/>
                  <a:gd name="T21" fmla="*/ 370 h 615"/>
                  <a:gd name="T22" fmla="*/ 581 w 588"/>
                  <a:gd name="T23" fmla="*/ 109 h 615"/>
                  <a:gd name="T24" fmla="*/ 583 w 588"/>
                  <a:gd name="T25" fmla="*/ 103 h 615"/>
                  <a:gd name="T26" fmla="*/ 586 w 588"/>
                  <a:gd name="T27" fmla="*/ 101 h 615"/>
                  <a:gd name="T28" fmla="*/ 588 w 588"/>
                  <a:gd name="T29" fmla="*/ 47 h 615"/>
                  <a:gd name="T30" fmla="*/ 494 w 588"/>
                  <a:gd name="T31" fmla="*/ 41 h 615"/>
                  <a:gd name="T32" fmla="*/ 342 w 588"/>
                  <a:gd name="T33" fmla="*/ 28 h 615"/>
                  <a:gd name="T34" fmla="*/ 218 w 588"/>
                  <a:gd name="T35" fmla="*/ 15 h 615"/>
                  <a:gd name="T36" fmla="*/ 77 w 588"/>
                  <a:gd name="T37" fmla="*/ 0 h 615"/>
                  <a:gd name="T38" fmla="*/ 2 w 588"/>
                  <a:gd name="T39" fmla="*/ 603 h 615"/>
                  <a:gd name="T40" fmla="*/ 0 w 588"/>
                  <a:gd name="T41" fmla="*/ 607 h 615"/>
                  <a:gd name="T42" fmla="*/ 71 w 588"/>
                  <a:gd name="T43" fmla="*/ 615 h 615"/>
                  <a:gd name="T44" fmla="*/ 77 w 588"/>
                  <a:gd name="T45" fmla="*/ 613 h 615"/>
                  <a:gd name="T46" fmla="*/ 81 w 588"/>
                  <a:gd name="T47" fmla="*/ 577 h 615"/>
                  <a:gd name="T48" fmla="*/ 84 w 588"/>
                  <a:gd name="T49" fmla="*/ 568 h 615"/>
                  <a:gd name="T50" fmla="*/ 231 w 588"/>
                  <a:gd name="T51" fmla="*/ 584 h 615"/>
                  <a:gd name="T52" fmla="*/ 233 w 588"/>
                  <a:gd name="T53" fmla="*/ 584 h 615"/>
                  <a:gd name="T54" fmla="*/ 233 w 588"/>
                  <a:gd name="T55" fmla="*/ 581 h 615"/>
                  <a:gd name="T56" fmla="*/ 227 w 588"/>
                  <a:gd name="T57" fmla="*/ 577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8" h="615">
                    <a:moveTo>
                      <a:pt x="227" y="577"/>
                    </a:moveTo>
                    <a:lnTo>
                      <a:pt x="223" y="564"/>
                    </a:lnTo>
                    <a:lnTo>
                      <a:pt x="223" y="560"/>
                    </a:lnTo>
                    <a:lnTo>
                      <a:pt x="293" y="568"/>
                    </a:lnTo>
                    <a:lnTo>
                      <a:pt x="381" y="575"/>
                    </a:lnTo>
                    <a:lnTo>
                      <a:pt x="460" y="581"/>
                    </a:lnTo>
                    <a:lnTo>
                      <a:pt x="539" y="586"/>
                    </a:lnTo>
                    <a:lnTo>
                      <a:pt x="543" y="586"/>
                    </a:lnTo>
                    <a:lnTo>
                      <a:pt x="549" y="579"/>
                    </a:lnTo>
                    <a:lnTo>
                      <a:pt x="556" y="468"/>
                    </a:lnTo>
                    <a:lnTo>
                      <a:pt x="566" y="370"/>
                    </a:lnTo>
                    <a:lnTo>
                      <a:pt x="581" y="109"/>
                    </a:lnTo>
                    <a:lnTo>
                      <a:pt x="583" y="103"/>
                    </a:lnTo>
                    <a:lnTo>
                      <a:pt x="586" y="101"/>
                    </a:lnTo>
                    <a:lnTo>
                      <a:pt x="588" y="47"/>
                    </a:lnTo>
                    <a:lnTo>
                      <a:pt x="494" y="41"/>
                    </a:lnTo>
                    <a:lnTo>
                      <a:pt x="342" y="28"/>
                    </a:lnTo>
                    <a:lnTo>
                      <a:pt x="218" y="15"/>
                    </a:lnTo>
                    <a:lnTo>
                      <a:pt x="77" y="0"/>
                    </a:lnTo>
                    <a:lnTo>
                      <a:pt x="2" y="603"/>
                    </a:lnTo>
                    <a:lnTo>
                      <a:pt x="0" y="607"/>
                    </a:lnTo>
                    <a:lnTo>
                      <a:pt x="71" y="615"/>
                    </a:lnTo>
                    <a:lnTo>
                      <a:pt x="77" y="613"/>
                    </a:lnTo>
                    <a:lnTo>
                      <a:pt x="81" y="577"/>
                    </a:lnTo>
                    <a:lnTo>
                      <a:pt x="84" y="568"/>
                    </a:lnTo>
                    <a:lnTo>
                      <a:pt x="231" y="584"/>
                    </a:lnTo>
                    <a:lnTo>
                      <a:pt x="233" y="584"/>
                    </a:lnTo>
                    <a:lnTo>
                      <a:pt x="233" y="581"/>
                    </a:lnTo>
                    <a:lnTo>
                      <a:pt x="227" y="577"/>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67" name="Freeform 28"/>
              <p:cNvSpPr>
                <a:spLocks/>
              </p:cNvSpPr>
              <p:nvPr/>
            </p:nvSpPr>
            <p:spPr bwMode="auto">
              <a:xfrm>
                <a:off x="2153669" y="2288203"/>
                <a:ext cx="591785" cy="421196"/>
              </a:xfrm>
              <a:custGeom>
                <a:avLst/>
                <a:gdLst>
                  <a:gd name="T0" fmla="*/ 611 w 616"/>
                  <a:gd name="T1" fmla="*/ 158 h 483"/>
                  <a:gd name="T2" fmla="*/ 616 w 616"/>
                  <a:gd name="T3" fmla="*/ 53 h 483"/>
                  <a:gd name="T4" fmla="*/ 609 w 616"/>
                  <a:gd name="T5" fmla="*/ 49 h 483"/>
                  <a:gd name="T6" fmla="*/ 530 w 616"/>
                  <a:gd name="T7" fmla="*/ 45 h 483"/>
                  <a:gd name="T8" fmla="*/ 457 w 616"/>
                  <a:gd name="T9" fmla="*/ 40 h 483"/>
                  <a:gd name="T10" fmla="*/ 331 w 616"/>
                  <a:gd name="T11" fmla="*/ 30 h 483"/>
                  <a:gd name="T12" fmla="*/ 261 w 616"/>
                  <a:gd name="T13" fmla="*/ 23 h 483"/>
                  <a:gd name="T14" fmla="*/ 131 w 616"/>
                  <a:gd name="T15" fmla="*/ 10 h 483"/>
                  <a:gd name="T16" fmla="*/ 54 w 616"/>
                  <a:gd name="T17" fmla="*/ 0 h 483"/>
                  <a:gd name="T18" fmla="*/ 0 w 616"/>
                  <a:gd name="T19" fmla="*/ 431 h 483"/>
                  <a:gd name="T20" fmla="*/ 141 w 616"/>
                  <a:gd name="T21" fmla="*/ 446 h 483"/>
                  <a:gd name="T22" fmla="*/ 265 w 616"/>
                  <a:gd name="T23" fmla="*/ 459 h 483"/>
                  <a:gd name="T24" fmla="*/ 417 w 616"/>
                  <a:gd name="T25" fmla="*/ 472 h 483"/>
                  <a:gd name="T26" fmla="*/ 511 w 616"/>
                  <a:gd name="T27" fmla="*/ 478 h 483"/>
                  <a:gd name="T28" fmla="*/ 596 w 616"/>
                  <a:gd name="T29" fmla="*/ 483 h 483"/>
                  <a:gd name="T30" fmla="*/ 611 w 616"/>
                  <a:gd name="T31" fmla="*/ 158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6" h="483">
                    <a:moveTo>
                      <a:pt x="611" y="158"/>
                    </a:moveTo>
                    <a:lnTo>
                      <a:pt x="616" y="53"/>
                    </a:lnTo>
                    <a:lnTo>
                      <a:pt x="609" y="49"/>
                    </a:lnTo>
                    <a:lnTo>
                      <a:pt x="530" y="45"/>
                    </a:lnTo>
                    <a:lnTo>
                      <a:pt x="457" y="40"/>
                    </a:lnTo>
                    <a:lnTo>
                      <a:pt x="331" y="30"/>
                    </a:lnTo>
                    <a:lnTo>
                      <a:pt x="261" y="23"/>
                    </a:lnTo>
                    <a:lnTo>
                      <a:pt x="131" y="10"/>
                    </a:lnTo>
                    <a:lnTo>
                      <a:pt x="54" y="0"/>
                    </a:lnTo>
                    <a:lnTo>
                      <a:pt x="0" y="431"/>
                    </a:lnTo>
                    <a:lnTo>
                      <a:pt x="141" y="446"/>
                    </a:lnTo>
                    <a:lnTo>
                      <a:pt x="265" y="459"/>
                    </a:lnTo>
                    <a:lnTo>
                      <a:pt x="417" y="472"/>
                    </a:lnTo>
                    <a:lnTo>
                      <a:pt x="511" y="478"/>
                    </a:lnTo>
                    <a:lnTo>
                      <a:pt x="596" y="483"/>
                    </a:lnTo>
                    <a:lnTo>
                      <a:pt x="611" y="158"/>
                    </a:lnTo>
                    <a:close/>
                  </a:path>
                </a:pathLst>
              </a:custGeom>
              <a:solidFill>
                <a:schemeClr val="tx1">
                  <a:lumMod val="75000"/>
                  <a:lumOff val="25000"/>
                </a:schemeClr>
              </a:solid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68" name="Freeform 29"/>
              <p:cNvSpPr>
                <a:spLocks/>
              </p:cNvSpPr>
              <p:nvPr/>
            </p:nvSpPr>
            <p:spPr bwMode="auto">
              <a:xfrm>
                <a:off x="2592704" y="2134724"/>
                <a:ext cx="675365" cy="300854"/>
              </a:xfrm>
              <a:custGeom>
                <a:avLst/>
                <a:gdLst>
                  <a:gd name="T0" fmla="*/ 565 w 703"/>
                  <a:gd name="T1" fmla="*/ 345 h 345"/>
                  <a:gd name="T2" fmla="*/ 695 w 703"/>
                  <a:gd name="T3" fmla="*/ 338 h 345"/>
                  <a:gd name="T4" fmla="*/ 690 w 703"/>
                  <a:gd name="T5" fmla="*/ 325 h 345"/>
                  <a:gd name="T6" fmla="*/ 682 w 703"/>
                  <a:gd name="T7" fmla="*/ 314 h 345"/>
                  <a:gd name="T8" fmla="*/ 671 w 703"/>
                  <a:gd name="T9" fmla="*/ 293 h 345"/>
                  <a:gd name="T10" fmla="*/ 665 w 703"/>
                  <a:gd name="T11" fmla="*/ 280 h 345"/>
                  <a:gd name="T12" fmla="*/ 656 w 703"/>
                  <a:gd name="T13" fmla="*/ 268 h 345"/>
                  <a:gd name="T14" fmla="*/ 656 w 703"/>
                  <a:gd name="T15" fmla="*/ 233 h 345"/>
                  <a:gd name="T16" fmla="*/ 658 w 703"/>
                  <a:gd name="T17" fmla="*/ 216 h 345"/>
                  <a:gd name="T18" fmla="*/ 654 w 703"/>
                  <a:gd name="T19" fmla="*/ 201 h 345"/>
                  <a:gd name="T20" fmla="*/ 652 w 703"/>
                  <a:gd name="T21" fmla="*/ 188 h 345"/>
                  <a:gd name="T22" fmla="*/ 644 w 703"/>
                  <a:gd name="T23" fmla="*/ 176 h 345"/>
                  <a:gd name="T24" fmla="*/ 639 w 703"/>
                  <a:gd name="T25" fmla="*/ 174 h 345"/>
                  <a:gd name="T26" fmla="*/ 637 w 703"/>
                  <a:gd name="T27" fmla="*/ 159 h 345"/>
                  <a:gd name="T28" fmla="*/ 637 w 703"/>
                  <a:gd name="T29" fmla="*/ 146 h 345"/>
                  <a:gd name="T30" fmla="*/ 633 w 703"/>
                  <a:gd name="T31" fmla="*/ 133 h 345"/>
                  <a:gd name="T32" fmla="*/ 624 w 703"/>
                  <a:gd name="T33" fmla="*/ 114 h 345"/>
                  <a:gd name="T34" fmla="*/ 618 w 703"/>
                  <a:gd name="T35" fmla="*/ 101 h 345"/>
                  <a:gd name="T36" fmla="*/ 612 w 703"/>
                  <a:gd name="T37" fmla="*/ 86 h 345"/>
                  <a:gd name="T38" fmla="*/ 612 w 703"/>
                  <a:gd name="T39" fmla="*/ 75 h 345"/>
                  <a:gd name="T40" fmla="*/ 599 w 703"/>
                  <a:gd name="T41" fmla="*/ 71 h 345"/>
                  <a:gd name="T42" fmla="*/ 590 w 703"/>
                  <a:gd name="T43" fmla="*/ 58 h 345"/>
                  <a:gd name="T44" fmla="*/ 575 w 703"/>
                  <a:gd name="T45" fmla="*/ 48 h 345"/>
                  <a:gd name="T46" fmla="*/ 567 w 703"/>
                  <a:gd name="T47" fmla="*/ 47 h 345"/>
                  <a:gd name="T48" fmla="*/ 554 w 703"/>
                  <a:gd name="T49" fmla="*/ 43 h 345"/>
                  <a:gd name="T50" fmla="*/ 513 w 703"/>
                  <a:gd name="T51" fmla="*/ 37 h 345"/>
                  <a:gd name="T52" fmla="*/ 492 w 703"/>
                  <a:gd name="T53" fmla="*/ 41 h 345"/>
                  <a:gd name="T54" fmla="*/ 456 w 703"/>
                  <a:gd name="T55" fmla="*/ 28 h 345"/>
                  <a:gd name="T56" fmla="*/ 361 w 703"/>
                  <a:gd name="T57" fmla="*/ 18 h 345"/>
                  <a:gd name="T58" fmla="*/ 96 w 703"/>
                  <a:gd name="T59" fmla="*/ 5 h 345"/>
                  <a:gd name="T60" fmla="*/ 0 w 703"/>
                  <a:gd name="T61" fmla="*/ 216 h 345"/>
                  <a:gd name="T62" fmla="*/ 152 w 703"/>
                  <a:gd name="T63" fmla="*/ 225 h 345"/>
                  <a:gd name="T64" fmla="*/ 154 w 703"/>
                  <a:gd name="T65" fmla="*/ 334 h 345"/>
                  <a:gd name="T66" fmla="*/ 460 w 703"/>
                  <a:gd name="T67" fmla="*/ 344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3" h="345">
                    <a:moveTo>
                      <a:pt x="460" y="344"/>
                    </a:moveTo>
                    <a:lnTo>
                      <a:pt x="565" y="345"/>
                    </a:lnTo>
                    <a:lnTo>
                      <a:pt x="703" y="344"/>
                    </a:lnTo>
                    <a:lnTo>
                      <a:pt x="695" y="338"/>
                    </a:lnTo>
                    <a:lnTo>
                      <a:pt x="695" y="330"/>
                    </a:lnTo>
                    <a:lnTo>
                      <a:pt x="690" y="325"/>
                    </a:lnTo>
                    <a:lnTo>
                      <a:pt x="688" y="317"/>
                    </a:lnTo>
                    <a:lnTo>
                      <a:pt x="682" y="314"/>
                    </a:lnTo>
                    <a:lnTo>
                      <a:pt x="676" y="306"/>
                    </a:lnTo>
                    <a:lnTo>
                      <a:pt x="671" y="293"/>
                    </a:lnTo>
                    <a:lnTo>
                      <a:pt x="665" y="285"/>
                    </a:lnTo>
                    <a:lnTo>
                      <a:pt x="665" y="280"/>
                    </a:lnTo>
                    <a:lnTo>
                      <a:pt x="663" y="272"/>
                    </a:lnTo>
                    <a:lnTo>
                      <a:pt x="656" y="268"/>
                    </a:lnTo>
                    <a:lnTo>
                      <a:pt x="659" y="248"/>
                    </a:lnTo>
                    <a:lnTo>
                      <a:pt x="656" y="233"/>
                    </a:lnTo>
                    <a:lnTo>
                      <a:pt x="656" y="223"/>
                    </a:lnTo>
                    <a:lnTo>
                      <a:pt x="658" y="216"/>
                    </a:lnTo>
                    <a:lnTo>
                      <a:pt x="652" y="210"/>
                    </a:lnTo>
                    <a:lnTo>
                      <a:pt x="654" y="201"/>
                    </a:lnTo>
                    <a:lnTo>
                      <a:pt x="650" y="195"/>
                    </a:lnTo>
                    <a:lnTo>
                      <a:pt x="652" y="188"/>
                    </a:lnTo>
                    <a:lnTo>
                      <a:pt x="644" y="184"/>
                    </a:lnTo>
                    <a:lnTo>
                      <a:pt x="644" y="176"/>
                    </a:lnTo>
                    <a:lnTo>
                      <a:pt x="639" y="176"/>
                    </a:lnTo>
                    <a:lnTo>
                      <a:pt x="639" y="174"/>
                    </a:lnTo>
                    <a:lnTo>
                      <a:pt x="637" y="167"/>
                    </a:lnTo>
                    <a:lnTo>
                      <a:pt x="637" y="159"/>
                    </a:lnTo>
                    <a:lnTo>
                      <a:pt x="639" y="154"/>
                    </a:lnTo>
                    <a:lnTo>
                      <a:pt x="637" y="146"/>
                    </a:lnTo>
                    <a:lnTo>
                      <a:pt x="633" y="141"/>
                    </a:lnTo>
                    <a:lnTo>
                      <a:pt x="633" y="133"/>
                    </a:lnTo>
                    <a:lnTo>
                      <a:pt x="624" y="122"/>
                    </a:lnTo>
                    <a:lnTo>
                      <a:pt x="624" y="114"/>
                    </a:lnTo>
                    <a:lnTo>
                      <a:pt x="616" y="107"/>
                    </a:lnTo>
                    <a:lnTo>
                      <a:pt x="618" y="101"/>
                    </a:lnTo>
                    <a:lnTo>
                      <a:pt x="616" y="94"/>
                    </a:lnTo>
                    <a:lnTo>
                      <a:pt x="612" y="86"/>
                    </a:lnTo>
                    <a:lnTo>
                      <a:pt x="612" y="82"/>
                    </a:lnTo>
                    <a:lnTo>
                      <a:pt x="612" y="75"/>
                    </a:lnTo>
                    <a:lnTo>
                      <a:pt x="605" y="73"/>
                    </a:lnTo>
                    <a:lnTo>
                      <a:pt x="599" y="71"/>
                    </a:lnTo>
                    <a:lnTo>
                      <a:pt x="592" y="65"/>
                    </a:lnTo>
                    <a:lnTo>
                      <a:pt x="590" y="58"/>
                    </a:lnTo>
                    <a:lnTo>
                      <a:pt x="582" y="54"/>
                    </a:lnTo>
                    <a:lnTo>
                      <a:pt x="575" y="48"/>
                    </a:lnTo>
                    <a:lnTo>
                      <a:pt x="569" y="48"/>
                    </a:lnTo>
                    <a:lnTo>
                      <a:pt x="567" y="47"/>
                    </a:lnTo>
                    <a:lnTo>
                      <a:pt x="560" y="43"/>
                    </a:lnTo>
                    <a:lnTo>
                      <a:pt x="554" y="43"/>
                    </a:lnTo>
                    <a:lnTo>
                      <a:pt x="543" y="33"/>
                    </a:lnTo>
                    <a:lnTo>
                      <a:pt x="513" y="37"/>
                    </a:lnTo>
                    <a:lnTo>
                      <a:pt x="498" y="35"/>
                    </a:lnTo>
                    <a:lnTo>
                      <a:pt x="492" y="41"/>
                    </a:lnTo>
                    <a:lnTo>
                      <a:pt x="487" y="43"/>
                    </a:lnTo>
                    <a:lnTo>
                      <a:pt x="456" y="28"/>
                    </a:lnTo>
                    <a:lnTo>
                      <a:pt x="447" y="18"/>
                    </a:lnTo>
                    <a:lnTo>
                      <a:pt x="361" y="18"/>
                    </a:lnTo>
                    <a:lnTo>
                      <a:pt x="231" y="13"/>
                    </a:lnTo>
                    <a:lnTo>
                      <a:pt x="96" y="5"/>
                    </a:lnTo>
                    <a:lnTo>
                      <a:pt x="15" y="0"/>
                    </a:lnTo>
                    <a:lnTo>
                      <a:pt x="0" y="216"/>
                    </a:lnTo>
                    <a:lnTo>
                      <a:pt x="73" y="221"/>
                    </a:lnTo>
                    <a:lnTo>
                      <a:pt x="152" y="225"/>
                    </a:lnTo>
                    <a:lnTo>
                      <a:pt x="159" y="229"/>
                    </a:lnTo>
                    <a:lnTo>
                      <a:pt x="154" y="334"/>
                    </a:lnTo>
                    <a:lnTo>
                      <a:pt x="259" y="340"/>
                    </a:lnTo>
                    <a:lnTo>
                      <a:pt x="460" y="344"/>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69" name="Freeform 30"/>
              <p:cNvSpPr>
                <a:spLocks/>
              </p:cNvSpPr>
              <p:nvPr/>
            </p:nvSpPr>
            <p:spPr bwMode="auto">
              <a:xfrm>
                <a:off x="2607115" y="1859159"/>
                <a:ext cx="568728" cy="339224"/>
              </a:xfrm>
              <a:custGeom>
                <a:avLst/>
                <a:gdLst>
                  <a:gd name="T0" fmla="*/ 81 w 592"/>
                  <a:gd name="T1" fmla="*/ 321 h 389"/>
                  <a:gd name="T2" fmla="*/ 216 w 592"/>
                  <a:gd name="T3" fmla="*/ 329 h 389"/>
                  <a:gd name="T4" fmla="*/ 346 w 592"/>
                  <a:gd name="T5" fmla="*/ 334 h 389"/>
                  <a:gd name="T6" fmla="*/ 432 w 592"/>
                  <a:gd name="T7" fmla="*/ 334 h 389"/>
                  <a:gd name="T8" fmla="*/ 441 w 592"/>
                  <a:gd name="T9" fmla="*/ 344 h 389"/>
                  <a:gd name="T10" fmla="*/ 472 w 592"/>
                  <a:gd name="T11" fmla="*/ 359 h 389"/>
                  <a:gd name="T12" fmla="*/ 477 w 592"/>
                  <a:gd name="T13" fmla="*/ 357 h 389"/>
                  <a:gd name="T14" fmla="*/ 483 w 592"/>
                  <a:gd name="T15" fmla="*/ 351 h 389"/>
                  <a:gd name="T16" fmla="*/ 498 w 592"/>
                  <a:gd name="T17" fmla="*/ 353 h 389"/>
                  <a:gd name="T18" fmla="*/ 528 w 592"/>
                  <a:gd name="T19" fmla="*/ 349 h 389"/>
                  <a:gd name="T20" fmla="*/ 539 w 592"/>
                  <a:gd name="T21" fmla="*/ 359 h 389"/>
                  <a:gd name="T22" fmla="*/ 545 w 592"/>
                  <a:gd name="T23" fmla="*/ 359 h 389"/>
                  <a:gd name="T24" fmla="*/ 552 w 592"/>
                  <a:gd name="T25" fmla="*/ 363 h 389"/>
                  <a:gd name="T26" fmla="*/ 554 w 592"/>
                  <a:gd name="T27" fmla="*/ 364 h 389"/>
                  <a:gd name="T28" fmla="*/ 560 w 592"/>
                  <a:gd name="T29" fmla="*/ 364 h 389"/>
                  <a:gd name="T30" fmla="*/ 567 w 592"/>
                  <a:gd name="T31" fmla="*/ 370 h 389"/>
                  <a:gd name="T32" fmla="*/ 575 w 592"/>
                  <a:gd name="T33" fmla="*/ 374 h 389"/>
                  <a:gd name="T34" fmla="*/ 577 w 592"/>
                  <a:gd name="T35" fmla="*/ 381 h 389"/>
                  <a:gd name="T36" fmla="*/ 584 w 592"/>
                  <a:gd name="T37" fmla="*/ 387 h 389"/>
                  <a:gd name="T38" fmla="*/ 590 w 592"/>
                  <a:gd name="T39" fmla="*/ 389 h 389"/>
                  <a:gd name="T40" fmla="*/ 588 w 592"/>
                  <a:gd name="T41" fmla="*/ 374 h 389"/>
                  <a:gd name="T42" fmla="*/ 581 w 592"/>
                  <a:gd name="T43" fmla="*/ 368 h 389"/>
                  <a:gd name="T44" fmla="*/ 579 w 592"/>
                  <a:gd name="T45" fmla="*/ 361 h 389"/>
                  <a:gd name="T46" fmla="*/ 582 w 592"/>
                  <a:gd name="T47" fmla="*/ 355 h 389"/>
                  <a:gd name="T48" fmla="*/ 584 w 592"/>
                  <a:gd name="T49" fmla="*/ 353 h 389"/>
                  <a:gd name="T50" fmla="*/ 588 w 592"/>
                  <a:gd name="T51" fmla="*/ 340 h 389"/>
                  <a:gd name="T52" fmla="*/ 588 w 592"/>
                  <a:gd name="T53" fmla="*/ 332 h 389"/>
                  <a:gd name="T54" fmla="*/ 592 w 592"/>
                  <a:gd name="T55" fmla="*/ 325 h 389"/>
                  <a:gd name="T56" fmla="*/ 592 w 592"/>
                  <a:gd name="T57" fmla="*/ 319 h 389"/>
                  <a:gd name="T58" fmla="*/ 584 w 592"/>
                  <a:gd name="T59" fmla="*/ 312 h 389"/>
                  <a:gd name="T60" fmla="*/ 582 w 592"/>
                  <a:gd name="T61" fmla="*/ 306 h 389"/>
                  <a:gd name="T62" fmla="*/ 586 w 592"/>
                  <a:gd name="T63" fmla="*/ 304 h 389"/>
                  <a:gd name="T64" fmla="*/ 586 w 592"/>
                  <a:gd name="T65" fmla="*/ 297 h 389"/>
                  <a:gd name="T66" fmla="*/ 582 w 592"/>
                  <a:gd name="T67" fmla="*/ 289 h 389"/>
                  <a:gd name="T68" fmla="*/ 581 w 592"/>
                  <a:gd name="T69" fmla="*/ 282 h 389"/>
                  <a:gd name="T70" fmla="*/ 592 w 592"/>
                  <a:gd name="T71" fmla="*/ 282 h 389"/>
                  <a:gd name="T72" fmla="*/ 592 w 592"/>
                  <a:gd name="T73" fmla="*/ 88 h 389"/>
                  <a:gd name="T74" fmla="*/ 586 w 592"/>
                  <a:gd name="T75" fmla="*/ 82 h 389"/>
                  <a:gd name="T76" fmla="*/ 581 w 592"/>
                  <a:gd name="T77" fmla="*/ 79 h 389"/>
                  <a:gd name="T78" fmla="*/ 573 w 592"/>
                  <a:gd name="T79" fmla="*/ 77 h 389"/>
                  <a:gd name="T80" fmla="*/ 566 w 592"/>
                  <a:gd name="T81" fmla="*/ 64 h 389"/>
                  <a:gd name="T82" fmla="*/ 560 w 592"/>
                  <a:gd name="T83" fmla="*/ 56 h 389"/>
                  <a:gd name="T84" fmla="*/ 562 w 592"/>
                  <a:gd name="T85" fmla="*/ 52 h 389"/>
                  <a:gd name="T86" fmla="*/ 569 w 592"/>
                  <a:gd name="T87" fmla="*/ 45 h 389"/>
                  <a:gd name="T88" fmla="*/ 575 w 592"/>
                  <a:gd name="T89" fmla="*/ 41 h 389"/>
                  <a:gd name="T90" fmla="*/ 579 w 592"/>
                  <a:gd name="T91" fmla="*/ 34 h 389"/>
                  <a:gd name="T92" fmla="*/ 582 w 592"/>
                  <a:gd name="T93" fmla="*/ 20 h 389"/>
                  <a:gd name="T94" fmla="*/ 443 w 592"/>
                  <a:gd name="T95" fmla="*/ 19 h 389"/>
                  <a:gd name="T96" fmla="*/ 306 w 592"/>
                  <a:gd name="T97" fmla="*/ 17 h 389"/>
                  <a:gd name="T98" fmla="*/ 158 w 592"/>
                  <a:gd name="T99" fmla="*/ 9 h 389"/>
                  <a:gd name="T100" fmla="*/ 24 w 592"/>
                  <a:gd name="T101" fmla="*/ 0 h 389"/>
                  <a:gd name="T102" fmla="*/ 18 w 592"/>
                  <a:gd name="T103" fmla="*/ 94 h 389"/>
                  <a:gd name="T104" fmla="*/ 15 w 592"/>
                  <a:gd name="T105" fmla="*/ 101 h 389"/>
                  <a:gd name="T106" fmla="*/ 0 w 592"/>
                  <a:gd name="T107" fmla="*/ 316 h 389"/>
                  <a:gd name="T108" fmla="*/ 81 w 592"/>
                  <a:gd name="T109" fmla="*/ 32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2" h="389">
                    <a:moveTo>
                      <a:pt x="81" y="321"/>
                    </a:moveTo>
                    <a:lnTo>
                      <a:pt x="216" y="329"/>
                    </a:lnTo>
                    <a:lnTo>
                      <a:pt x="346" y="334"/>
                    </a:lnTo>
                    <a:lnTo>
                      <a:pt x="432" y="334"/>
                    </a:lnTo>
                    <a:lnTo>
                      <a:pt x="441" y="344"/>
                    </a:lnTo>
                    <a:lnTo>
                      <a:pt x="472" y="359"/>
                    </a:lnTo>
                    <a:lnTo>
                      <a:pt x="477" y="357"/>
                    </a:lnTo>
                    <a:lnTo>
                      <a:pt x="483" y="351"/>
                    </a:lnTo>
                    <a:lnTo>
                      <a:pt x="498" y="353"/>
                    </a:lnTo>
                    <a:lnTo>
                      <a:pt x="528" y="349"/>
                    </a:lnTo>
                    <a:lnTo>
                      <a:pt x="539" y="359"/>
                    </a:lnTo>
                    <a:lnTo>
                      <a:pt x="545" y="359"/>
                    </a:lnTo>
                    <a:lnTo>
                      <a:pt x="552" y="363"/>
                    </a:lnTo>
                    <a:lnTo>
                      <a:pt x="554" y="364"/>
                    </a:lnTo>
                    <a:lnTo>
                      <a:pt x="560" y="364"/>
                    </a:lnTo>
                    <a:lnTo>
                      <a:pt x="567" y="370"/>
                    </a:lnTo>
                    <a:lnTo>
                      <a:pt x="575" y="374"/>
                    </a:lnTo>
                    <a:lnTo>
                      <a:pt x="577" y="381"/>
                    </a:lnTo>
                    <a:lnTo>
                      <a:pt x="584" y="387"/>
                    </a:lnTo>
                    <a:lnTo>
                      <a:pt x="590" y="389"/>
                    </a:lnTo>
                    <a:lnTo>
                      <a:pt x="588" y="374"/>
                    </a:lnTo>
                    <a:lnTo>
                      <a:pt x="581" y="368"/>
                    </a:lnTo>
                    <a:lnTo>
                      <a:pt x="579" y="361"/>
                    </a:lnTo>
                    <a:lnTo>
                      <a:pt x="582" y="355"/>
                    </a:lnTo>
                    <a:lnTo>
                      <a:pt x="584" y="353"/>
                    </a:lnTo>
                    <a:lnTo>
                      <a:pt x="588" y="340"/>
                    </a:lnTo>
                    <a:lnTo>
                      <a:pt x="588" y="332"/>
                    </a:lnTo>
                    <a:lnTo>
                      <a:pt x="592" y="325"/>
                    </a:lnTo>
                    <a:lnTo>
                      <a:pt x="592" y="319"/>
                    </a:lnTo>
                    <a:lnTo>
                      <a:pt x="584" y="312"/>
                    </a:lnTo>
                    <a:lnTo>
                      <a:pt x="582" y="306"/>
                    </a:lnTo>
                    <a:lnTo>
                      <a:pt x="586" y="304"/>
                    </a:lnTo>
                    <a:lnTo>
                      <a:pt x="586" y="297"/>
                    </a:lnTo>
                    <a:lnTo>
                      <a:pt x="582" y="289"/>
                    </a:lnTo>
                    <a:lnTo>
                      <a:pt x="581" y="282"/>
                    </a:lnTo>
                    <a:lnTo>
                      <a:pt x="592" y="282"/>
                    </a:lnTo>
                    <a:lnTo>
                      <a:pt x="592" y="88"/>
                    </a:lnTo>
                    <a:lnTo>
                      <a:pt x="586" y="82"/>
                    </a:lnTo>
                    <a:lnTo>
                      <a:pt x="581" y="79"/>
                    </a:lnTo>
                    <a:lnTo>
                      <a:pt x="573" y="77"/>
                    </a:lnTo>
                    <a:lnTo>
                      <a:pt x="566" y="64"/>
                    </a:lnTo>
                    <a:lnTo>
                      <a:pt x="560" y="56"/>
                    </a:lnTo>
                    <a:lnTo>
                      <a:pt x="562" y="52"/>
                    </a:lnTo>
                    <a:lnTo>
                      <a:pt x="569" y="45"/>
                    </a:lnTo>
                    <a:lnTo>
                      <a:pt x="575" y="41"/>
                    </a:lnTo>
                    <a:lnTo>
                      <a:pt x="579" y="34"/>
                    </a:lnTo>
                    <a:lnTo>
                      <a:pt x="582" y="20"/>
                    </a:lnTo>
                    <a:lnTo>
                      <a:pt x="443" y="19"/>
                    </a:lnTo>
                    <a:lnTo>
                      <a:pt x="306" y="17"/>
                    </a:lnTo>
                    <a:lnTo>
                      <a:pt x="158" y="9"/>
                    </a:lnTo>
                    <a:lnTo>
                      <a:pt x="24" y="0"/>
                    </a:lnTo>
                    <a:lnTo>
                      <a:pt x="18" y="94"/>
                    </a:lnTo>
                    <a:lnTo>
                      <a:pt x="15" y="101"/>
                    </a:lnTo>
                    <a:lnTo>
                      <a:pt x="0" y="316"/>
                    </a:lnTo>
                    <a:lnTo>
                      <a:pt x="81" y="321"/>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70" name="Freeform 31"/>
              <p:cNvSpPr>
                <a:spLocks/>
              </p:cNvSpPr>
              <p:nvPr/>
            </p:nvSpPr>
            <p:spPr bwMode="auto">
              <a:xfrm>
                <a:off x="2630171" y="1575746"/>
                <a:ext cx="536065" cy="300854"/>
              </a:xfrm>
              <a:custGeom>
                <a:avLst/>
                <a:gdLst>
                  <a:gd name="T0" fmla="*/ 0 w 558"/>
                  <a:gd name="T1" fmla="*/ 325 h 345"/>
                  <a:gd name="T2" fmla="*/ 134 w 558"/>
                  <a:gd name="T3" fmla="*/ 334 h 345"/>
                  <a:gd name="T4" fmla="*/ 282 w 558"/>
                  <a:gd name="T5" fmla="*/ 342 h 345"/>
                  <a:gd name="T6" fmla="*/ 419 w 558"/>
                  <a:gd name="T7" fmla="*/ 344 h 345"/>
                  <a:gd name="T8" fmla="*/ 558 w 558"/>
                  <a:gd name="T9" fmla="*/ 345 h 345"/>
                  <a:gd name="T10" fmla="*/ 558 w 558"/>
                  <a:gd name="T11" fmla="*/ 338 h 345"/>
                  <a:gd name="T12" fmla="*/ 558 w 558"/>
                  <a:gd name="T13" fmla="*/ 330 h 345"/>
                  <a:gd name="T14" fmla="*/ 557 w 558"/>
                  <a:gd name="T15" fmla="*/ 317 h 345"/>
                  <a:gd name="T16" fmla="*/ 557 w 558"/>
                  <a:gd name="T17" fmla="*/ 310 h 345"/>
                  <a:gd name="T18" fmla="*/ 555 w 558"/>
                  <a:gd name="T19" fmla="*/ 302 h 345"/>
                  <a:gd name="T20" fmla="*/ 547 w 558"/>
                  <a:gd name="T21" fmla="*/ 291 h 345"/>
                  <a:gd name="T22" fmla="*/ 545 w 558"/>
                  <a:gd name="T23" fmla="*/ 285 h 345"/>
                  <a:gd name="T24" fmla="*/ 545 w 558"/>
                  <a:gd name="T25" fmla="*/ 278 h 345"/>
                  <a:gd name="T26" fmla="*/ 542 w 558"/>
                  <a:gd name="T27" fmla="*/ 272 h 345"/>
                  <a:gd name="T28" fmla="*/ 542 w 558"/>
                  <a:gd name="T29" fmla="*/ 246 h 345"/>
                  <a:gd name="T30" fmla="*/ 543 w 558"/>
                  <a:gd name="T31" fmla="*/ 238 h 345"/>
                  <a:gd name="T32" fmla="*/ 540 w 558"/>
                  <a:gd name="T33" fmla="*/ 231 h 345"/>
                  <a:gd name="T34" fmla="*/ 540 w 558"/>
                  <a:gd name="T35" fmla="*/ 221 h 345"/>
                  <a:gd name="T36" fmla="*/ 538 w 558"/>
                  <a:gd name="T37" fmla="*/ 206 h 345"/>
                  <a:gd name="T38" fmla="*/ 538 w 558"/>
                  <a:gd name="T39" fmla="*/ 193 h 345"/>
                  <a:gd name="T40" fmla="*/ 536 w 558"/>
                  <a:gd name="T41" fmla="*/ 186 h 345"/>
                  <a:gd name="T42" fmla="*/ 536 w 558"/>
                  <a:gd name="T43" fmla="*/ 180 h 345"/>
                  <a:gd name="T44" fmla="*/ 536 w 558"/>
                  <a:gd name="T45" fmla="*/ 172 h 345"/>
                  <a:gd name="T46" fmla="*/ 534 w 558"/>
                  <a:gd name="T47" fmla="*/ 157 h 345"/>
                  <a:gd name="T48" fmla="*/ 525 w 558"/>
                  <a:gd name="T49" fmla="*/ 137 h 345"/>
                  <a:gd name="T50" fmla="*/ 525 w 558"/>
                  <a:gd name="T51" fmla="*/ 133 h 345"/>
                  <a:gd name="T52" fmla="*/ 517 w 558"/>
                  <a:gd name="T53" fmla="*/ 110 h 345"/>
                  <a:gd name="T54" fmla="*/ 517 w 558"/>
                  <a:gd name="T55" fmla="*/ 103 h 345"/>
                  <a:gd name="T56" fmla="*/ 517 w 558"/>
                  <a:gd name="T57" fmla="*/ 90 h 345"/>
                  <a:gd name="T58" fmla="*/ 515 w 558"/>
                  <a:gd name="T59" fmla="*/ 86 h 345"/>
                  <a:gd name="T60" fmla="*/ 517 w 558"/>
                  <a:gd name="T61" fmla="*/ 80 h 345"/>
                  <a:gd name="T62" fmla="*/ 515 w 558"/>
                  <a:gd name="T63" fmla="*/ 67 h 345"/>
                  <a:gd name="T64" fmla="*/ 519 w 558"/>
                  <a:gd name="T65" fmla="*/ 54 h 345"/>
                  <a:gd name="T66" fmla="*/ 517 w 558"/>
                  <a:gd name="T67" fmla="*/ 46 h 345"/>
                  <a:gd name="T68" fmla="*/ 511 w 558"/>
                  <a:gd name="T69" fmla="*/ 28 h 345"/>
                  <a:gd name="T70" fmla="*/ 510 w 558"/>
                  <a:gd name="T71" fmla="*/ 22 h 345"/>
                  <a:gd name="T72" fmla="*/ 510 w 558"/>
                  <a:gd name="T73" fmla="*/ 22 h 345"/>
                  <a:gd name="T74" fmla="*/ 510 w 558"/>
                  <a:gd name="T75" fmla="*/ 18 h 345"/>
                  <a:gd name="T76" fmla="*/ 448 w 558"/>
                  <a:gd name="T77" fmla="*/ 18 h 345"/>
                  <a:gd name="T78" fmla="*/ 303 w 558"/>
                  <a:gd name="T79" fmla="*/ 15 h 345"/>
                  <a:gd name="T80" fmla="*/ 135 w 558"/>
                  <a:gd name="T81" fmla="*/ 7 h 345"/>
                  <a:gd name="T82" fmla="*/ 23 w 558"/>
                  <a:gd name="T83" fmla="*/ 0 h 345"/>
                  <a:gd name="T84" fmla="*/ 23 w 558"/>
                  <a:gd name="T85" fmla="*/ 3 h 345"/>
                  <a:gd name="T86" fmla="*/ 0 w 558"/>
                  <a:gd name="T87" fmla="*/ 32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8" h="345">
                    <a:moveTo>
                      <a:pt x="0" y="325"/>
                    </a:moveTo>
                    <a:lnTo>
                      <a:pt x="134" y="334"/>
                    </a:lnTo>
                    <a:lnTo>
                      <a:pt x="282" y="342"/>
                    </a:lnTo>
                    <a:lnTo>
                      <a:pt x="419" y="344"/>
                    </a:lnTo>
                    <a:lnTo>
                      <a:pt x="558" y="345"/>
                    </a:lnTo>
                    <a:lnTo>
                      <a:pt x="558" y="338"/>
                    </a:lnTo>
                    <a:lnTo>
                      <a:pt x="558" y="330"/>
                    </a:lnTo>
                    <a:lnTo>
                      <a:pt x="557" y="317"/>
                    </a:lnTo>
                    <a:lnTo>
                      <a:pt x="557" y="310"/>
                    </a:lnTo>
                    <a:lnTo>
                      <a:pt x="555" y="302"/>
                    </a:lnTo>
                    <a:lnTo>
                      <a:pt x="547" y="291"/>
                    </a:lnTo>
                    <a:lnTo>
                      <a:pt x="545" y="285"/>
                    </a:lnTo>
                    <a:lnTo>
                      <a:pt x="545" y="278"/>
                    </a:lnTo>
                    <a:lnTo>
                      <a:pt x="542" y="272"/>
                    </a:lnTo>
                    <a:lnTo>
                      <a:pt x="542" y="246"/>
                    </a:lnTo>
                    <a:lnTo>
                      <a:pt x="543" y="238"/>
                    </a:lnTo>
                    <a:lnTo>
                      <a:pt x="540" y="231"/>
                    </a:lnTo>
                    <a:lnTo>
                      <a:pt x="540" y="221"/>
                    </a:lnTo>
                    <a:lnTo>
                      <a:pt x="538" y="206"/>
                    </a:lnTo>
                    <a:lnTo>
                      <a:pt x="538" y="193"/>
                    </a:lnTo>
                    <a:lnTo>
                      <a:pt x="536" y="186"/>
                    </a:lnTo>
                    <a:lnTo>
                      <a:pt x="536" y="180"/>
                    </a:lnTo>
                    <a:lnTo>
                      <a:pt x="536" y="172"/>
                    </a:lnTo>
                    <a:lnTo>
                      <a:pt x="534" y="157"/>
                    </a:lnTo>
                    <a:lnTo>
                      <a:pt x="525" y="137"/>
                    </a:lnTo>
                    <a:lnTo>
                      <a:pt x="525" y="133"/>
                    </a:lnTo>
                    <a:lnTo>
                      <a:pt x="517" y="110"/>
                    </a:lnTo>
                    <a:lnTo>
                      <a:pt x="517" y="103"/>
                    </a:lnTo>
                    <a:lnTo>
                      <a:pt x="517" y="90"/>
                    </a:lnTo>
                    <a:lnTo>
                      <a:pt x="515" y="86"/>
                    </a:lnTo>
                    <a:lnTo>
                      <a:pt x="517" y="80"/>
                    </a:lnTo>
                    <a:lnTo>
                      <a:pt x="515" y="67"/>
                    </a:lnTo>
                    <a:lnTo>
                      <a:pt x="519" y="54"/>
                    </a:lnTo>
                    <a:lnTo>
                      <a:pt x="517" y="46"/>
                    </a:lnTo>
                    <a:lnTo>
                      <a:pt x="511" y="28"/>
                    </a:lnTo>
                    <a:lnTo>
                      <a:pt x="510" y="22"/>
                    </a:lnTo>
                    <a:lnTo>
                      <a:pt x="510" y="22"/>
                    </a:lnTo>
                    <a:lnTo>
                      <a:pt x="510" y="18"/>
                    </a:lnTo>
                    <a:lnTo>
                      <a:pt x="448" y="18"/>
                    </a:lnTo>
                    <a:lnTo>
                      <a:pt x="303" y="15"/>
                    </a:lnTo>
                    <a:lnTo>
                      <a:pt x="135" y="7"/>
                    </a:lnTo>
                    <a:lnTo>
                      <a:pt x="23" y="0"/>
                    </a:lnTo>
                    <a:lnTo>
                      <a:pt x="23" y="3"/>
                    </a:lnTo>
                    <a:lnTo>
                      <a:pt x="0" y="325"/>
                    </a:lnTo>
                    <a:close/>
                  </a:path>
                </a:pathLst>
              </a:custGeom>
              <a:solidFill>
                <a:schemeClr val="tx2"/>
              </a:solid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71" name="Freeform 32"/>
              <p:cNvSpPr>
                <a:spLocks/>
              </p:cNvSpPr>
              <p:nvPr/>
            </p:nvSpPr>
            <p:spPr bwMode="auto">
              <a:xfrm>
                <a:off x="2642660" y="2705039"/>
                <a:ext cx="708028" cy="327887"/>
              </a:xfrm>
              <a:custGeom>
                <a:avLst/>
                <a:gdLst>
                  <a:gd name="T0" fmla="*/ 716 w 737"/>
                  <a:gd name="T1" fmla="*/ 67 h 376"/>
                  <a:gd name="T2" fmla="*/ 609 w 737"/>
                  <a:gd name="T3" fmla="*/ 15 h 376"/>
                  <a:gd name="T4" fmla="*/ 222 w 737"/>
                  <a:gd name="T5" fmla="*/ 11 h 376"/>
                  <a:gd name="T6" fmla="*/ 2 w 737"/>
                  <a:gd name="T7" fmla="*/ 0 h 376"/>
                  <a:gd name="T8" fmla="*/ 117 w 737"/>
                  <a:gd name="T9" fmla="*/ 60 h 376"/>
                  <a:gd name="T10" fmla="*/ 241 w 737"/>
                  <a:gd name="T11" fmla="*/ 66 h 376"/>
                  <a:gd name="T12" fmla="*/ 256 w 737"/>
                  <a:gd name="T13" fmla="*/ 69 h 376"/>
                  <a:gd name="T14" fmla="*/ 250 w 737"/>
                  <a:gd name="T15" fmla="*/ 274 h 376"/>
                  <a:gd name="T16" fmla="*/ 263 w 737"/>
                  <a:gd name="T17" fmla="*/ 280 h 376"/>
                  <a:gd name="T18" fmla="*/ 282 w 737"/>
                  <a:gd name="T19" fmla="*/ 297 h 376"/>
                  <a:gd name="T20" fmla="*/ 295 w 737"/>
                  <a:gd name="T21" fmla="*/ 297 h 376"/>
                  <a:gd name="T22" fmla="*/ 307 w 737"/>
                  <a:gd name="T23" fmla="*/ 287 h 376"/>
                  <a:gd name="T24" fmla="*/ 314 w 737"/>
                  <a:gd name="T25" fmla="*/ 295 h 376"/>
                  <a:gd name="T26" fmla="*/ 320 w 737"/>
                  <a:gd name="T27" fmla="*/ 308 h 376"/>
                  <a:gd name="T28" fmla="*/ 329 w 737"/>
                  <a:gd name="T29" fmla="*/ 316 h 376"/>
                  <a:gd name="T30" fmla="*/ 339 w 737"/>
                  <a:gd name="T31" fmla="*/ 316 h 376"/>
                  <a:gd name="T32" fmla="*/ 359 w 737"/>
                  <a:gd name="T33" fmla="*/ 325 h 376"/>
                  <a:gd name="T34" fmla="*/ 372 w 737"/>
                  <a:gd name="T35" fmla="*/ 323 h 376"/>
                  <a:gd name="T36" fmla="*/ 382 w 737"/>
                  <a:gd name="T37" fmla="*/ 333 h 376"/>
                  <a:gd name="T38" fmla="*/ 395 w 737"/>
                  <a:gd name="T39" fmla="*/ 325 h 376"/>
                  <a:gd name="T40" fmla="*/ 418 w 737"/>
                  <a:gd name="T41" fmla="*/ 325 h 376"/>
                  <a:gd name="T42" fmla="*/ 421 w 737"/>
                  <a:gd name="T43" fmla="*/ 340 h 376"/>
                  <a:gd name="T44" fmla="*/ 429 w 737"/>
                  <a:gd name="T45" fmla="*/ 346 h 376"/>
                  <a:gd name="T46" fmla="*/ 436 w 737"/>
                  <a:gd name="T47" fmla="*/ 355 h 376"/>
                  <a:gd name="T48" fmla="*/ 453 w 737"/>
                  <a:gd name="T49" fmla="*/ 342 h 376"/>
                  <a:gd name="T50" fmla="*/ 463 w 737"/>
                  <a:gd name="T51" fmla="*/ 351 h 376"/>
                  <a:gd name="T52" fmla="*/ 472 w 737"/>
                  <a:gd name="T53" fmla="*/ 359 h 376"/>
                  <a:gd name="T54" fmla="*/ 491 w 737"/>
                  <a:gd name="T55" fmla="*/ 355 h 376"/>
                  <a:gd name="T56" fmla="*/ 495 w 737"/>
                  <a:gd name="T57" fmla="*/ 361 h 376"/>
                  <a:gd name="T58" fmla="*/ 498 w 737"/>
                  <a:gd name="T59" fmla="*/ 370 h 376"/>
                  <a:gd name="T60" fmla="*/ 506 w 737"/>
                  <a:gd name="T61" fmla="*/ 357 h 376"/>
                  <a:gd name="T62" fmla="*/ 515 w 737"/>
                  <a:gd name="T63" fmla="*/ 348 h 376"/>
                  <a:gd name="T64" fmla="*/ 523 w 737"/>
                  <a:gd name="T65" fmla="*/ 348 h 376"/>
                  <a:gd name="T66" fmla="*/ 536 w 737"/>
                  <a:gd name="T67" fmla="*/ 357 h 376"/>
                  <a:gd name="T68" fmla="*/ 549 w 737"/>
                  <a:gd name="T69" fmla="*/ 353 h 376"/>
                  <a:gd name="T70" fmla="*/ 560 w 737"/>
                  <a:gd name="T71" fmla="*/ 364 h 376"/>
                  <a:gd name="T72" fmla="*/ 574 w 737"/>
                  <a:gd name="T73" fmla="*/ 372 h 376"/>
                  <a:gd name="T74" fmla="*/ 585 w 737"/>
                  <a:gd name="T75" fmla="*/ 366 h 376"/>
                  <a:gd name="T76" fmla="*/ 600 w 737"/>
                  <a:gd name="T77" fmla="*/ 357 h 376"/>
                  <a:gd name="T78" fmla="*/ 613 w 737"/>
                  <a:gd name="T79" fmla="*/ 357 h 376"/>
                  <a:gd name="T80" fmla="*/ 626 w 737"/>
                  <a:gd name="T81" fmla="*/ 351 h 376"/>
                  <a:gd name="T82" fmla="*/ 647 w 737"/>
                  <a:gd name="T83" fmla="*/ 353 h 376"/>
                  <a:gd name="T84" fmla="*/ 658 w 737"/>
                  <a:gd name="T85" fmla="*/ 355 h 376"/>
                  <a:gd name="T86" fmla="*/ 668 w 737"/>
                  <a:gd name="T87" fmla="*/ 346 h 376"/>
                  <a:gd name="T88" fmla="*/ 690 w 737"/>
                  <a:gd name="T89" fmla="*/ 355 h 376"/>
                  <a:gd name="T90" fmla="*/ 711 w 737"/>
                  <a:gd name="T91" fmla="*/ 368 h 376"/>
                  <a:gd name="T92" fmla="*/ 737 w 737"/>
                  <a:gd name="T93" fmla="*/ 376 h 376"/>
                  <a:gd name="T94" fmla="*/ 732 w 737"/>
                  <a:gd name="T95" fmla="*/ 15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7" h="376">
                    <a:moveTo>
                      <a:pt x="732" y="158"/>
                    </a:moveTo>
                    <a:lnTo>
                      <a:pt x="716" y="67"/>
                    </a:lnTo>
                    <a:lnTo>
                      <a:pt x="715" y="13"/>
                    </a:lnTo>
                    <a:lnTo>
                      <a:pt x="609" y="15"/>
                    </a:lnTo>
                    <a:lnTo>
                      <a:pt x="416" y="15"/>
                    </a:lnTo>
                    <a:lnTo>
                      <a:pt x="222" y="11"/>
                    </a:lnTo>
                    <a:lnTo>
                      <a:pt x="87" y="5"/>
                    </a:lnTo>
                    <a:lnTo>
                      <a:pt x="2" y="0"/>
                    </a:lnTo>
                    <a:lnTo>
                      <a:pt x="0" y="54"/>
                    </a:lnTo>
                    <a:lnTo>
                      <a:pt x="117" y="60"/>
                    </a:lnTo>
                    <a:lnTo>
                      <a:pt x="205" y="66"/>
                    </a:lnTo>
                    <a:lnTo>
                      <a:pt x="241" y="66"/>
                    </a:lnTo>
                    <a:lnTo>
                      <a:pt x="248" y="66"/>
                    </a:lnTo>
                    <a:lnTo>
                      <a:pt x="256" y="69"/>
                    </a:lnTo>
                    <a:lnTo>
                      <a:pt x="250" y="263"/>
                    </a:lnTo>
                    <a:lnTo>
                      <a:pt x="250" y="274"/>
                    </a:lnTo>
                    <a:lnTo>
                      <a:pt x="256" y="274"/>
                    </a:lnTo>
                    <a:lnTo>
                      <a:pt x="263" y="280"/>
                    </a:lnTo>
                    <a:lnTo>
                      <a:pt x="275" y="293"/>
                    </a:lnTo>
                    <a:lnTo>
                      <a:pt x="282" y="297"/>
                    </a:lnTo>
                    <a:lnTo>
                      <a:pt x="288" y="293"/>
                    </a:lnTo>
                    <a:lnTo>
                      <a:pt x="295" y="297"/>
                    </a:lnTo>
                    <a:lnTo>
                      <a:pt x="303" y="295"/>
                    </a:lnTo>
                    <a:lnTo>
                      <a:pt x="307" y="287"/>
                    </a:lnTo>
                    <a:lnTo>
                      <a:pt x="309" y="291"/>
                    </a:lnTo>
                    <a:lnTo>
                      <a:pt x="314" y="295"/>
                    </a:lnTo>
                    <a:lnTo>
                      <a:pt x="320" y="302"/>
                    </a:lnTo>
                    <a:lnTo>
                      <a:pt x="320" y="308"/>
                    </a:lnTo>
                    <a:lnTo>
                      <a:pt x="322" y="316"/>
                    </a:lnTo>
                    <a:lnTo>
                      <a:pt x="329" y="316"/>
                    </a:lnTo>
                    <a:lnTo>
                      <a:pt x="331" y="317"/>
                    </a:lnTo>
                    <a:lnTo>
                      <a:pt x="339" y="316"/>
                    </a:lnTo>
                    <a:lnTo>
                      <a:pt x="346" y="319"/>
                    </a:lnTo>
                    <a:lnTo>
                      <a:pt x="359" y="325"/>
                    </a:lnTo>
                    <a:lnTo>
                      <a:pt x="367" y="323"/>
                    </a:lnTo>
                    <a:lnTo>
                      <a:pt x="372" y="323"/>
                    </a:lnTo>
                    <a:lnTo>
                      <a:pt x="376" y="327"/>
                    </a:lnTo>
                    <a:lnTo>
                      <a:pt x="382" y="333"/>
                    </a:lnTo>
                    <a:lnTo>
                      <a:pt x="389" y="331"/>
                    </a:lnTo>
                    <a:lnTo>
                      <a:pt x="395" y="325"/>
                    </a:lnTo>
                    <a:lnTo>
                      <a:pt x="410" y="327"/>
                    </a:lnTo>
                    <a:lnTo>
                      <a:pt x="418" y="325"/>
                    </a:lnTo>
                    <a:lnTo>
                      <a:pt x="416" y="333"/>
                    </a:lnTo>
                    <a:lnTo>
                      <a:pt x="421" y="340"/>
                    </a:lnTo>
                    <a:lnTo>
                      <a:pt x="427" y="340"/>
                    </a:lnTo>
                    <a:lnTo>
                      <a:pt x="429" y="346"/>
                    </a:lnTo>
                    <a:lnTo>
                      <a:pt x="429" y="355"/>
                    </a:lnTo>
                    <a:lnTo>
                      <a:pt x="436" y="355"/>
                    </a:lnTo>
                    <a:lnTo>
                      <a:pt x="442" y="353"/>
                    </a:lnTo>
                    <a:lnTo>
                      <a:pt x="453" y="342"/>
                    </a:lnTo>
                    <a:lnTo>
                      <a:pt x="461" y="346"/>
                    </a:lnTo>
                    <a:lnTo>
                      <a:pt x="463" y="351"/>
                    </a:lnTo>
                    <a:lnTo>
                      <a:pt x="470" y="351"/>
                    </a:lnTo>
                    <a:lnTo>
                      <a:pt x="472" y="359"/>
                    </a:lnTo>
                    <a:lnTo>
                      <a:pt x="480" y="359"/>
                    </a:lnTo>
                    <a:lnTo>
                      <a:pt x="491" y="355"/>
                    </a:lnTo>
                    <a:lnTo>
                      <a:pt x="497" y="355"/>
                    </a:lnTo>
                    <a:lnTo>
                      <a:pt x="495" y="361"/>
                    </a:lnTo>
                    <a:lnTo>
                      <a:pt x="497" y="368"/>
                    </a:lnTo>
                    <a:lnTo>
                      <a:pt x="498" y="370"/>
                    </a:lnTo>
                    <a:lnTo>
                      <a:pt x="504" y="370"/>
                    </a:lnTo>
                    <a:lnTo>
                      <a:pt x="506" y="357"/>
                    </a:lnTo>
                    <a:lnTo>
                      <a:pt x="513" y="351"/>
                    </a:lnTo>
                    <a:lnTo>
                      <a:pt x="515" y="348"/>
                    </a:lnTo>
                    <a:lnTo>
                      <a:pt x="517" y="346"/>
                    </a:lnTo>
                    <a:lnTo>
                      <a:pt x="523" y="348"/>
                    </a:lnTo>
                    <a:lnTo>
                      <a:pt x="529" y="355"/>
                    </a:lnTo>
                    <a:lnTo>
                      <a:pt x="536" y="357"/>
                    </a:lnTo>
                    <a:lnTo>
                      <a:pt x="542" y="351"/>
                    </a:lnTo>
                    <a:lnTo>
                      <a:pt x="549" y="353"/>
                    </a:lnTo>
                    <a:lnTo>
                      <a:pt x="553" y="361"/>
                    </a:lnTo>
                    <a:lnTo>
                      <a:pt x="560" y="364"/>
                    </a:lnTo>
                    <a:lnTo>
                      <a:pt x="568" y="366"/>
                    </a:lnTo>
                    <a:lnTo>
                      <a:pt x="574" y="372"/>
                    </a:lnTo>
                    <a:lnTo>
                      <a:pt x="577" y="366"/>
                    </a:lnTo>
                    <a:lnTo>
                      <a:pt x="585" y="366"/>
                    </a:lnTo>
                    <a:lnTo>
                      <a:pt x="592" y="357"/>
                    </a:lnTo>
                    <a:lnTo>
                      <a:pt x="600" y="357"/>
                    </a:lnTo>
                    <a:lnTo>
                      <a:pt x="607" y="351"/>
                    </a:lnTo>
                    <a:lnTo>
                      <a:pt x="613" y="357"/>
                    </a:lnTo>
                    <a:lnTo>
                      <a:pt x="621" y="357"/>
                    </a:lnTo>
                    <a:lnTo>
                      <a:pt x="626" y="351"/>
                    </a:lnTo>
                    <a:lnTo>
                      <a:pt x="639" y="346"/>
                    </a:lnTo>
                    <a:lnTo>
                      <a:pt x="647" y="353"/>
                    </a:lnTo>
                    <a:lnTo>
                      <a:pt x="653" y="355"/>
                    </a:lnTo>
                    <a:lnTo>
                      <a:pt x="658" y="355"/>
                    </a:lnTo>
                    <a:lnTo>
                      <a:pt x="664" y="351"/>
                    </a:lnTo>
                    <a:lnTo>
                      <a:pt x="668" y="346"/>
                    </a:lnTo>
                    <a:lnTo>
                      <a:pt x="673" y="346"/>
                    </a:lnTo>
                    <a:lnTo>
                      <a:pt x="690" y="355"/>
                    </a:lnTo>
                    <a:lnTo>
                      <a:pt x="703" y="366"/>
                    </a:lnTo>
                    <a:lnTo>
                      <a:pt x="711" y="368"/>
                    </a:lnTo>
                    <a:lnTo>
                      <a:pt x="716" y="372"/>
                    </a:lnTo>
                    <a:lnTo>
                      <a:pt x="737" y="376"/>
                    </a:lnTo>
                    <a:lnTo>
                      <a:pt x="735" y="188"/>
                    </a:lnTo>
                    <a:lnTo>
                      <a:pt x="732" y="158"/>
                    </a:lnTo>
                    <a:close/>
                  </a:path>
                </a:pathLst>
              </a:custGeom>
              <a:solidFill>
                <a:schemeClr val="tx1">
                  <a:lumMod val="75000"/>
                  <a:lumOff val="25000"/>
                </a:schemeClr>
              </a:solid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72" name="Freeform 33"/>
              <p:cNvSpPr>
                <a:spLocks/>
              </p:cNvSpPr>
              <p:nvPr/>
            </p:nvSpPr>
            <p:spPr bwMode="auto">
              <a:xfrm>
                <a:off x="2726240" y="2425986"/>
                <a:ext cx="603313" cy="292134"/>
              </a:xfrm>
              <a:custGeom>
                <a:avLst/>
                <a:gdLst>
                  <a:gd name="T0" fmla="*/ 616 w 628"/>
                  <a:gd name="T1" fmla="*/ 98 h 335"/>
                  <a:gd name="T2" fmla="*/ 609 w 628"/>
                  <a:gd name="T3" fmla="*/ 96 h 335"/>
                  <a:gd name="T4" fmla="*/ 599 w 628"/>
                  <a:gd name="T5" fmla="*/ 83 h 335"/>
                  <a:gd name="T6" fmla="*/ 599 w 628"/>
                  <a:gd name="T7" fmla="*/ 75 h 335"/>
                  <a:gd name="T8" fmla="*/ 592 w 628"/>
                  <a:gd name="T9" fmla="*/ 72 h 335"/>
                  <a:gd name="T10" fmla="*/ 584 w 628"/>
                  <a:gd name="T11" fmla="*/ 62 h 335"/>
                  <a:gd name="T12" fmla="*/ 582 w 628"/>
                  <a:gd name="T13" fmla="*/ 55 h 335"/>
                  <a:gd name="T14" fmla="*/ 590 w 628"/>
                  <a:gd name="T15" fmla="*/ 43 h 335"/>
                  <a:gd name="T16" fmla="*/ 592 w 628"/>
                  <a:gd name="T17" fmla="*/ 38 h 335"/>
                  <a:gd name="T18" fmla="*/ 599 w 628"/>
                  <a:gd name="T19" fmla="*/ 38 h 335"/>
                  <a:gd name="T20" fmla="*/ 601 w 628"/>
                  <a:gd name="T21" fmla="*/ 36 h 335"/>
                  <a:gd name="T22" fmla="*/ 599 w 628"/>
                  <a:gd name="T23" fmla="*/ 28 h 335"/>
                  <a:gd name="T24" fmla="*/ 594 w 628"/>
                  <a:gd name="T25" fmla="*/ 21 h 335"/>
                  <a:gd name="T26" fmla="*/ 590 w 628"/>
                  <a:gd name="T27" fmla="*/ 19 h 335"/>
                  <a:gd name="T28" fmla="*/ 582 w 628"/>
                  <a:gd name="T29" fmla="*/ 25 h 335"/>
                  <a:gd name="T30" fmla="*/ 564 w 628"/>
                  <a:gd name="T31" fmla="*/ 10 h 335"/>
                  <a:gd name="T32" fmla="*/ 426 w 628"/>
                  <a:gd name="T33" fmla="*/ 11 h 335"/>
                  <a:gd name="T34" fmla="*/ 321 w 628"/>
                  <a:gd name="T35" fmla="*/ 10 h 335"/>
                  <a:gd name="T36" fmla="*/ 120 w 628"/>
                  <a:gd name="T37" fmla="*/ 6 h 335"/>
                  <a:gd name="T38" fmla="*/ 15 w 628"/>
                  <a:gd name="T39" fmla="*/ 0 h 335"/>
                  <a:gd name="T40" fmla="*/ 0 w 628"/>
                  <a:gd name="T41" fmla="*/ 325 h 335"/>
                  <a:gd name="T42" fmla="*/ 135 w 628"/>
                  <a:gd name="T43" fmla="*/ 331 h 335"/>
                  <a:gd name="T44" fmla="*/ 329 w 628"/>
                  <a:gd name="T45" fmla="*/ 335 h 335"/>
                  <a:gd name="T46" fmla="*/ 522 w 628"/>
                  <a:gd name="T47" fmla="*/ 335 h 335"/>
                  <a:gd name="T48" fmla="*/ 628 w 628"/>
                  <a:gd name="T49" fmla="*/ 333 h 335"/>
                  <a:gd name="T50" fmla="*/ 624 w 628"/>
                  <a:gd name="T51" fmla="*/ 104 h 335"/>
                  <a:gd name="T52" fmla="*/ 616 w 628"/>
                  <a:gd name="T53" fmla="*/ 98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8" h="335">
                    <a:moveTo>
                      <a:pt x="616" y="98"/>
                    </a:moveTo>
                    <a:lnTo>
                      <a:pt x="609" y="96"/>
                    </a:lnTo>
                    <a:lnTo>
                      <a:pt x="599" y="83"/>
                    </a:lnTo>
                    <a:lnTo>
                      <a:pt x="599" y="75"/>
                    </a:lnTo>
                    <a:lnTo>
                      <a:pt x="592" y="72"/>
                    </a:lnTo>
                    <a:lnTo>
                      <a:pt x="584" y="62"/>
                    </a:lnTo>
                    <a:lnTo>
                      <a:pt x="582" y="55"/>
                    </a:lnTo>
                    <a:lnTo>
                      <a:pt x="590" y="43"/>
                    </a:lnTo>
                    <a:lnTo>
                      <a:pt x="592" y="38"/>
                    </a:lnTo>
                    <a:lnTo>
                      <a:pt x="599" y="38"/>
                    </a:lnTo>
                    <a:lnTo>
                      <a:pt x="601" y="36"/>
                    </a:lnTo>
                    <a:lnTo>
                      <a:pt x="599" y="28"/>
                    </a:lnTo>
                    <a:lnTo>
                      <a:pt x="594" y="21"/>
                    </a:lnTo>
                    <a:lnTo>
                      <a:pt x="590" y="19"/>
                    </a:lnTo>
                    <a:lnTo>
                      <a:pt x="582" y="25"/>
                    </a:lnTo>
                    <a:lnTo>
                      <a:pt x="564" y="10"/>
                    </a:lnTo>
                    <a:lnTo>
                      <a:pt x="426" y="11"/>
                    </a:lnTo>
                    <a:lnTo>
                      <a:pt x="321" y="10"/>
                    </a:lnTo>
                    <a:lnTo>
                      <a:pt x="120" y="6"/>
                    </a:lnTo>
                    <a:lnTo>
                      <a:pt x="15" y="0"/>
                    </a:lnTo>
                    <a:lnTo>
                      <a:pt x="0" y="325"/>
                    </a:lnTo>
                    <a:lnTo>
                      <a:pt x="135" y="331"/>
                    </a:lnTo>
                    <a:lnTo>
                      <a:pt x="329" y="335"/>
                    </a:lnTo>
                    <a:lnTo>
                      <a:pt x="522" y="335"/>
                    </a:lnTo>
                    <a:lnTo>
                      <a:pt x="628" y="333"/>
                    </a:lnTo>
                    <a:lnTo>
                      <a:pt x="624" y="104"/>
                    </a:lnTo>
                    <a:lnTo>
                      <a:pt x="616" y="98"/>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grpSp>
            <p:nvGrpSpPr>
              <p:cNvPr id="457" name="Group 456"/>
              <p:cNvGrpSpPr/>
              <p:nvPr/>
            </p:nvGrpSpPr>
            <p:grpSpPr>
              <a:xfrm>
                <a:off x="2293930" y="2752129"/>
                <a:ext cx="1147064" cy="1013311"/>
                <a:chOff x="2293930" y="2752129"/>
                <a:chExt cx="1147064" cy="1013311"/>
              </a:xfrm>
              <a:grpFill/>
            </p:grpSpPr>
            <p:sp>
              <p:nvSpPr>
                <p:cNvPr id="273" name="Freeform 34"/>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74" name="Freeform 35"/>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75" name="Freeform 36"/>
                <p:cNvSpPr>
                  <a:spLocks/>
                </p:cNvSpPr>
                <p:nvPr/>
              </p:nvSpPr>
              <p:spPr bwMode="auto">
                <a:xfrm>
                  <a:off x="2293930" y="2752129"/>
                  <a:ext cx="1147064" cy="1013311"/>
                </a:xfrm>
                <a:custGeom>
                  <a:avLst/>
                  <a:gdLst>
                    <a:gd name="T0" fmla="*/ 1181 w 1194"/>
                    <a:gd name="T1" fmla="*/ 645 h 1162"/>
                    <a:gd name="T2" fmla="*/ 1194 w 1194"/>
                    <a:gd name="T3" fmla="*/ 598 h 1162"/>
                    <a:gd name="T4" fmla="*/ 1173 w 1194"/>
                    <a:gd name="T5" fmla="*/ 555 h 1162"/>
                    <a:gd name="T6" fmla="*/ 1140 w 1194"/>
                    <a:gd name="T7" fmla="*/ 389 h 1162"/>
                    <a:gd name="T8" fmla="*/ 1079 w 1194"/>
                    <a:gd name="T9" fmla="*/ 318 h 1162"/>
                    <a:gd name="T10" fmla="*/ 1021 w 1194"/>
                    <a:gd name="T11" fmla="*/ 301 h 1162"/>
                    <a:gd name="T12" fmla="*/ 970 w 1194"/>
                    <a:gd name="T13" fmla="*/ 297 h 1162"/>
                    <a:gd name="T14" fmla="*/ 923 w 1194"/>
                    <a:gd name="T15" fmla="*/ 310 h 1162"/>
                    <a:gd name="T16" fmla="*/ 880 w 1194"/>
                    <a:gd name="T17" fmla="*/ 292 h 1162"/>
                    <a:gd name="T18" fmla="*/ 858 w 1194"/>
                    <a:gd name="T19" fmla="*/ 307 h 1162"/>
                    <a:gd name="T20" fmla="*/ 824 w 1194"/>
                    <a:gd name="T21" fmla="*/ 292 h 1162"/>
                    <a:gd name="T22" fmla="*/ 784 w 1194"/>
                    <a:gd name="T23" fmla="*/ 286 h 1162"/>
                    <a:gd name="T24" fmla="*/ 739 w 1194"/>
                    <a:gd name="T25" fmla="*/ 273 h 1162"/>
                    <a:gd name="T26" fmla="*/ 692 w 1194"/>
                    <a:gd name="T27" fmla="*/ 262 h 1162"/>
                    <a:gd name="T28" fmla="*/ 666 w 1194"/>
                    <a:gd name="T29" fmla="*/ 241 h 1162"/>
                    <a:gd name="T30" fmla="*/ 613 w 1194"/>
                    <a:gd name="T31" fmla="*/ 220 h 1162"/>
                    <a:gd name="T32" fmla="*/ 363 w 1194"/>
                    <a:gd name="T33" fmla="*/ 0 h 1162"/>
                    <a:gd name="T34" fmla="*/ 316 w 1194"/>
                    <a:gd name="T35" fmla="*/ 485 h 1162"/>
                    <a:gd name="T36" fmla="*/ 10 w 1194"/>
                    <a:gd name="T37" fmla="*/ 480 h 1162"/>
                    <a:gd name="T38" fmla="*/ 31 w 1194"/>
                    <a:gd name="T39" fmla="*/ 506 h 1162"/>
                    <a:gd name="T40" fmla="*/ 93 w 1194"/>
                    <a:gd name="T41" fmla="*/ 577 h 1162"/>
                    <a:gd name="T42" fmla="*/ 147 w 1194"/>
                    <a:gd name="T43" fmla="*/ 624 h 1162"/>
                    <a:gd name="T44" fmla="*/ 162 w 1194"/>
                    <a:gd name="T45" fmla="*/ 683 h 1162"/>
                    <a:gd name="T46" fmla="*/ 220 w 1194"/>
                    <a:gd name="T47" fmla="*/ 767 h 1162"/>
                    <a:gd name="T48" fmla="*/ 282 w 1194"/>
                    <a:gd name="T49" fmla="*/ 803 h 1162"/>
                    <a:gd name="T50" fmla="*/ 322 w 1194"/>
                    <a:gd name="T51" fmla="*/ 788 h 1162"/>
                    <a:gd name="T52" fmla="*/ 356 w 1194"/>
                    <a:gd name="T53" fmla="*/ 730 h 1162"/>
                    <a:gd name="T54" fmla="*/ 407 w 1194"/>
                    <a:gd name="T55" fmla="*/ 728 h 1162"/>
                    <a:gd name="T56" fmla="*/ 467 w 1194"/>
                    <a:gd name="T57" fmla="*/ 735 h 1162"/>
                    <a:gd name="T58" fmla="*/ 499 w 1194"/>
                    <a:gd name="T59" fmla="*/ 769 h 1162"/>
                    <a:gd name="T60" fmla="*/ 548 w 1194"/>
                    <a:gd name="T61" fmla="*/ 850 h 1162"/>
                    <a:gd name="T62" fmla="*/ 568 w 1194"/>
                    <a:gd name="T63" fmla="*/ 903 h 1162"/>
                    <a:gd name="T64" fmla="*/ 604 w 1194"/>
                    <a:gd name="T65" fmla="*/ 946 h 1162"/>
                    <a:gd name="T66" fmla="*/ 638 w 1194"/>
                    <a:gd name="T67" fmla="*/ 997 h 1162"/>
                    <a:gd name="T68" fmla="*/ 653 w 1194"/>
                    <a:gd name="T69" fmla="*/ 1049 h 1162"/>
                    <a:gd name="T70" fmla="*/ 690 w 1194"/>
                    <a:gd name="T71" fmla="*/ 1102 h 1162"/>
                    <a:gd name="T72" fmla="*/ 730 w 1194"/>
                    <a:gd name="T73" fmla="*/ 1121 h 1162"/>
                    <a:gd name="T74" fmla="*/ 813 w 1194"/>
                    <a:gd name="T75" fmla="*/ 1143 h 1162"/>
                    <a:gd name="T76" fmla="*/ 861 w 1194"/>
                    <a:gd name="T77" fmla="*/ 1149 h 1162"/>
                    <a:gd name="T78" fmla="*/ 846 w 1194"/>
                    <a:gd name="T79" fmla="*/ 1132 h 1162"/>
                    <a:gd name="T80" fmla="*/ 829 w 1194"/>
                    <a:gd name="T81" fmla="*/ 1053 h 1162"/>
                    <a:gd name="T82" fmla="*/ 835 w 1194"/>
                    <a:gd name="T83" fmla="*/ 1010 h 1162"/>
                    <a:gd name="T84" fmla="*/ 814 w 1194"/>
                    <a:gd name="T85" fmla="*/ 1002 h 1162"/>
                    <a:gd name="T86" fmla="*/ 846 w 1194"/>
                    <a:gd name="T87" fmla="*/ 963 h 1162"/>
                    <a:gd name="T88" fmla="*/ 850 w 1194"/>
                    <a:gd name="T89" fmla="*/ 946 h 1162"/>
                    <a:gd name="T90" fmla="*/ 858 w 1194"/>
                    <a:gd name="T91" fmla="*/ 925 h 1162"/>
                    <a:gd name="T92" fmla="*/ 884 w 1194"/>
                    <a:gd name="T93" fmla="*/ 905 h 1162"/>
                    <a:gd name="T94" fmla="*/ 895 w 1194"/>
                    <a:gd name="T95" fmla="*/ 884 h 1162"/>
                    <a:gd name="T96" fmla="*/ 918 w 1194"/>
                    <a:gd name="T97" fmla="*/ 882 h 1162"/>
                    <a:gd name="T98" fmla="*/ 935 w 1194"/>
                    <a:gd name="T99" fmla="*/ 867 h 1162"/>
                    <a:gd name="T100" fmla="*/ 957 w 1194"/>
                    <a:gd name="T101" fmla="*/ 865 h 1162"/>
                    <a:gd name="T102" fmla="*/ 985 w 1194"/>
                    <a:gd name="T103" fmla="*/ 863 h 1162"/>
                    <a:gd name="T104" fmla="*/ 1017 w 1194"/>
                    <a:gd name="T105" fmla="*/ 843 h 1162"/>
                    <a:gd name="T106" fmla="*/ 1072 w 1194"/>
                    <a:gd name="T107" fmla="*/ 790 h 1162"/>
                    <a:gd name="T108" fmla="*/ 1063 w 1194"/>
                    <a:gd name="T109" fmla="*/ 747 h 1162"/>
                    <a:gd name="T110" fmla="*/ 1098 w 1194"/>
                    <a:gd name="T111" fmla="*/ 762 h 1162"/>
                    <a:gd name="T112" fmla="*/ 1093 w 1194"/>
                    <a:gd name="T113" fmla="*/ 777 h 1162"/>
                    <a:gd name="T114" fmla="*/ 1168 w 1194"/>
                    <a:gd name="T115" fmla="*/ 718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4" h="1162">
                      <a:moveTo>
                        <a:pt x="1181" y="705"/>
                      </a:moveTo>
                      <a:lnTo>
                        <a:pt x="1183" y="698"/>
                      </a:lnTo>
                      <a:lnTo>
                        <a:pt x="1179" y="681"/>
                      </a:lnTo>
                      <a:lnTo>
                        <a:pt x="1175" y="673"/>
                      </a:lnTo>
                      <a:lnTo>
                        <a:pt x="1181" y="666"/>
                      </a:lnTo>
                      <a:lnTo>
                        <a:pt x="1179" y="653"/>
                      </a:lnTo>
                      <a:lnTo>
                        <a:pt x="1181" y="645"/>
                      </a:lnTo>
                      <a:lnTo>
                        <a:pt x="1187" y="638"/>
                      </a:lnTo>
                      <a:lnTo>
                        <a:pt x="1189" y="630"/>
                      </a:lnTo>
                      <a:lnTo>
                        <a:pt x="1192" y="624"/>
                      </a:lnTo>
                      <a:lnTo>
                        <a:pt x="1190" y="617"/>
                      </a:lnTo>
                      <a:lnTo>
                        <a:pt x="1194" y="609"/>
                      </a:lnTo>
                      <a:lnTo>
                        <a:pt x="1190" y="604"/>
                      </a:lnTo>
                      <a:lnTo>
                        <a:pt x="1194" y="598"/>
                      </a:lnTo>
                      <a:lnTo>
                        <a:pt x="1192" y="591"/>
                      </a:lnTo>
                      <a:lnTo>
                        <a:pt x="1192" y="585"/>
                      </a:lnTo>
                      <a:lnTo>
                        <a:pt x="1190" y="583"/>
                      </a:lnTo>
                      <a:lnTo>
                        <a:pt x="1179" y="570"/>
                      </a:lnTo>
                      <a:lnTo>
                        <a:pt x="1179" y="562"/>
                      </a:lnTo>
                      <a:lnTo>
                        <a:pt x="1175" y="557"/>
                      </a:lnTo>
                      <a:lnTo>
                        <a:pt x="1173" y="555"/>
                      </a:lnTo>
                      <a:lnTo>
                        <a:pt x="1170" y="547"/>
                      </a:lnTo>
                      <a:lnTo>
                        <a:pt x="1164" y="540"/>
                      </a:lnTo>
                      <a:lnTo>
                        <a:pt x="1166" y="530"/>
                      </a:lnTo>
                      <a:lnTo>
                        <a:pt x="1160" y="515"/>
                      </a:lnTo>
                      <a:lnTo>
                        <a:pt x="1157" y="510"/>
                      </a:lnTo>
                      <a:lnTo>
                        <a:pt x="1143" y="498"/>
                      </a:lnTo>
                      <a:lnTo>
                        <a:pt x="1140" y="389"/>
                      </a:lnTo>
                      <a:lnTo>
                        <a:pt x="1138" y="331"/>
                      </a:lnTo>
                      <a:lnTo>
                        <a:pt x="1117" y="327"/>
                      </a:lnTo>
                      <a:lnTo>
                        <a:pt x="1110" y="331"/>
                      </a:lnTo>
                      <a:lnTo>
                        <a:pt x="1102" y="327"/>
                      </a:lnTo>
                      <a:lnTo>
                        <a:pt x="1102" y="324"/>
                      </a:lnTo>
                      <a:lnTo>
                        <a:pt x="1100" y="322"/>
                      </a:lnTo>
                      <a:lnTo>
                        <a:pt x="1079" y="318"/>
                      </a:lnTo>
                      <a:lnTo>
                        <a:pt x="1074" y="314"/>
                      </a:lnTo>
                      <a:lnTo>
                        <a:pt x="1066" y="312"/>
                      </a:lnTo>
                      <a:lnTo>
                        <a:pt x="1053" y="301"/>
                      </a:lnTo>
                      <a:lnTo>
                        <a:pt x="1036" y="292"/>
                      </a:lnTo>
                      <a:lnTo>
                        <a:pt x="1031" y="292"/>
                      </a:lnTo>
                      <a:lnTo>
                        <a:pt x="1027" y="297"/>
                      </a:lnTo>
                      <a:lnTo>
                        <a:pt x="1021" y="301"/>
                      </a:lnTo>
                      <a:lnTo>
                        <a:pt x="1016" y="301"/>
                      </a:lnTo>
                      <a:lnTo>
                        <a:pt x="1010" y="299"/>
                      </a:lnTo>
                      <a:lnTo>
                        <a:pt x="1002" y="292"/>
                      </a:lnTo>
                      <a:lnTo>
                        <a:pt x="989" y="297"/>
                      </a:lnTo>
                      <a:lnTo>
                        <a:pt x="984" y="303"/>
                      </a:lnTo>
                      <a:lnTo>
                        <a:pt x="976" y="303"/>
                      </a:lnTo>
                      <a:lnTo>
                        <a:pt x="970" y="297"/>
                      </a:lnTo>
                      <a:lnTo>
                        <a:pt x="963" y="303"/>
                      </a:lnTo>
                      <a:lnTo>
                        <a:pt x="955" y="303"/>
                      </a:lnTo>
                      <a:lnTo>
                        <a:pt x="948" y="312"/>
                      </a:lnTo>
                      <a:lnTo>
                        <a:pt x="940" y="312"/>
                      </a:lnTo>
                      <a:lnTo>
                        <a:pt x="937" y="318"/>
                      </a:lnTo>
                      <a:lnTo>
                        <a:pt x="931" y="312"/>
                      </a:lnTo>
                      <a:lnTo>
                        <a:pt x="923" y="310"/>
                      </a:lnTo>
                      <a:lnTo>
                        <a:pt x="916" y="307"/>
                      </a:lnTo>
                      <a:lnTo>
                        <a:pt x="912" y="299"/>
                      </a:lnTo>
                      <a:lnTo>
                        <a:pt x="905" y="297"/>
                      </a:lnTo>
                      <a:lnTo>
                        <a:pt x="899" y="303"/>
                      </a:lnTo>
                      <a:lnTo>
                        <a:pt x="892" y="301"/>
                      </a:lnTo>
                      <a:lnTo>
                        <a:pt x="886" y="294"/>
                      </a:lnTo>
                      <a:lnTo>
                        <a:pt x="880" y="292"/>
                      </a:lnTo>
                      <a:lnTo>
                        <a:pt x="878" y="294"/>
                      </a:lnTo>
                      <a:lnTo>
                        <a:pt x="876" y="297"/>
                      </a:lnTo>
                      <a:lnTo>
                        <a:pt x="869" y="303"/>
                      </a:lnTo>
                      <a:lnTo>
                        <a:pt x="867" y="316"/>
                      </a:lnTo>
                      <a:lnTo>
                        <a:pt x="861" y="316"/>
                      </a:lnTo>
                      <a:lnTo>
                        <a:pt x="860" y="314"/>
                      </a:lnTo>
                      <a:lnTo>
                        <a:pt x="858" y="307"/>
                      </a:lnTo>
                      <a:lnTo>
                        <a:pt x="860" y="301"/>
                      </a:lnTo>
                      <a:lnTo>
                        <a:pt x="854" y="301"/>
                      </a:lnTo>
                      <a:lnTo>
                        <a:pt x="843" y="305"/>
                      </a:lnTo>
                      <a:lnTo>
                        <a:pt x="835" y="305"/>
                      </a:lnTo>
                      <a:lnTo>
                        <a:pt x="833" y="297"/>
                      </a:lnTo>
                      <a:lnTo>
                        <a:pt x="826" y="297"/>
                      </a:lnTo>
                      <a:lnTo>
                        <a:pt x="824" y="292"/>
                      </a:lnTo>
                      <a:lnTo>
                        <a:pt x="816" y="288"/>
                      </a:lnTo>
                      <a:lnTo>
                        <a:pt x="805" y="299"/>
                      </a:lnTo>
                      <a:lnTo>
                        <a:pt x="799" y="301"/>
                      </a:lnTo>
                      <a:lnTo>
                        <a:pt x="792" y="301"/>
                      </a:lnTo>
                      <a:lnTo>
                        <a:pt x="792" y="292"/>
                      </a:lnTo>
                      <a:lnTo>
                        <a:pt x="790" y="286"/>
                      </a:lnTo>
                      <a:lnTo>
                        <a:pt x="784" y="286"/>
                      </a:lnTo>
                      <a:lnTo>
                        <a:pt x="779" y="279"/>
                      </a:lnTo>
                      <a:lnTo>
                        <a:pt x="781" y="271"/>
                      </a:lnTo>
                      <a:lnTo>
                        <a:pt x="773" y="273"/>
                      </a:lnTo>
                      <a:lnTo>
                        <a:pt x="758" y="271"/>
                      </a:lnTo>
                      <a:lnTo>
                        <a:pt x="752" y="277"/>
                      </a:lnTo>
                      <a:lnTo>
                        <a:pt x="745" y="279"/>
                      </a:lnTo>
                      <a:lnTo>
                        <a:pt x="739" y="273"/>
                      </a:lnTo>
                      <a:lnTo>
                        <a:pt x="735" y="269"/>
                      </a:lnTo>
                      <a:lnTo>
                        <a:pt x="730" y="269"/>
                      </a:lnTo>
                      <a:lnTo>
                        <a:pt x="722" y="271"/>
                      </a:lnTo>
                      <a:lnTo>
                        <a:pt x="709" y="265"/>
                      </a:lnTo>
                      <a:lnTo>
                        <a:pt x="702" y="262"/>
                      </a:lnTo>
                      <a:lnTo>
                        <a:pt x="694" y="263"/>
                      </a:lnTo>
                      <a:lnTo>
                        <a:pt x="692" y="262"/>
                      </a:lnTo>
                      <a:lnTo>
                        <a:pt x="685" y="262"/>
                      </a:lnTo>
                      <a:lnTo>
                        <a:pt x="683" y="254"/>
                      </a:lnTo>
                      <a:lnTo>
                        <a:pt x="683" y="248"/>
                      </a:lnTo>
                      <a:lnTo>
                        <a:pt x="677" y="241"/>
                      </a:lnTo>
                      <a:lnTo>
                        <a:pt x="672" y="237"/>
                      </a:lnTo>
                      <a:lnTo>
                        <a:pt x="670" y="233"/>
                      </a:lnTo>
                      <a:lnTo>
                        <a:pt x="666" y="241"/>
                      </a:lnTo>
                      <a:lnTo>
                        <a:pt x="658" y="243"/>
                      </a:lnTo>
                      <a:lnTo>
                        <a:pt x="651" y="239"/>
                      </a:lnTo>
                      <a:lnTo>
                        <a:pt x="645" y="243"/>
                      </a:lnTo>
                      <a:lnTo>
                        <a:pt x="638" y="239"/>
                      </a:lnTo>
                      <a:lnTo>
                        <a:pt x="626" y="226"/>
                      </a:lnTo>
                      <a:lnTo>
                        <a:pt x="619" y="220"/>
                      </a:lnTo>
                      <a:lnTo>
                        <a:pt x="613" y="220"/>
                      </a:lnTo>
                      <a:lnTo>
                        <a:pt x="613" y="209"/>
                      </a:lnTo>
                      <a:lnTo>
                        <a:pt x="619" y="15"/>
                      </a:lnTo>
                      <a:lnTo>
                        <a:pt x="611" y="12"/>
                      </a:lnTo>
                      <a:lnTo>
                        <a:pt x="604" y="12"/>
                      </a:lnTo>
                      <a:lnTo>
                        <a:pt x="568" y="12"/>
                      </a:lnTo>
                      <a:lnTo>
                        <a:pt x="480" y="6"/>
                      </a:lnTo>
                      <a:lnTo>
                        <a:pt x="363" y="0"/>
                      </a:lnTo>
                      <a:lnTo>
                        <a:pt x="360" y="2"/>
                      </a:lnTo>
                      <a:lnTo>
                        <a:pt x="358" y="8"/>
                      </a:lnTo>
                      <a:lnTo>
                        <a:pt x="343" y="269"/>
                      </a:lnTo>
                      <a:lnTo>
                        <a:pt x="333" y="367"/>
                      </a:lnTo>
                      <a:lnTo>
                        <a:pt x="326" y="478"/>
                      </a:lnTo>
                      <a:lnTo>
                        <a:pt x="320" y="485"/>
                      </a:lnTo>
                      <a:lnTo>
                        <a:pt x="316" y="485"/>
                      </a:lnTo>
                      <a:lnTo>
                        <a:pt x="237" y="480"/>
                      </a:lnTo>
                      <a:lnTo>
                        <a:pt x="158" y="474"/>
                      </a:lnTo>
                      <a:lnTo>
                        <a:pt x="70" y="467"/>
                      </a:lnTo>
                      <a:lnTo>
                        <a:pt x="0" y="459"/>
                      </a:lnTo>
                      <a:lnTo>
                        <a:pt x="0" y="463"/>
                      </a:lnTo>
                      <a:lnTo>
                        <a:pt x="4" y="476"/>
                      </a:lnTo>
                      <a:lnTo>
                        <a:pt x="10" y="480"/>
                      </a:lnTo>
                      <a:lnTo>
                        <a:pt x="10" y="483"/>
                      </a:lnTo>
                      <a:lnTo>
                        <a:pt x="16" y="487"/>
                      </a:lnTo>
                      <a:lnTo>
                        <a:pt x="16" y="487"/>
                      </a:lnTo>
                      <a:lnTo>
                        <a:pt x="19" y="487"/>
                      </a:lnTo>
                      <a:lnTo>
                        <a:pt x="25" y="493"/>
                      </a:lnTo>
                      <a:lnTo>
                        <a:pt x="29" y="500"/>
                      </a:lnTo>
                      <a:lnTo>
                        <a:pt x="31" y="506"/>
                      </a:lnTo>
                      <a:lnTo>
                        <a:pt x="36" y="519"/>
                      </a:lnTo>
                      <a:lnTo>
                        <a:pt x="44" y="525"/>
                      </a:lnTo>
                      <a:lnTo>
                        <a:pt x="57" y="532"/>
                      </a:lnTo>
                      <a:lnTo>
                        <a:pt x="63" y="538"/>
                      </a:lnTo>
                      <a:lnTo>
                        <a:pt x="78" y="557"/>
                      </a:lnTo>
                      <a:lnTo>
                        <a:pt x="91" y="570"/>
                      </a:lnTo>
                      <a:lnTo>
                        <a:pt x="93" y="577"/>
                      </a:lnTo>
                      <a:lnTo>
                        <a:pt x="106" y="591"/>
                      </a:lnTo>
                      <a:lnTo>
                        <a:pt x="113" y="596"/>
                      </a:lnTo>
                      <a:lnTo>
                        <a:pt x="119" y="598"/>
                      </a:lnTo>
                      <a:lnTo>
                        <a:pt x="132" y="611"/>
                      </a:lnTo>
                      <a:lnTo>
                        <a:pt x="140" y="615"/>
                      </a:lnTo>
                      <a:lnTo>
                        <a:pt x="141" y="621"/>
                      </a:lnTo>
                      <a:lnTo>
                        <a:pt x="147" y="624"/>
                      </a:lnTo>
                      <a:lnTo>
                        <a:pt x="149" y="632"/>
                      </a:lnTo>
                      <a:lnTo>
                        <a:pt x="151" y="645"/>
                      </a:lnTo>
                      <a:lnTo>
                        <a:pt x="155" y="649"/>
                      </a:lnTo>
                      <a:lnTo>
                        <a:pt x="160" y="662"/>
                      </a:lnTo>
                      <a:lnTo>
                        <a:pt x="164" y="668"/>
                      </a:lnTo>
                      <a:lnTo>
                        <a:pt x="164" y="675"/>
                      </a:lnTo>
                      <a:lnTo>
                        <a:pt x="162" y="683"/>
                      </a:lnTo>
                      <a:lnTo>
                        <a:pt x="162" y="696"/>
                      </a:lnTo>
                      <a:lnTo>
                        <a:pt x="177" y="730"/>
                      </a:lnTo>
                      <a:lnTo>
                        <a:pt x="187" y="739"/>
                      </a:lnTo>
                      <a:lnTo>
                        <a:pt x="194" y="743"/>
                      </a:lnTo>
                      <a:lnTo>
                        <a:pt x="200" y="747"/>
                      </a:lnTo>
                      <a:lnTo>
                        <a:pt x="205" y="754"/>
                      </a:lnTo>
                      <a:lnTo>
                        <a:pt x="220" y="767"/>
                      </a:lnTo>
                      <a:lnTo>
                        <a:pt x="226" y="771"/>
                      </a:lnTo>
                      <a:lnTo>
                        <a:pt x="241" y="773"/>
                      </a:lnTo>
                      <a:lnTo>
                        <a:pt x="245" y="780"/>
                      </a:lnTo>
                      <a:lnTo>
                        <a:pt x="264" y="790"/>
                      </a:lnTo>
                      <a:lnTo>
                        <a:pt x="269" y="797"/>
                      </a:lnTo>
                      <a:lnTo>
                        <a:pt x="277" y="803"/>
                      </a:lnTo>
                      <a:lnTo>
                        <a:pt x="282" y="803"/>
                      </a:lnTo>
                      <a:lnTo>
                        <a:pt x="282" y="805"/>
                      </a:lnTo>
                      <a:lnTo>
                        <a:pt x="290" y="807"/>
                      </a:lnTo>
                      <a:lnTo>
                        <a:pt x="301" y="807"/>
                      </a:lnTo>
                      <a:lnTo>
                        <a:pt x="303" y="801"/>
                      </a:lnTo>
                      <a:lnTo>
                        <a:pt x="311" y="796"/>
                      </a:lnTo>
                      <a:lnTo>
                        <a:pt x="314" y="790"/>
                      </a:lnTo>
                      <a:lnTo>
                        <a:pt x="322" y="788"/>
                      </a:lnTo>
                      <a:lnTo>
                        <a:pt x="324" y="780"/>
                      </a:lnTo>
                      <a:lnTo>
                        <a:pt x="326" y="773"/>
                      </a:lnTo>
                      <a:lnTo>
                        <a:pt x="329" y="771"/>
                      </a:lnTo>
                      <a:lnTo>
                        <a:pt x="341" y="743"/>
                      </a:lnTo>
                      <a:lnTo>
                        <a:pt x="346" y="733"/>
                      </a:lnTo>
                      <a:lnTo>
                        <a:pt x="350" y="732"/>
                      </a:lnTo>
                      <a:lnTo>
                        <a:pt x="356" y="730"/>
                      </a:lnTo>
                      <a:lnTo>
                        <a:pt x="363" y="726"/>
                      </a:lnTo>
                      <a:lnTo>
                        <a:pt x="371" y="728"/>
                      </a:lnTo>
                      <a:lnTo>
                        <a:pt x="376" y="726"/>
                      </a:lnTo>
                      <a:lnTo>
                        <a:pt x="380" y="718"/>
                      </a:lnTo>
                      <a:lnTo>
                        <a:pt x="388" y="718"/>
                      </a:lnTo>
                      <a:lnTo>
                        <a:pt x="399" y="726"/>
                      </a:lnTo>
                      <a:lnTo>
                        <a:pt x="407" y="728"/>
                      </a:lnTo>
                      <a:lnTo>
                        <a:pt x="414" y="726"/>
                      </a:lnTo>
                      <a:lnTo>
                        <a:pt x="420" y="728"/>
                      </a:lnTo>
                      <a:lnTo>
                        <a:pt x="427" y="728"/>
                      </a:lnTo>
                      <a:lnTo>
                        <a:pt x="446" y="733"/>
                      </a:lnTo>
                      <a:lnTo>
                        <a:pt x="454" y="728"/>
                      </a:lnTo>
                      <a:lnTo>
                        <a:pt x="459" y="732"/>
                      </a:lnTo>
                      <a:lnTo>
                        <a:pt x="467" y="735"/>
                      </a:lnTo>
                      <a:lnTo>
                        <a:pt x="469" y="743"/>
                      </a:lnTo>
                      <a:lnTo>
                        <a:pt x="474" y="749"/>
                      </a:lnTo>
                      <a:lnTo>
                        <a:pt x="476" y="754"/>
                      </a:lnTo>
                      <a:lnTo>
                        <a:pt x="482" y="752"/>
                      </a:lnTo>
                      <a:lnTo>
                        <a:pt x="485" y="760"/>
                      </a:lnTo>
                      <a:lnTo>
                        <a:pt x="491" y="765"/>
                      </a:lnTo>
                      <a:lnTo>
                        <a:pt x="499" y="769"/>
                      </a:lnTo>
                      <a:lnTo>
                        <a:pt x="499" y="775"/>
                      </a:lnTo>
                      <a:lnTo>
                        <a:pt x="519" y="790"/>
                      </a:lnTo>
                      <a:lnTo>
                        <a:pt x="527" y="803"/>
                      </a:lnTo>
                      <a:lnTo>
                        <a:pt x="532" y="811"/>
                      </a:lnTo>
                      <a:lnTo>
                        <a:pt x="536" y="827"/>
                      </a:lnTo>
                      <a:lnTo>
                        <a:pt x="544" y="843"/>
                      </a:lnTo>
                      <a:lnTo>
                        <a:pt x="548" y="850"/>
                      </a:lnTo>
                      <a:lnTo>
                        <a:pt x="548" y="852"/>
                      </a:lnTo>
                      <a:lnTo>
                        <a:pt x="551" y="858"/>
                      </a:lnTo>
                      <a:lnTo>
                        <a:pt x="555" y="865"/>
                      </a:lnTo>
                      <a:lnTo>
                        <a:pt x="561" y="873"/>
                      </a:lnTo>
                      <a:lnTo>
                        <a:pt x="559" y="874"/>
                      </a:lnTo>
                      <a:lnTo>
                        <a:pt x="563" y="888"/>
                      </a:lnTo>
                      <a:lnTo>
                        <a:pt x="568" y="903"/>
                      </a:lnTo>
                      <a:lnTo>
                        <a:pt x="576" y="908"/>
                      </a:lnTo>
                      <a:lnTo>
                        <a:pt x="583" y="910"/>
                      </a:lnTo>
                      <a:lnTo>
                        <a:pt x="589" y="920"/>
                      </a:lnTo>
                      <a:lnTo>
                        <a:pt x="591" y="927"/>
                      </a:lnTo>
                      <a:lnTo>
                        <a:pt x="596" y="931"/>
                      </a:lnTo>
                      <a:lnTo>
                        <a:pt x="602" y="938"/>
                      </a:lnTo>
                      <a:lnTo>
                        <a:pt x="604" y="946"/>
                      </a:lnTo>
                      <a:lnTo>
                        <a:pt x="617" y="965"/>
                      </a:lnTo>
                      <a:lnTo>
                        <a:pt x="628" y="967"/>
                      </a:lnTo>
                      <a:lnTo>
                        <a:pt x="634" y="972"/>
                      </a:lnTo>
                      <a:lnTo>
                        <a:pt x="636" y="976"/>
                      </a:lnTo>
                      <a:lnTo>
                        <a:pt x="636" y="984"/>
                      </a:lnTo>
                      <a:lnTo>
                        <a:pt x="638" y="989"/>
                      </a:lnTo>
                      <a:lnTo>
                        <a:pt x="638" y="997"/>
                      </a:lnTo>
                      <a:lnTo>
                        <a:pt x="634" y="1004"/>
                      </a:lnTo>
                      <a:lnTo>
                        <a:pt x="641" y="1010"/>
                      </a:lnTo>
                      <a:lnTo>
                        <a:pt x="641" y="1015"/>
                      </a:lnTo>
                      <a:lnTo>
                        <a:pt x="640" y="1023"/>
                      </a:lnTo>
                      <a:lnTo>
                        <a:pt x="641" y="1030"/>
                      </a:lnTo>
                      <a:lnTo>
                        <a:pt x="647" y="1036"/>
                      </a:lnTo>
                      <a:lnTo>
                        <a:pt x="653" y="1049"/>
                      </a:lnTo>
                      <a:lnTo>
                        <a:pt x="658" y="1057"/>
                      </a:lnTo>
                      <a:lnTo>
                        <a:pt x="664" y="1072"/>
                      </a:lnTo>
                      <a:lnTo>
                        <a:pt x="666" y="1085"/>
                      </a:lnTo>
                      <a:lnTo>
                        <a:pt x="673" y="1093"/>
                      </a:lnTo>
                      <a:lnTo>
                        <a:pt x="672" y="1100"/>
                      </a:lnTo>
                      <a:lnTo>
                        <a:pt x="675" y="1102"/>
                      </a:lnTo>
                      <a:lnTo>
                        <a:pt x="690" y="1102"/>
                      </a:lnTo>
                      <a:lnTo>
                        <a:pt x="696" y="1106"/>
                      </a:lnTo>
                      <a:lnTo>
                        <a:pt x="700" y="1106"/>
                      </a:lnTo>
                      <a:lnTo>
                        <a:pt x="707" y="1109"/>
                      </a:lnTo>
                      <a:lnTo>
                        <a:pt x="711" y="1117"/>
                      </a:lnTo>
                      <a:lnTo>
                        <a:pt x="717" y="1119"/>
                      </a:lnTo>
                      <a:lnTo>
                        <a:pt x="722" y="1117"/>
                      </a:lnTo>
                      <a:lnTo>
                        <a:pt x="730" y="1121"/>
                      </a:lnTo>
                      <a:lnTo>
                        <a:pt x="737" y="1123"/>
                      </a:lnTo>
                      <a:lnTo>
                        <a:pt x="751" y="1134"/>
                      </a:lnTo>
                      <a:lnTo>
                        <a:pt x="756" y="1138"/>
                      </a:lnTo>
                      <a:lnTo>
                        <a:pt x="784" y="1140"/>
                      </a:lnTo>
                      <a:lnTo>
                        <a:pt x="799" y="1140"/>
                      </a:lnTo>
                      <a:lnTo>
                        <a:pt x="807" y="1141"/>
                      </a:lnTo>
                      <a:lnTo>
                        <a:pt x="813" y="1143"/>
                      </a:lnTo>
                      <a:lnTo>
                        <a:pt x="826" y="1156"/>
                      </a:lnTo>
                      <a:lnTo>
                        <a:pt x="828" y="1156"/>
                      </a:lnTo>
                      <a:lnTo>
                        <a:pt x="835" y="1162"/>
                      </a:lnTo>
                      <a:lnTo>
                        <a:pt x="843" y="1162"/>
                      </a:lnTo>
                      <a:lnTo>
                        <a:pt x="843" y="1155"/>
                      </a:lnTo>
                      <a:lnTo>
                        <a:pt x="860" y="1151"/>
                      </a:lnTo>
                      <a:lnTo>
                        <a:pt x="861" y="1149"/>
                      </a:lnTo>
                      <a:lnTo>
                        <a:pt x="861" y="1141"/>
                      </a:lnTo>
                      <a:lnTo>
                        <a:pt x="854" y="1149"/>
                      </a:lnTo>
                      <a:lnTo>
                        <a:pt x="856" y="1141"/>
                      </a:lnTo>
                      <a:lnTo>
                        <a:pt x="850" y="1149"/>
                      </a:lnTo>
                      <a:lnTo>
                        <a:pt x="845" y="1140"/>
                      </a:lnTo>
                      <a:lnTo>
                        <a:pt x="852" y="1140"/>
                      </a:lnTo>
                      <a:lnTo>
                        <a:pt x="846" y="1132"/>
                      </a:lnTo>
                      <a:lnTo>
                        <a:pt x="845" y="1119"/>
                      </a:lnTo>
                      <a:lnTo>
                        <a:pt x="833" y="1094"/>
                      </a:lnTo>
                      <a:lnTo>
                        <a:pt x="835" y="1089"/>
                      </a:lnTo>
                      <a:lnTo>
                        <a:pt x="829" y="1064"/>
                      </a:lnTo>
                      <a:lnTo>
                        <a:pt x="822" y="1057"/>
                      </a:lnTo>
                      <a:lnTo>
                        <a:pt x="822" y="1051"/>
                      </a:lnTo>
                      <a:lnTo>
                        <a:pt x="829" y="1053"/>
                      </a:lnTo>
                      <a:lnTo>
                        <a:pt x="822" y="1046"/>
                      </a:lnTo>
                      <a:lnTo>
                        <a:pt x="822" y="1038"/>
                      </a:lnTo>
                      <a:lnTo>
                        <a:pt x="829" y="1038"/>
                      </a:lnTo>
                      <a:lnTo>
                        <a:pt x="829" y="1030"/>
                      </a:lnTo>
                      <a:lnTo>
                        <a:pt x="833" y="1025"/>
                      </a:lnTo>
                      <a:lnTo>
                        <a:pt x="833" y="1017"/>
                      </a:lnTo>
                      <a:lnTo>
                        <a:pt x="835" y="1010"/>
                      </a:lnTo>
                      <a:lnTo>
                        <a:pt x="822" y="1014"/>
                      </a:lnTo>
                      <a:lnTo>
                        <a:pt x="809" y="1010"/>
                      </a:lnTo>
                      <a:lnTo>
                        <a:pt x="809" y="1002"/>
                      </a:lnTo>
                      <a:lnTo>
                        <a:pt x="805" y="999"/>
                      </a:lnTo>
                      <a:lnTo>
                        <a:pt x="801" y="991"/>
                      </a:lnTo>
                      <a:lnTo>
                        <a:pt x="809" y="997"/>
                      </a:lnTo>
                      <a:lnTo>
                        <a:pt x="814" y="1002"/>
                      </a:lnTo>
                      <a:lnTo>
                        <a:pt x="820" y="1002"/>
                      </a:lnTo>
                      <a:lnTo>
                        <a:pt x="826" y="1000"/>
                      </a:lnTo>
                      <a:lnTo>
                        <a:pt x="831" y="1002"/>
                      </a:lnTo>
                      <a:lnTo>
                        <a:pt x="826" y="1008"/>
                      </a:lnTo>
                      <a:lnTo>
                        <a:pt x="835" y="1004"/>
                      </a:lnTo>
                      <a:lnTo>
                        <a:pt x="848" y="970"/>
                      </a:lnTo>
                      <a:lnTo>
                        <a:pt x="846" y="963"/>
                      </a:lnTo>
                      <a:lnTo>
                        <a:pt x="845" y="961"/>
                      </a:lnTo>
                      <a:lnTo>
                        <a:pt x="839" y="955"/>
                      </a:lnTo>
                      <a:lnTo>
                        <a:pt x="839" y="950"/>
                      </a:lnTo>
                      <a:lnTo>
                        <a:pt x="831" y="952"/>
                      </a:lnTo>
                      <a:lnTo>
                        <a:pt x="828" y="950"/>
                      </a:lnTo>
                      <a:lnTo>
                        <a:pt x="835" y="946"/>
                      </a:lnTo>
                      <a:lnTo>
                        <a:pt x="850" y="946"/>
                      </a:lnTo>
                      <a:lnTo>
                        <a:pt x="856" y="952"/>
                      </a:lnTo>
                      <a:lnTo>
                        <a:pt x="869" y="933"/>
                      </a:lnTo>
                      <a:lnTo>
                        <a:pt x="873" y="927"/>
                      </a:lnTo>
                      <a:lnTo>
                        <a:pt x="873" y="920"/>
                      </a:lnTo>
                      <a:lnTo>
                        <a:pt x="867" y="925"/>
                      </a:lnTo>
                      <a:lnTo>
                        <a:pt x="863" y="931"/>
                      </a:lnTo>
                      <a:lnTo>
                        <a:pt x="858" y="925"/>
                      </a:lnTo>
                      <a:lnTo>
                        <a:pt x="861" y="920"/>
                      </a:lnTo>
                      <a:lnTo>
                        <a:pt x="860" y="916"/>
                      </a:lnTo>
                      <a:lnTo>
                        <a:pt x="867" y="916"/>
                      </a:lnTo>
                      <a:lnTo>
                        <a:pt x="873" y="912"/>
                      </a:lnTo>
                      <a:lnTo>
                        <a:pt x="875" y="918"/>
                      </a:lnTo>
                      <a:lnTo>
                        <a:pt x="882" y="912"/>
                      </a:lnTo>
                      <a:lnTo>
                        <a:pt x="884" y="905"/>
                      </a:lnTo>
                      <a:lnTo>
                        <a:pt x="884" y="912"/>
                      </a:lnTo>
                      <a:lnTo>
                        <a:pt x="882" y="918"/>
                      </a:lnTo>
                      <a:lnTo>
                        <a:pt x="888" y="916"/>
                      </a:lnTo>
                      <a:lnTo>
                        <a:pt x="895" y="906"/>
                      </a:lnTo>
                      <a:lnTo>
                        <a:pt x="895" y="899"/>
                      </a:lnTo>
                      <a:lnTo>
                        <a:pt x="893" y="891"/>
                      </a:lnTo>
                      <a:lnTo>
                        <a:pt x="895" y="884"/>
                      </a:lnTo>
                      <a:lnTo>
                        <a:pt x="895" y="882"/>
                      </a:lnTo>
                      <a:lnTo>
                        <a:pt x="905" y="895"/>
                      </a:lnTo>
                      <a:lnTo>
                        <a:pt x="910" y="897"/>
                      </a:lnTo>
                      <a:lnTo>
                        <a:pt x="931" y="886"/>
                      </a:lnTo>
                      <a:lnTo>
                        <a:pt x="933" y="884"/>
                      </a:lnTo>
                      <a:lnTo>
                        <a:pt x="925" y="880"/>
                      </a:lnTo>
                      <a:lnTo>
                        <a:pt x="918" y="882"/>
                      </a:lnTo>
                      <a:lnTo>
                        <a:pt x="923" y="874"/>
                      </a:lnTo>
                      <a:lnTo>
                        <a:pt x="916" y="871"/>
                      </a:lnTo>
                      <a:lnTo>
                        <a:pt x="908" y="858"/>
                      </a:lnTo>
                      <a:lnTo>
                        <a:pt x="916" y="856"/>
                      </a:lnTo>
                      <a:lnTo>
                        <a:pt x="918" y="861"/>
                      </a:lnTo>
                      <a:lnTo>
                        <a:pt x="927" y="869"/>
                      </a:lnTo>
                      <a:lnTo>
                        <a:pt x="935" y="867"/>
                      </a:lnTo>
                      <a:lnTo>
                        <a:pt x="929" y="854"/>
                      </a:lnTo>
                      <a:lnTo>
                        <a:pt x="929" y="852"/>
                      </a:lnTo>
                      <a:lnTo>
                        <a:pt x="935" y="859"/>
                      </a:lnTo>
                      <a:lnTo>
                        <a:pt x="940" y="863"/>
                      </a:lnTo>
                      <a:lnTo>
                        <a:pt x="948" y="859"/>
                      </a:lnTo>
                      <a:lnTo>
                        <a:pt x="950" y="865"/>
                      </a:lnTo>
                      <a:lnTo>
                        <a:pt x="957" y="865"/>
                      </a:lnTo>
                      <a:lnTo>
                        <a:pt x="954" y="869"/>
                      </a:lnTo>
                      <a:lnTo>
                        <a:pt x="967" y="863"/>
                      </a:lnTo>
                      <a:lnTo>
                        <a:pt x="965" y="871"/>
                      </a:lnTo>
                      <a:lnTo>
                        <a:pt x="952" y="878"/>
                      </a:lnTo>
                      <a:lnTo>
                        <a:pt x="950" y="880"/>
                      </a:lnTo>
                      <a:lnTo>
                        <a:pt x="970" y="869"/>
                      </a:lnTo>
                      <a:lnTo>
                        <a:pt x="985" y="863"/>
                      </a:lnTo>
                      <a:lnTo>
                        <a:pt x="993" y="858"/>
                      </a:lnTo>
                      <a:lnTo>
                        <a:pt x="985" y="859"/>
                      </a:lnTo>
                      <a:lnTo>
                        <a:pt x="978" y="863"/>
                      </a:lnTo>
                      <a:lnTo>
                        <a:pt x="978" y="858"/>
                      </a:lnTo>
                      <a:lnTo>
                        <a:pt x="991" y="852"/>
                      </a:lnTo>
                      <a:lnTo>
                        <a:pt x="1004" y="852"/>
                      </a:lnTo>
                      <a:lnTo>
                        <a:pt x="1017" y="843"/>
                      </a:lnTo>
                      <a:lnTo>
                        <a:pt x="1029" y="837"/>
                      </a:lnTo>
                      <a:lnTo>
                        <a:pt x="1034" y="833"/>
                      </a:lnTo>
                      <a:lnTo>
                        <a:pt x="1048" y="820"/>
                      </a:lnTo>
                      <a:lnTo>
                        <a:pt x="1049" y="807"/>
                      </a:lnTo>
                      <a:lnTo>
                        <a:pt x="1061" y="799"/>
                      </a:lnTo>
                      <a:lnTo>
                        <a:pt x="1064" y="794"/>
                      </a:lnTo>
                      <a:lnTo>
                        <a:pt x="1072" y="790"/>
                      </a:lnTo>
                      <a:lnTo>
                        <a:pt x="1076" y="780"/>
                      </a:lnTo>
                      <a:lnTo>
                        <a:pt x="1068" y="779"/>
                      </a:lnTo>
                      <a:lnTo>
                        <a:pt x="1068" y="769"/>
                      </a:lnTo>
                      <a:lnTo>
                        <a:pt x="1061" y="764"/>
                      </a:lnTo>
                      <a:lnTo>
                        <a:pt x="1063" y="756"/>
                      </a:lnTo>
                      <a:lnTo>
                        <a:pt x="1059" y="749"/>
                      </a:lnTo>
                      <a:lnTo>
                        <a:pt x="1063" y="747"/>
                      </a:lnTo>
                      <a:lnTo>
                        <a:pt x="1072" y="752"/>
                      </a:lnTo>
                      <a:lnTo>
                        <a:pt x="1076" y="745"/>
                      </a:lnTo>
                      <a:lnTo>
                        <a:pt x="1081" y="741"/>
                      </a:lnTo>
                      <a:lnTo>
                        <a:pt x="1089" y="741"/>
                      </a:lnTo>
                      <a:lnTo>
                        <a:pt x="1089" y="752"/>
                      </a:lnTo>
                      <a:lnTo>
                        <a:pt x="1083" y="767"/>
                      </a:lnTo>
                      <a:lnTo>
                        <a:pt x="1098" y="762"/>
                      </a:lnTo>
                      <a:lnTo>
                        <a:pt x="1111" y="762"/>
                      </a:lnTo>
                      <a:lnTo>
                        <a:pt x="1110" y="765"/>
                      </a:lnTo>
                      <a:lnTo>
                        <a:pt x="1102" y="765"/>
                      </a:lnTo>
                      <a:lnTo>
                        <a:pt x="1087" y="777"/>
                      </a:lnTo>
                      <a:lnTo>
                        <a:pt x="1083" y="784"/>
                      </a:lnTo>
                      <a:lnTo>
                        <a:pt x="1085" y="784"/>
                      </a:lnTo>
                      <a:lnTo>
                        <a:pt x="1093" y="777"/>
                      </a:lnTo>
                      <a:lnTo>
                        <a:pt x="1100" y="773"/>
                      </a:lnTo>
                      <a:lnTo>
                        <a:pt x="1106" y="769"/>
                      </a:lnTo>
                      <a:lnTo>
                        <a:pt x="1126" y="760"/>
                      </a:lnTo>
                      <a:lnTo>
                        <a:pt x="1149" y="749"/>
                      </a:lnTo>
                      <a:lnTo>
                        <a:pt x="1170" y="747"/>
                      </a:lnTo>
                      <a:lnTo>
                        <a:pt x="1158" y="733"/>
                      </a:lnTo>
                      <a:lnTo>
                        <a:pt x="1168" y="718"/>
                      </a:lnTo>
                      <a:lnTo>
                        <a:pt x="1173" y="713"/>
                      </a:lnTo>
                      <a:lnTo>
                        <a:pt x="1173" y="713"/>
                      </a:lnTo>
                      <a:lnTo>
                        <a:pt x="1181" y="705"/>
                      </a:lnTo>
                      <a:close/>
                    </a:path>
                  </a:pathLst>
                </a:custGeom>
                <a:solidFill>
                  <a:schemeClr val="tx1">
                    <a:lumMod val="75000"/>
                    <a:lumOff val="25000"/>
                  </a:schemeClr>
                </a:solid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76" name="Freeform 37"/>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77" name="Freeform 38"/>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78" name="Freeform 39"/>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79" name="Freeform 40"/>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80" name="Freeform 41"/>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81" name="Freeform 42"/>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82" name="Freeform 43"/>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83" name="Freeform 44"/>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grpSp>
          <p:sp>
            <p:nvSpPr>
              <p:cNvPr id="292" name="Freeform 53"/>
              <p:cNvSpPr>
                <a:spLocks/>
              </p:cNvSpPr>
              <p:nvPr/>
            </p:nvSpPr>
            <p:spPr bwMode="auto">
              <a:xfrm>
                <a:off x="4199938" y="3337269"/>
                <a:ext cx="33624" cy="18313"/>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93" name="Freeform 54"/>
              <p:cNvSpPr>
                <a:spLocks/>
              </p:cNvSpPr>
              <p:nvPr/>
            </p:nvSpPr>
            <p:spPr bwMode="auto">
              <a:xfrm>
                <a:off x="4199938" y="3337269"/>
                <a:ext cx="33624" cy="18313"/>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06" name="Freeform 67"/>
              <p:cNvSpPr>
                <a:spLocks/>
              </p:cNvSpPr>
              <p:nvPr/>
            </p:nvSpPr>
            <p:spPr bwMode="auto">
              <a:xfrm>
                <a:off x="3120123" y="1555689"/>
                <a:ext cx="532222" cy="549386"/>
              </a:xfrm>
              <a:custGeom>
                <a:avLst/>
                <a:gdLst>
                  <a:gd name="T0" fmla="*/ 7 w 554"/>
                  <a:gd name="T1" fmla="*/ 69 h 630"/>
                  <a:gd name="T2" fmla="*/ 7 w 554"/>
                  <a:gd name="T3" fmla="*/ 103 h 630"/>
                  <a:gd name="T4" fmla="*/ 7 w 554"/>
                  <a:gd name="T5" fmla="*/ 126 h 630"/>
                  <a:gd name="T6" fmla="*/ 15 w 554"/>
                  <a:gd name="T7" fmla="*/ 160 h 630"/>
                  <a:gd name="T8" fmla="*/ 26 w 554"/>
                  <a:gd name="T9" fmla="*/ 203 h 630"/>
                  <a:gd name="T10" fmla="*/ 28 w 554"/>
                  <a:gd name="T11" fmla="*/ 229 h 630"/>
                  <a:gd name="T12" fmla="*/ 33 w 554"/>
                  <a:gd name="T13" fmla="*/ 261 h 630"/>
                  <a:gd name="T14" fmla="*/ 35 w 554"/>
                  <a:gd name="T15" fmla="*/ 301 h 630"/>
                  <a:gd name="T16" fmla="*/ 45 w 554"/>
                  <a:gd name="T17" fmla="*/ 325 h 630"/>
                  <a:gd name="T18" fmla="*/ 48 w 554"/>
                  <a:gd name="T19" fmla="*/ 353 h 630"/>
                  <a:gd name="T20" fmla="*/ 45 w 554"/>
                  <a:gd name="T21" fmla="*/ 382 h 630"/>
                  <a:gd name="T22" fmla="*/ 28 w 554"/>
                  <a:gd name="T23" fmla="*/ 400 h 630"/>
                  <a:gd name="T24" fmla="*/ 39 w 554"/>
                  <a:gd name="T25" fmla="*/ 425 h 630"/>
                  <a:gd name="T26" fmla="*/ 58 w 554"/>
                  <a:gd name="T27" fmla="*/ 436 h 630"/>
                  <a:gd name="T28" fmla="*/ 272 w 554"/>
                  <a:gd name="T29" fmla="*/ 626 h 630"/>
                  <a:gd name="T30" fmla="*/ 462 w 554"/>
                  <a:gd name="T31" fmla="*/ 609 h 630"/>
                  <a:gd name="T32" fmla="*/ 458 w 554"/>
                  <a:gd name="T33" fmla="*/ 581 h 630"/>
                  <a:gd name="T34" fmla="*/ 439 w 554"/>
                  <a:gd name="T35" fmla="*/ 562 h 630"/>
                  <a:gd name="T36" fmla="*/ 411 w 554"/>
                  <a:gd name="T37" fmla="*/ 543 h 630"/>
                  <a:gd name="T38" fmla="*/ 383 w 554"/>
                  <a:gd name="T39" fmla="*/ 519 h 630"/>
                  <a:gd name="T40" fmla="*/ 360 w 554"/>
                  <a:gd name="T41" fmla="*/ 506 h 630"/>
                  <a:gd name="T42" fmla="*/ 334 w 554"/>
                  <a:gd name="T43" fmla="*/ 489 h 630"/>
                  <a:gd name="T44" fmla="*/ 334 w 554"/>
                  <a:gd name="T45" fmla="*/ 455 h 630"/>
                  <a:gd name="T46" fmla="*/ 344 w 554"/>
                  <a:gd name="T47" fmla="*/ 415 h 630"/>
                  <a:gd name="T48" fmla="*/ 325 w 554"/>
                  <a:gd name="T49" fmla="*/ 395 h 630"/>
                  <a:gd name="T50" fmla="*/ 334 w 554"/>
                  <a:gd name="T51" fmla="*/ 374 h 630"/>
                  <a:gd name="T52" fmla="*/ 362 w 554"/>
                  <a:gd name="T53" fmla="*/ 351 h 630"/>
                  <a:gd name="T54" fmla="*/ 366 w 554"/>
                  <a:gd name="T55" fmla="*/ 282 h 630"/>
                  <a:gd name="T56" fmla="*/ 376 w 554"/>
                  <a:gd name="T57" fmla="*/ 273 h 630"/>
                  <a:gd name="T58" fmla="*/ 402 w 554"/>
                  <a:gd name="T59" fmla="*/ 248 h 630"/>
                  <a:gd name="T60" fmla="*/ 419 w 554"/>
                  <a:gd name="T61" fmla="*/ 231 h 630"/>
                  <a:gd name="T62" fmla="*/ 471 w 554"/>
                  <a:gd name="T63" fmla="*/ 173 h 630"/>
                  <a:gd name="T64" fmla="*/ 513 w 554"/>
                  <a:gd name="T65" fmla="*/ 152 h 630"/>
                  <a:gd name="T66" fmla="*/ 548 w 554"/>
                  <a:gd name="T67" fmla="*/ 132 h 630"/>
                  <a:gd name="T68" fmla="*/ 532 w 554"/>
                  <a:gd name="T69" fmla="*/ 130 h 630"/>
                  <a:gd name="T70" fmla="*/ 516 w 554"/>
                  <a:gd name="T71" fmla="*/ 116 h 630"/>
                  <a:gd name="T72" fmla="*/ 483 w 554"/>
                  <a:gd name="T73" fmla="*/ 120 h 630"/>
                  <a:gd name="T74" fmla="*/ 466 w 554"/>
                  <a:gd name="T75" fmla="*/ 115 h 630"/>
                  <a:gd name="T76" fmla="*/ 454 w 554"/>
                  <a:gd name="T77" fmla="*/ 109 h 630"/>
                  <a:gd name="T78" fmla="*/ 421 w 554"/>
                  <a:gd name="T79" fmla="*/ 132 h 630"/>
                  <a:gd name="T80" fmla="*/ 398 w 554"/>
                  <a:gd name="T81" fmla="*/ 118 h 630"/>
                  <a:gd name="T82" fmla="*/ 368 w 554"/>
                  <a:gd name="T83" fmla="*/ 101 h 630"/>
                  <a:gd name="T84" fmla="*/ 349 w 554"/>
                  <a:gd name="T85" fmla="*/ 111 h 630"/>
                  <a:gd name="T86" fmla="*/ 338 w 554"/>
                  <a:gd name="T87" fmla="*/ 92 h 630"/>
                  <a:gd name="T88" fmla="*/ 304 w 554"/>
                  <a:gd name="T89" fmla="*/ 75 h 630"/>
                  <a:gd name="T90" fmla="*/ 280 w 554"/>
                  <a:gd name="T91" fmla="*/ 77 h 630"/>
                  <a:gd name="T92" fmla="*/ 270 w 554"/>
                  <a:gd name="T93" fmla="*/ 85 h 630"/>
                  <a:gd name="T94" fmla="*/ 244 w 554"/>
                  <a:gd name="T95" fmla="*/ 79 h 630"/>
                  <a:gd name="T96" fmla="*/ 193 w 554"/>
                  <a:gd name="T97" fmla="*/ 69 h 630"/>
                  <a:gd name="T98" fmla="*/ 182 w 554"/>
                  <a:gd name="T99" fmla="*/ 51 h 630"/>
                  <a:gd name="T100" fmla="*/ 165 w 554"/>
                  <a:gd name="T101" fmla="*/ 4 h 630"/>
                  <a:gd name="T102" fmla="*/ 148 w 554"/>
                  <a:gd name="T103" fmla="*/ 34 h 630"/>
                  <a:gd name="T104" fmla="*/ 0 w 554"/>
                  <a:gd name="T105" fmla="*/ 41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4" h="630">
                    <a:moveTo>
                      <a:pt x="0" y="45"/>
                    </a:moveTo>
                    <a:lnTo>
                      <a:pt x="1" y="51"/>
                    </a:lnTo>
                    <a:lnTo>
                      <a:pt x="7" y="69"/>
                    </a:lnTo>
                    <a:lnTo>
                      <a:pt x="9" y="77"/>
                    </a:lnTo>
                    <a:lnTo>
                      <a:pt x="5" y="90"/>
                    </a:lnTo>
                    <a:lnTo>
                      <a:pt x="7" y="103"/>
                    </a:lnTo>
                    <a:lnTo>
                      <a:pt x="5" y="109"/>
                    </a:lnTo>
                    <a:lnTo>
                      <a:pt x="7" y="113"/>
                    </a:lnTo>
                    <a:lnTo>
                      <a:pt x="7" y="126"/>
                    </a:lnTo>
                    <a:lnTo>
                      <a:pt x="7" y="133"/>
                    </a:lnTo>
                    <a:lnTo>
                      <a:pt x="15" y="156"/>
                    </a:lnTo>
                    <a:lnTo>
                      <a:pt x="15" y="160"/>
                    </a:lnTo>
                    <a:lnTo>
                      <a:pt x="24" y="180"/>
                    </a:lnTo>
                    <a:lnTo>
                      <a:pt x="26" y="195"/>
                    </a:lnTo>
                    <a:lnTo>
                      <a:pt x="26" y="203"/>
                    </a:lnTo>
                    <a:lnTo>
                      <a:pt x="26" y="209"/>
                    </a:lnTo>
                    <a:lnTo>
                      <a:pt x="28" y="216"/>
                    </a:lnTo>
                    <a:lnTo>
                      <a:pt x="28" y="229"/>
                    </a:lnTo>
                    <a:lnTo>
                      <a:pt x="30" y="244"/>
                    </a:lnTo>
                    <a:lnTo>
                      <a:pt x="30" y="254"/>
                    </a:lnTo>
                    <a:lnTo>
                      <a:pt x="33" y="261"/>
                    </a:lnTo>
                    <a:lnTo>
                      <a:pt x="32" y="269"/>
                    </a:lnTo>
                    <a:lnTo>
                      <a:pt x="32" y="295"/>
                    </a:lnTo>
                    <a:lnTo>
                      <a:pt x="35" y="301"/>
                    </a:lnTo>
                    <a:lnTo>
                      <a:pt x="35" y="308"/>
                    </a:lnTo>
                    <a:lnTo>
                      <a:pt x="37" y="314"/>
                    </a:lnTo>
                    <a:lnTo>
                      <a:pt x="45" y="325"/>
                    </a:lnTo>
                    <a:lnTo>
                      <a:pt x="47" y="333"/>
                    </a:lnTo>
                    <a:lnTo>
                      <a:pt x="47" y="340"/>
                    </a:lnTo>
                    <a:lnTo>
                      <a:pt x="48" y="353"/>
                    </a:lnTo>
                    <a:lnTo>
                      <a:pt x="48" y="361"/>
                    </a:lnTo>
                    <a:lnTo>
                      <a:pt x="48" y="368"/>
                    </a:lnTo>
                    <a:lnTo>
                      <a:pt x="45" y="382"/>
                    </a:lnTo>
                    <a:lnTo>
                      <a:pt x="41" y="389"/>
                    </a:lnTo>
                    <a:lnTo>
                      <a:pt x="35" y="393"/>
                    </a:lnTo>
                    <a:lnTo>
                      <a:pt x="28" y="400"/>
                    </a:lnTo>
                    <a:lnTo>
                      <a:pt x="26" y="404"/>
                    </a:lnTo>
                    <a:lnTo>
                      <a:pt x="32" y="412"/>
                    </a:lnTo>
                    <a:lnTo>
                      <a:pt x="39" y="425"/>
                    </a:lnTo>
                    <a:lnTo>
                      <a:pt x="47" y="427"/>
                    </a:lnTo>
                    <a:lnTo>
                      <a:pt x="52" y="430"/>
                    </a:lnTo>
                    <a:lnTo>
                      <a:pt x="58" y="436"/>
                    </a:lnTo>
                    <a:lnTo>
                      <a:pt x="58" y="630"/>
                    </a:lnTo>
                    <a:lnTo>
                      <a:pt x="139" y="630"/>
                    </a:lnTo>
                    <a:lnTo>
                      <a:pt x="272" y="626"/>
                    </a:lnTo>
                    <a:lnTo>
                      <a:pt x="383" y="622"/>
                    </a:lnTo>
                    <a:lnTo>
                      <a:pt x="464" y="617"/>
                    </a:lnTo>
                    <a:lnTo>
                      <a:pt x="462" y="609"/>
                    </a:lnTo>
                    <a:lnTo>
                      <a:pt x="462" y="607"/>
                    </a:lnTo>
                    <a:lnTo>
                      <a:pt x="460" y="600"/>
                    </a:lnTo>
                    <a:lnTo>
                      <a:pt x="458" y="581"/>
                    </a:lnTo>
                    <a:lnTo>
                      <a:pt x="453" y="573"/>
                    </a:lnTo>
                    <a:lnTo>
                      <a:pt x="445" y="566"/>
                    </a:lnTo>
                    <a:lnTo>
                      <a:pt x="439" y="562"/>
                    </a:lnTo>
                    <a:lnTo>
                      <a:pt x="432" y="560"/>
                    </a:lnTo>
                    <a:lnTo>
                      <a:pt x="424" y="556"/>
                    </a:lnTo>
                    <a:lnTo>
                      <a:pt x="411" y="543"/>
                    </a:lnTo>
                    <a:lnTo>
                      <a:pt x="402" y="530"/>
                    </a:lnTo>
                    <a:lnTo>
                      <a:pt x="392" y="523"/>
                    </a:lnTo>
                    <a:lnTo>
                      <a:pt x="383" y="519"/>
                    </a:lnTo>
                    <a:lnTo>
                      <a:pt x="377" y="515"/>
                    </a:lnTo>
                    <a:lnTo>
                      <a:pt x="372" y="508"/>
                    </a:lnTo>
                    <a:lnTo>
                      <a:pt x="360" y="506"/>
                    </a:lnTo>
                    <a:lnTo>
                      <a:pt x="353" y="504"/>
                    </a:lnTo>
                    <a:lnTo>
                      <a:pt x="345" y="496"/>
                    </a:lnTo>
                    <a:lnTo>
                      <a:pt x="334" y="489"/>
                    </a:lnTo>
                    <a:lnTo>
                      <a:pt x="338" y="481"/>
                    </a:lnTo>
                    <a:lnTo>
                      <a:pt x="338" y="470"/>
                    </a:lnTo>
                    <a:lnTo>
                      <a:pt x="334" y="455"/>
                    </a:lnTo>
                    <a:lnTo>
                      <a:pt x="338" y="447"/>
                    </a:lnTo>
                    <a:lnTo>
                      <a:pt x="336" y="434"/>
                    </a:lnTo>
                    <a:lnTo>
                      <a:pt x="344" y="415"/>
                    </a:lnTo>
                    <a:lnTo>
                      <a:pt x="336" y="402"/>
                    </a:lnTo>
                    <a:lnTo>
                      <a:pt x="330" y="402"/>
                    </a:lnTo>
                    <a:lnTo>
                      <a:pt x="325" y="395"/>
                    </a:lnTo>
                    <a:lnTo>
                      <a:pt x="325" y="387"/>
                    </a:lnTo>
                    <a:lnTo>
                      <a:pt x="330" y="382"/>
                    </a:lnTo>
                    <a:lnTo>
                      <a:pt x="334" y="374"/>
                    </a:lnTo>
                    <a:lnTo>
                      <a:pt x="336" y="367"/>
                    </a:lnTo>
                    <a:lnTo>
                      <a:pt x="349" y="357"/>
                    </a:lnTo>
                    <a:lnTo>
                      <a:pt x="362" y="351"/>
                    </a:lnTo>
                    <a:lnTo>
                      <a:pt x="366" y="344"/>
                    </a:lnTo>
                    <a:lnTo>
                      <a:pt x="368" y="336"/>
                    </a:lnTo>
                    <a:lnTo>
                      <a:pt x="366" y="282"/>
                    </a:lnTo>
                    <a:lnTo>
                      <a:pt x="372" y="282"/>
                    </a:lnTo>
                    <a:lnTo>
                      <a:pt x="374" y="274"/>
                    </a:lnTo>
                    <a:lnTo>
                      <a:pt x="376" y="273"/>
                    </a:lnTo>
                    <a:lnTo>
                      <a:pt x="377" y="271"/>
                    </a:lnTo>
                    <a:lnTo>
                      <a:pt x="381" y="265"/>
                    </a:lnTo>
                    <a:lnTo>
                      <a:pt x="402" y="248"/>
                    </a:lnTo>
                    <a:lnTo>
                      <a:pt x="407" y="242"/>
                    </a:lnTo>
                    <a:lnTo>
                      <a:pt x="413" y="237"/>
                    </a:lnTo>
                    <a:lnTo>
                      <a:pt x="419" y="231"/>
                    </a:lnTo>
                    <a:lnTo>
                      <a:pt x="438" y="210"/>
                    </a:lnTo>
                    <a:lnTo>
                      <a:pt x="445" y="199"/>
                    </a:lnTo>
                    <a:lnTo>
                      <a:pt x="471" y="173"/>
                    </a:lnTo>
                    <a:lnTo>
                      <a:pt x="492" y="162"/>
                    </a:lnTo>
                    <a:lnTo>
                      <a:pt x="505" y="156"/>
                    </a:lnTo>
                    <a:lnTo>
                      <a:pt x="513" y="152"/>
                    </a:lnTo>
                    <a:lnTo>
                      <a:pt x="535" y="141"/>
                    </a:lnTo>
                    <a:lnTo>
                      <a:pt x="541" y="137"/>
                    </a:lnTo>
                    <a:lnTo>
                      <a:pt x="548" y="132"/>
                    </a:lnTo>
                    <a:lnTo>
                      <a:pt x="554" y="126"/>
                    </a:lnTo>
                    <a:lnTo>
                      <a:pt x="539" y="126"/>
                    </a:lnTo>
                    <a:lnTo>
                      <a:pt x="532" y="130"/>
                    </a:lnTo>
                    <a:lnTo>
                      <a:pt x="524" y="126"/>
                    </a:lnTo>
                    <a:lnTo>
                      <a:pt x="524" y="124"/>
                    </a:lnTo>
                    <a:lnTo>
                      <a:pt x="516" y="116"/>
                    </a:lnTo>
                    <a:lnTo>
                      <a:pt x="503" y="118"/>
                    </a:lnTo>
                    <a:lnTo>
                      <a:pt x="496" y="120"/>
                    </a:lnTo>
                    <a:lnTo>
                      <a:pt x="483" y="120"/>
                    </a:lnTo>
                    <a:lnTo>
                      <a:pt x="475" y="122"/>
                    </a:lnTo>
                    <a:lnTo>
                      <a:pt x="468" y="122"/>
                    </a:lnTo>
                    <a:lnTo>
                      <a:pt x="466" y="115"/>
                    </a:lnTo>
                    <a:lnTo>
                      <a:pt x="462" y="113"/>
                    </a:lnTo>
                    <a:lnTo>
                      <a:pt x="462" y="109"/>
                    </a:lnTo>
                    <a:lnTo>
                      <a:pt x="454" y="109"/>
                    </a:lnTo>
                    <a:lnTo>
                      <a:pt x="441" y="118"/>
                    </a:lnTo>
                    <a:lnTo>
                      <a:pt x="436" y="126"/>
                    </a:lnTo>
                    <a:lnTo>
                      <a:pt x="421" y="132"/>
                    </a:lnTo>
                    <a:lnTo>
                      <a:pt x="413" y="132"/>
                    </a:lnTo>
                    <a:lnTo>
                      <a:pt x="400" y="124"/>
                    </a:lnTo>
                    <a:lnTo>
                      <a:pt x="398" y="118"/>
                    </a:lnTo>
                    <a:lnTo>
                      <a:pt x="379" y="111"/>
                    </a:lnTo>
                    <a:lnTo>
                      <a:pt x="376" y="103"/>
                    </a:lnTo>
                    <a:lnTo>
                      <a:pt x="368" y="101"/>
                    </a:lnTo>
                    <a:lnTo>
                      <a:pt x="359" y="103"/>
                    </a:lnTo>
                    <a:lnTo>
                      <a:pt x="357" y="113"/>
                    </a:lnTo>
                    <a:lnTo>
                      <a:pt x="349" y="111"/>
                    </a:lnTo>
                    <a:lnTo>
                      <a:pt x="345" y="105"/>
                    </a:lnTo>
                    <a:lnTo>
                      <a:pt x="344" y="100"/>
                    </a:lnTo>
                    <a:lnTo>
                      <a:pt x="338" y="92"/>
                    </a:lnTo>
                    <a:lnTo>
                      <a:pt x="330" y="94"/>
                    </a:lnTo>
                    <a:lnTo>
                      <a:pt x="332" y="86"/>
                    </a:lnTo>
                    <a:lnTo>
                      <a:pt x="304" y="75"/>
                    </a:lnTo>
                    <a:lnTo>
                      <a:pt x="289" y="75"/>
                    </a:lnTo>
                    <a:lnTo>
                      <a:pt x="283" y="75"/>
                    </a:lnTo>
                    <a:lnTo>
                      <a:pt x="280" y="77"/>
                    </a:lnTo>
                    <a:lnTo>
                      <a:pt x="278" y="77"/>
                    </a:lnTo>
                    <a:lnTo>
                      <a:pt x="274" y="79"/>
                    </a:lnTo>
                    <a:lnTo>
                      <a:pt x="270" y="85"/>
                    </a:lnTo>
                    <a:lnTo>
                      <a:pt x="253" y="88"/>
                    </a:lnTo>
                    <a:lnTo>
                      <a:pt x="246" y="85"/>
                    </a:lnTo>
                    <a:lnTo>
                      <a:pt x="244" y="79"/>
                    </a:lnTo>
                    <a:lnTo>
                      <a:pt x="214" y="75"/>
                    </a:lnTo>
                    <a:lnTo>
                      <a:pt x="206" y="69"/>
                    </a:lnTo>
                    <a:lnTo>
                      <a:pt x="193" y="69"/>
                    </a:lnTo>
                    <a:lnTo>
                      <a:pt x="186" y="68"/>
                    </a:lnTo>
                    <a:lnTo>
                      <a:pt x="180" y="62"/>
                    </a:lnTo>
                    <a:lnTo>
                      <a:pt x="182" y="51"/>
                    </a:lnTo>
                    <a:lnTo>
                      <a:pt x="174" y="32"/>
                    </a:lnTo>
                    <a:lnTo>
                      <a:pt x="171" y="9"/>
                    </a:lnTo>
                    <a:lnTo>
                      <a:pt x="165" y="4"/>
                    </a:lnTo>
                    <a:lnTo>
                      <a:pt x="152" y="2"/>
                    </a:lnTo>
                    <a:lnTo>
                      <a:pt x="148" y="0"/>
                    </a:lnTo>
                    <a:lnTo>
                      <a:pt x="148" y="34"/>
                    </a:lnTo>
                    <a:lnTo>
                      <a:pt x="146" y="39"/>
                    </a:lnTo>
                    <a:lnTo>
                      <a:pt x="92" y="41"/>
                    </a:lnTo>
                    <a:lnTo>
                      <a:pt x="0" y="41"/>
                    </a:lnTo>
                    <a:lnTo>
                      <a:pt x="0" y="45"/>
                    </a:lnTo>
                    <a:lnTo>
                      <a:pt x="0" y="45"/>
                    </a:lnTo>
                    <a:close/>
                  </a:path>
                </a:pathLst>
              </a:custGeom>
              <a:no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07" name="Freeform 68"/>
              <p:cNvSpPr>
                <a:spLocks/>
              </p:cNvSpPr>
              <p:nvPr/>
            </p:nvSpPr>
            <p:spPr bwMode="auto">
              <a:xfrm>
                <a:off x="3163354" y="2093738"/>
                <a:ext cx="494755" cy="294750"/>
              </a:xfrm>
              <a:custGeom>
                <a:avLst/>
                <a:gdLst>
                  <a:gd name="T0" fmla="*/ 7 w 515"/>
                  <a:gd name="T1" fmla="*/ 28 h 338"/>
                  <a:gd name="T2" fmla="*/ 3 w 515"/>
                  <a:gd name="T3" fmla="*/ 37 h 338"/>
                  <a:gd name="T4" fmla="*/ 13 w 515"/>
                  <a:gd name="T5" fmla="*/ 50 h 338"/>
                  <a:gd name="T6" fmla="*/ 9 w 515"/>
                  <a:gd name="T7" fmla="*/ 63 h 338"/>
                  <a:gd name="T8" fmla="*/ 5 w 515"/>
                  <a:gd name="T9" fmla="*/ 84 h 338"/>
                  <a:gd name="T10" fmla="*/ 0 w 515"/>
                  <a:gd name="T11" fmla="*/ 92 h 338"/>
                  <a:gd name="T12" fmla="*/ 9 w 515"/>
                  <a:gd name="T13" fmla="*/ 105 h 338"/>
                  <a:gd name="T14" fmla="*/ 18 w 515"/>
                  <a:gd name="T15" fmla="*/ 122 h 338"/>
                  <a:gd name="T16" fmla="*/ 18 w 515"/>
                  <a:gd name="T17" fmla="*/ 133 h 338"/>
                  <a:gd name="T18" fmla="*/ 24 w 515"/>
                  <a:gd name="T19" fmla="*/ 148 h 338"/>
                  <a:gd name="T20" fmla="*/ 30 w 515"/>
                  <a:gd name="T21" fmla="*/ 161 h 338"/>
                  <a:gd name="T22" fmla="*/ 39 w 515"/>
                  <a:gd name="T23" fmla="*/ 180 h 338"/>
                  <a:gd name="T24" fmla="*/ 43 w 515"/>
                  <a:gd name="T25" fmla="*/ 193 h 338"/>
                  <a:gd name="T26" fmla="*/ 43 w 515"/>
                  <a:gd name="T27" fmla="*/ 206 h 338"/>
                  <a:gd name="T28" fmla="*/ 45 w 515"/>
                  <a:gd name="T29" fmla="*/ 221 h 338"/>
                  <a:gd name="T30" fmla="*/ 50 w 515"/>
                  <a:gd name="T31" fmla="*/ 223 h 338"/>
                  <a:gd name="T32" fmla="*/ 58 w 515"/>
                  <a:gd name="T33" fmla="*/ 235 h 338"/>
                  <a:gd name="T34" fmla="*/ 60 w 515"/>
                  <a:gd name="T35" fmla="*/ 248 h 338"/>
                  <a:gd name="T36" fmla="*/ 64 w 515"/>
                  <a:gd name="T37" fmla="*/ 263 h 338"/>
                  <a:gd name="T38" fmla="*/ 62 w 515"/>
                  <a:gd name="T39" fmla="*/ 280 h 338"/>
                  <a:gd name="T40" fmla="*/ 62 w 515"/>
                  <a:gd name="T41" fmla="*/ 315 h 338"/>
                  <a:gd name="T42" fmla="*/ 71 w 515"/>
                  <a:gd name="T43" fmla="*/ 327 h 338"/>
                  <a:gd name="T44" fmla="*/ 218 w 515"/>
                  <a:gd name="T45" fmla="*/ 325 h 338"/>
                  <a:gd name="T46" fmla="*/ 396 w 515"/>
                  <a:gd name="T47" fmla="*/ 312 h 338"/>
                  <a:gd name="T48" fmla="*/ 413 w 515"/>
                  <a:gd name="T49" fmla="*/ 329 h 338"/>
                  <a:gd name="T50" fmla="*/ 423 w 515"/>
                  <a:gd name="T51" fmla="*/ 338 h 338"/>
                  <a:gd name="T52" fmla="*/ 428 w 515"/>
                  <a:gd name="T53" fmla="*/ 327 h 338"/>
                  <a:gd name="T54" fmla="*/ 428 w 515"/>
                  <a:gd name="T55" fmla="*/ 312 h 338"/>
                  <a:gd name="T56" fmla="*/ 447 w 515"/>
                  <a:gd name="T57" fmla="*/ 297 h 338"/>
                  <a:gd name="T58" fmla="*/ 449 w 515"/>
                  <a:gd name="T59" fmla="*/ 285 h 338"/>
                  <a:gd name="T60" fmla="*/ 456 w 515"/>
                  <a:gd name="T61" fmla="*/ 257 h 338"/>
                  <a:gd name="T62" fmla="*/ 447 w 515"/>
                  <a:gd name="T63" fmla="*/ 231 h 338"/>
                  <a:gd name="T64" fmla="*/ 475 w 515"/>
                  <a:gd name="T65" fmla="*/ 218 h 338"/>
                  <a:gd name="T66" fmla="*/ 496 w 515"/>
                  <a:gd name="T67" fmla="*/ 206 h 338"/>
                  <a:gd name="T68" fmla="*/ 503 w 515"/>
                  <a:gd name="T69" fmla="*/ 188 h 338"/>
                  <a:gd name="T70" fmla="*/ 515 w 515"/>
                  <a:gd name="T71" fmla="*/ 154 h 338"/>
                  <a:gd name="T72" fmla="*/ 505 w 515"/>
                  <a:gd name="T73" fmla="*/ 139 h 338"/>
                  <a:gd name="T74" fmla="*/ 492 w 515"/>
                  <a:gd name="T75" fmla="*/ 129 h 338"/>
                  <a:gd name="T76" fmla="*/ 477 w 515"/>
                  <a:gd name="T77" fmla="*/ 110 h 338"/>
                  <a:gd name="T78" fmla="*/ 471 w 515"/>
                  <a:gd name="T79" fmla="*/ 103 h 338"/>
                  <a:gd name="T80" fmla="*/ 447 w 515"/>
                  <a:gd name="T81" fmla="*/ 86 h 338"/>
                  <a:gd name="T82" fmla="*/ 436 w 515"/>
                  <a:gd name="T83" fmla="*/ 75 h 338"/>
                  <a:gd name="T84" fmla="*/ 430 w 515"/>
                  <a:gd name="T85" fmla="*/ 60 h 338"/>
                  <a:gd name="T86" fmla="*/ 426 w 515"/>
                  <a:gd name="T87" fmla="*/ 37 h 338"/>
                  <a:gd name="T88" fmla="*/ 428 w 515"/>
                  <a:gd name="T89" fmla="*/ 16 h 338"/>
                  <a:gd name="T90" fmla="*/ 421 w 515"/>
                  <a:gd name="T91" fmla="*/ 7 h 338"/>
                  <a:gd name="T92" fmla="*/ 419 w 515"/>
                  <a:gd name="T93" fmla="*/ 0 h 338"/>
                  <a:gd name="T94" fmla="*/ 227 w 515"/>
                  <a:gd name="T95" fmla="*/ 9 h 338"/>
                  <a:gd name="T96" fmla="*/ 13 w 515"/>
                  <a:gd name="T97" fmla="*/ 13 h 338"/>
                  <a:gd name="T98" fmla="*/ 3 w 515"/>
                  <a:gd name="T99" fmla="*/ 2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5" h="338">
                    <a:moveTo>
                      <a:pt x="3" y="20"/>
                    </a:moveTo>
                    <a:lnTo>
                      <a:pt x="7" y="28"/>
                    </a:lnTo>
                    <a:lnTo>
                      <a:pt x="7" y="35"/>
                    </a:lnTo>
                    <a:lnTo>
                      <a:pt x="3" y="37"/>
                    </a:lnTo>
                    <a:lnTo>
                      <a:pt x="5" y="43"/>
                    </a:lnTo>
                    <a:lnTo>
                      <a:pt x="13" y="50"/>
                    </a:lnTo>
                    <a:lnTo>
                      <a:pt x="13" y="56"/>
                    </a:lnTo>
                    <a:lnTo>
                      <a:pt x="9" y="63"/>
                    </a:lnTo>
                    <a:lnTo>
                      <a:pt x="9" y="71"/>
                    </a:lnTo>
                    <a:lnTo>
                      <a:pt x="5" y="84"/>
                    </a:lnTo>
                    <a:lnTo>
                      <a:pt x="3" y="86"/>
                    </a:lnTo>
                    <a:lnTo>
                      <a:pt x="0" y="92"/>
                    </a:lnTo>
                    <a:lnTo>
                      <a:pt x="2" y="99"/>
                    </a:lnTo>
                    <a:lnTo>
                      <a:pt x="9" y="105"/>
                    </a:lnTo>
                    <a:lnTo>
                      <a:pt x="11" y="120"/>
                    </a:lnTo>
                    <a:lnTo>
                      <a:pt x="18" y="122"/>
                    </a:lnTo>
                    <a:lnTo>
                      <a:pt x="18" y="129"/>
                    </a:lnTo>
                    <a:lnTo>
                      <a:pt x="18" y="133"/>
                    </a:lnTo>
                    <a:lnTo>
                      <a:pt x="22" y="141"/>
                    </a:lnTo>
                    <a:lnTo>
                      <a:pt x="24" y="148"/>
                    </a:lnTo>
                    <a:lnTo>
                      <a:pt x="22" y="154"/>
                    </a:lnTo>
                    <a:lnTo>
                      <a:pt x="30" y="161"/>
                    </a:lnTo>
                    <a:lnTo>
                      <a:pt x="30" y="169"/>
                    </a:lnTo>
                    <a:lnTo>
                      <a:pt x="39" y="180"/>
                    </a:lnTo>
                    <a:lnTo>
                      <a:pt x="39" y="188"/>
                    </a:lnTo>
                    <a:lnTo>
                      <a:pt x="43" y="193"/>
                    </a:lnTo>
                    <a:lnTo>
                      <a:pt x="45" y="201"/>
                    </a:lnTo>
                    <a:lnTo>
                      <a:pt x="43" y="206"/>
                    </a:lnTo>
                    <a:lnTo>
                      <a:pt x="43" y="214"/>
                    </a:lnTo>
                    <a:lnTo>
                      <a:pt x="45" y="221"/>
                    </a:lnTo>
                    <a:lnTo>
                      <a:pt x="45" y="223"/>
                    </a:lnTo>
                    <a:lnTo>
                      <a:pt x="50" y="223"/>
                    </a:lnTo>
                    <a:lnTo>
                      <a:pt x="50" y="231"/>
                    </a:lnTo>
                    <a:lnTo>
                      <a:pt x="58" y="235"/>
                    </a:lnTo>
                    <a:lnTo>
                      <a:pt x="56" y="242"/>
                    </a:lnTo>
                    <a:lnTo>
                      <a:pt x="60" y="248"/>
                    </a:lnTo>
                    <a:lnTo>
                      <a:pt x="58" y="257"/>
                    </a:lnTo>
                    <a:lnTo>
                      <a:pt x="64" y="263"/>
                    </a:lnTo>
                    <a:lnTo>
                      <a:pt x="62" y="270"/>
                    </a:lnTo>
                    <a:lnTo>
                      <a:pt x="62" y="280"/>
                    </a:lnTo>
                    <a:lnTo>
                      <a:pt x="65" y="295"/>
                    </a:lnTo>
                    <a:lnTo>
                      <a:pt x="62" y="315"/>
                    </a:lnTo>
                    <a:lnTo>
                      <a:pt x="69" y="319"/>
                    </a:lnTo>
                    <a:lnTo>
                      <a:pt x="71" y="327"/>
                    </a:lnTo>
                    <a:lnTo>
                      <a:pt x="161" y="327"/>
                    </a:lnTo>
                    <a:lnTo>
                      <a:pt x="218" y="325"/>
                    </a:lnTo>
                    <a:lnTo>
                      <a:pt x="344" y="317"/>
                    </a:lnTo>
                    <a:lnTo>
                      <a:pt x="396" y="312"/>
                    </a:lnTo>
                    <a:lnTo>
                      <a:pt x="400" y="319"/>
                    </a:lnTo>
                    <a:lnTo>
                      <a:pt x="413" y="329"/>
                    </a:lnTo>
                    <a:lnTo>
                      <a:pt x="419" y="336"/>
                    </a:lnTo>
                    <a:lnTo>
                      <a:pt x="423" y="338"/>
                    </a:lnTo>
                    <a:lnTo>
                      <a:pt x="426" y="332"/>
                    </a:lnTo>
                    <a:lnTo>
                      <a:pt x="428" y="327"/>
                    </a:lnTo>
                    <a:lnTo>
                      <a:pt x="423" y="319"/>
                    </a:lnTo>
                    <a:lnTo>
                      <a:pt x="428" y="312"/>
                    </a:lnTo>
                    <a:lnTo>
                      <a:pt x="445" y="304"/>
                    </a:lnTo>
                    <a:lnTo>
                      <a:pt x="447" y="297"/>
                    </a:lnTo>
                    <a:lnTo>
                      <a:pt x="447" y="291"/>
                    </a:lnTo>
                    <a:lnTo>
                      <a:pt x="449" y="285"/>
                    </a:lnTo>
                    <a:lnTo>
                      <a:pt x="458" y="272"/>
                    </a:lnTo>
                    <a:lnTo>
                      <a:pt x="456" y="257"/>
                    </a:lnTo>
                    <a:lnTo>
                      <a:pt x="443" y="244"/>
                    </a:lnTo>
                    <a:lnTo>
                      <a:pt x="447" y="231"/>
                    </a:lnTo>
                    <a:lnTo>
                      <a:pt x="449" y="223"/>
                    </a:lnTo>
                    <a:lnTo>
                      <a:pt x="475" y="218"/>
                    </a:lnTo>
                    <a:lnTo>
                      <a:pt x="481" y="212"/>
                    </a:lnTo>
                    <a:lnTo>
                      <a:pt x="496" y="206"/>
                    </a:lnTo>
                    <a:lnTo>
                      <a:pt x="502" y="201"/>
                    </a:lnTo>
                    <a:lnTo>
                      <a:pt x="503" y="188"/>
                    </a:lnTo>
                    <a:lnTo>
                      <a:pt x="513" y="174"/>
                    </a:lnTo>
                    <a:lnTo>
                      <a:pt x="515" y="154"/>
                    </a:lnTo>
                    <a:lnTo>
                      <a:pt x="513" y="146"/>
                    </a:lnTo>
                    <a:lnTo>
                      <a:pt x="505" y="139"/>
                    </a:lnTo>
                    <a:lnTo>
                      <a:pt x="498" y="135"/>
                    </a:lnTo>
                    <a:lnTo>
                      <a:pt x="492" y="129"/>
                    </a:lnTo>
                    <a:lnTo>
                      <a:pt x="490" y="122"/>
                    </a:lnTo>
                    <a:lnTo>
                      <a:pt x="477" y="110"/>
                    </a:lnTo>
                    <a:lnTo>
                      <a:pt x="471" y="105"/>
                    </a:lnTo>
                    <a:lnTo>
                      <a:pt x="471" y="103"/>
                    </a:lnTo>
                    <a:lnTo>
                      <a:pt x="466" y="90"/>
                    </a:lnTo>
                    <a:lnTo>
                      <a:pt x="447" y="86"/>
                    </a:lnTo>
                    <a:lnTo>
                      <a:pt x="440" y="82"/>
                    </a:lnTo>
                    <a:lnTo>
                      <a:pt x="436" y="75"/>
                    </a:lnTo>
                    <a:lnTo>
                      <a:pt x="434" y="67"/>
                    </a:lnTo>
                    <a:lnTo>
                      <a:pt x="430" y="60"/>
                    </a:lnTo>
                    <a:lnTo>
                      <a:pt x="428" y="48"/>
                    </a:lnTo>
                    <a:lnTo>
                      <a:pt x="426" y="37"/>
                    </a:lnTo>
                    <a:lnTo>
                      <a:pt x="432" y="24"/>
                    </a:lnTo>
                    <a:lnTo>
                      <a:pt x="428" y="16"/>
                    </a:lnTo>
                    <a:lnTo>
                      <a:pt x="424" y="15"/>
                    </a:lnTo>
                    <a:lnTo>
                      <a:pt x="421" y="7"/>
                    </a:lnTo>
                    <a:lnTo>
                      <a:pt x="419" y="5"/>
                    </a:lnTo>
                    <a:lnTo>
                      <a:pt x="419" y="0"/>
                    </a:lnTo>
                    <a:lnTo>
                      <a:pt x="338" y="5"/>
                    </a:lnTo>
                    <a:lnTo>
                      <a:pt x="227" y="9"/>
                    </a:lnTo>
                    <a:lnTo>
                      <a:pt x="94" y="13"/>
                    </a:lnTo>
                    <a:lnTo>
                      <a:pt x="13" y="13"/>
                    </a:lnTo>
                    <a:lnTo>
                      <a:pt x="2" y="13"/>
                    </a:lnTo>
                    <a:lnTo>
                      <a:pt x="3" y="2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08" name="Freeform 69"/>
              <p:cNvSpPr>
                <a:spLocks/>
              </p:cNvSpPr>
              <p:nvPr/>
            </p:nvSpPr>
            <p:spPr bwMode="auto">
              <a:xfrm>
                <a:off x="3231563" y="2365815"/>
                <a:ext cx="547593" cy="430788"/>
              </a:xfrm>
              <a:custGeom>
                <a:avLst/>
                <a:gdLst>
                  <a:gd name="T0" fmla="*/ 329 w 570"/>
                  <a:gd name="T1" fmla="*/ 7 h 494"/>
                  <a:gd name="T2" fmla="*/ 273 w 570"/>
                  <a:gd name="T3" fmla="*/ 5 h 494"/>
                  <a:gd name="T4" fmla="*/ 90 w 570"/>
                  <a:gd name="T5" fmla="*/ 15 h 494"/>
                  <a:gd name="T6" fmla="*/ 0 w 570"/>
                  <a:gd name="T7" fmla="*/ 20 h 494"/>
                  <a:gd name="T8" fmla="*/ 11 w 570"/>
                  <a:gd name="T9" fmla="*/ 41 h 494"/>
                  <a:gd name="T10" fmla="*/ 23 w 570"/>
                  <a:gd name="T11" fmla="*/ 52 h 494"/>
                  <a:gd name="T12" fmla="*/ 30 w 570"/>
                  <a:gd name="T13" fmla="*/ 65 h 494"/>
                  <a:gd name="T14" fmla="*/ 38 w 570"/>
                  <a:gd name="T15" fmla="*/ 79 h 494"/>
                  <a:gd name="T16" fmla="*/ 64 w 570"/>
                  <a:gd name="T17" fmla="*/ 88 h 494"/>
                  <a:gd name="T18" fmla="*/ 73 w 570"/>
                  <a:gd name="T19" fmla="*/ 97 h 494"/>
                  <a:gd name="T20" fmla="*/ 73 w 570"/>
                  <a:gd name="T21" fmla="*/ 107 h 494"/>
                  <a:gd name="T22" fmla="*/ 64 w 570"/>
                  <a:gd name="T23" fmla="*/ 112 h 494"/>
                  <a:gd name="T24" fmla="*/ 58 w 570"/>
                  <a:gd name="T25" fmla="*/ 131 h 494"/>
                  <a:gd name="T26" fmla="*/ 73 w 570"/>
                  <a:gd name="T27" fmla="*/ 144 h 494"/>
                  <a:gd name="T28" fmla="*/ 83 w 570"/>
                  <a:gd name="T29" fmla="*/ 165 h 494"/>
                  <a:gd name="T30" fmla="*/ 98 w 570"/>
                  <a:gd name="T31" fmla="*/ 173 h 494"/>
                  <a:gd name="T32" fmla="*/ 103 w 570"/>
                  <a:gd name="T33" fmla="*/ 456 h 494"/>
                  <a:gd name="T34" fmla="*/ 325 w 570"/>
                  <a:gd name="T35" fmla="*/ 449 h 494"/>
                  <a:gd name="T36" fmla="*/ 487 w 570"/>
                  <a:gd name="T37" fmla="*/ 443 h 494"/>
                  <a:gd name="T38" fmla="*/ 494 w 570"/>
                  <a:gd name="T39" fmla="*/ 456 h 494"/>
                  <a:gd name="T40" fmla="*/ 489 w 570"/>
                  <a:gd name="T41" fmla="*/ 470 h 494"/>
                  <a:gd name="T42" fmla="*/ 476 w 570"/>
                  <a:gd name="T43" fmla="*/ 481 h 494"/>
                  <a:gd name="T44" fmla="*/ 476 w 570"/>
                  <a:gd name="T45" fmla="*/ 494 h 494"/>
                  <a:gd name="T46" fmla="*/ 530 w 570"/>
                  <a:gd name="T47" fmla="*/ 479 h 494"/>
                  <a:gd name="T48" fmla="*/ 528 w 570"/>
                  <a:gd name="T49" fmla="*/ 466 h 494"/>
                  <a:gd name="T50" fmla="*/ 532 w 570"/>
                  <a:gd name="T51" fmla="*/ 451 h 494"/>
                  <a:gd name="T52" fmla="*/ 538 w 570"/>
                  <a:gd name="T53" fmla="*/ 441 h 494"/>
                  <a:gd name="T54" fmla="*/ 540 w 570"/>
                  <a:gd name="T55" fmla="*/ 426 h 494"/>
                  <a:gd name="T56" fmla="*/ 541 w 570"/>
                  <a:gd name="T57" fmla="*/ 440 h 494"/>
                  <a:gd name="T58" fmla="*/ 549 w 570"/>
                  <a:gd name="T59" fmla="*/ 424 h 494"/>
                  <a:gd name="T60" fmla="*/ 564 w 570"/>
                  <a:gd name="T61" fmla="*/ 424 h 494"/>
                  <a:gd name="T62" fmla="*/ 564 w 570"/>
                  <a:gd name="T63" fmla="*/ 408 h 494"/>
                  <a:gd name="T64" fmla="*/ 568 w 570"/>
                  <a:gd name="T65" fmla="*/ 393 h 494"/>
                  <a:gd name="T66" fmla="*/ 568 w 570"/>
                  <a:gd name="T67" fmla="*/ 379 h 494"/>
                  <a:gd name="T68" fmla="*/ 553 w 570"/>
                  <a:gd name="T69" fmla="*/ 377 h 494"/>
                  <a:gd name="T70" fmla="*/ 532 w 570"/>
                  <a:gd name="T71" fmla="*/ 349 h 494"/>
                  <a:gd name="T72" fmla="*/ 540 w 570"/>
                  <a:gd name="T73" fmla="*/ 334 h 494"/>
                  <a:gd name="T74" fmla="*/ 530 w 570"/>
                  <a:gd name="T75" fmla="*/ 306 h 494"/>
                  <a:gd name="T76" fmla="*/ 515 w 570"/>
                  <a:gd name="T77" fmla="*/ 299 h 494"/>
                  <a:gd name="T78" fmla="*/ 500 w 570"/>
                  <a:gd name="T79" fmla="*/ 285 h 494"/>
                  <a:gd name="T80" fmla="*/ 491 w 570"/>
                  <a:gd name="T81" fmla="*/ 280 h 494"/>
                  <a:gd name="T82" fmla="*/ 466 w 570"/>
                  <a:gd name="T83" fmla="*/ 265 h 494"/>
                  <a:gd name="T84" fmla="*/ 453 w 570"/>
                  <a:gd name="T85" fmla="*/ 246 h 494"/>
                  <a:gd name="T86" fmla="*/ 457 w 570"/>
                  <a:gd name="T87" fmla="*/ 231 h 494"/>
                  <a:gd name="T88" fmla="*/ 466 w 570"/>
                  <a:gd name="T89" fmla="*/ 208 h 494"/>
                  <a:gd name="T90" fmla="*/ 470 w 570"/>
                  <a:gd name="T91" fmla="*/ 188 h 494"/>
                  <a:gd name="T92" fmla="*/ 457 w 570"/>
                  <a:gd name="T93" fmla="*/ 176 h 494"/>
                  <a:gd name="T94" fmla="*/ 442 w 570"/>
                  <a:gd name="T95" fmla="*/ 173 h 494"/>
                  <a:gd name="T96" fmla="*/ 436 w 570"/>
                  <a:gd name="T97" fmla="*/ 180 h 494"/>
                  <a:gd name="T98" fmla="*/ 423 w 570"/>
                  <a:gd name="T99" fmla="*/ 176 h 494"/>
                  <a:gd name="T100" fmla="*/ 412 w 570"/>
                  <a:gd name="T101" fmla="*/ 139 h 494"/>
                  <a:gd name="T102" fmla="*/ 387 w 570"/>
                  <a:gd name="T103" fmla="*/ 124 h 494"/>
                  <a:gd name="T104" fmla="*/ 378 w 570"/>
                  <a:gd name="T105" fmla="*/ 112 h 494"/>
                  <a:gd name="T106" fmla="*/ 361 w 570"/>
                  <a:gd name="T107" fmla="*/ 97 h 494"/>
                  <a:gd name="T108" fmla="*/ 355 w 570"/>
                  <a:gd name="T109" fmla="*/ 84 h 494"/>
                  <a:gd name="T110" fmla="*/ 350 w 570"/>
                  <a:gd name="T111" fmla="*/ 67 h 494"/>
                  <a:gd name="T112" fmla="*/ 346 w 570"/>
                  <a:gd name="T113" fmla="*/ 39 h 494"/>
                  <a:gd name="T114" fmla="*/ 352 w 570"/>
                  <a:gd name="T115" fmla="*/ 26 h 494"/>
                  <a:gd name="T116" fmla="*/ 342 w 570"/>
                  <a:gd name="T117"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0" h="494">
                    <a:moveTo>
                      <a:pt x="342" y="17"/>
                    </a:moveTo>
                    <a:lnTo>
                      <a:pt x="329" y="7"/>
                    </a:lnTo>
                    <a:lnTo>
                      <a:pt x="325" y="0"/>
                    </a:lnTo>
                    <a:lnTo>
                      <a:pt x="273" y="5"/>
                    </a:lnTo>
                    <a:lnTo>
                      <a:pt x="147" y="13"/>
                    </a:lnTo>
                    <a:lnTo>
                      <a:pt x="90" y="15"/>
                    </a:lnTo>
                    <a:lnTo>
                      <a:pt x="0" y="15"/>
                    </a:lnTo>
                    <a:lnTo>
                      <a:pt x="0" y="20"/>
                    </a:lnTo>
                    <a:lnTo>
                      <a:pt x="6" y="28"/>
                    </a:lnTo>
                    <a:lnTo>
                      <a:pt x="11" y="41"/>
                    </a:lnTo>
                    <a:lnTo>
                      <a:pt x="17" y="49"/>
                    </a:lnTo>
                    <a:lnTo>
                      <a:pt x="23" y="52"/>
                    </a:lnTo>
                    <a:lnTo>
                      <a:pt x="25" y="60"/>
                    </a:lnTo>
                    <a:lnTo>
                      <a:pt x="30" y="65"/>
                    </a:lnTo>
                    <a:lnTo>
                      <a:pt x="30" y="73"/>
                    </a:lnTo>
                    <a:lnTo>
                      <a:pt x="38" y="79"/>
                    </a:lnTo>
                    <a:lnTo>
                      <a:pt x="56" y="94"/>
                    </a:lnTo>
                    <a:lnTo>
                      <a:pt x="64" y="88"/>
                    </a:lnTo>
                    <a:lnTo>
                      <a:pt x="68" y="90"/>
                    </a:lnTo>
                    <a:lnTo>
                      <a:pt x="73" y="97"/>
                    </a:lnTo>
                    <a:lnTo>
                      <a:pt x="75" y="105"/>
                    </a:lnTo>
                    <a:lnTo>
                      <a:pt x="73" y="107"/>
                    </a:lnTo>
                    <a:lnTo>
                      <a:pt x="66" y="107"/>
                    </a:lnTo>
                    <a:lnTo>
                      <a:pt x="64" y="112"/>
                    </a:lnTo>
                    <a:lnTo>
                      <a:pt x="56" y="124"/>
                    </a:lnTo>
                    <a:lnTo>
                      <a:pt x="58" y="131"/>
                    </a:lnTo>
                    <a:lnTo>
                      <a:pt x="66" y="141"/>
                    </a:lnTo>
                    <a:lnTo>
                      <a:pt x="73" y="144"/>
                    </a:lnTo>
                    <a:lnTo>
                      <a:pt x="73" y="152"/>
                    </a:lnTo>
                    <a:lnTo>
                      <a:pt x="83" y="165"/>
                    </a:lnTo>
                    <a:lnTo>
                      <a:pt x="90" y="167"/>
                    </a:lnTo>
                    <a:lnTo>
                      <a:pt x="98" y="173"/>
                    </a:lnTo>
                    <a:lnTo>
                      <a:pt x="102" y="402"/>
                    </a:lnTo>
                    <a:lnTo>
                      <a:pt x="103" y="456"/>
                    </a:lnTo>
                    <a:lnTo>
                      <a:pt x="188" y="455"/>
                    </a:lnTo>
                    <a:lnTo>
                      <a:pt x="325" y="449"/>
                    </a:lnTo>
                    <a:lnTo>
                      <a:pt x="479" y="438"/>
                    </a:lnTo>
                    <a:lnTo>
                      <a:pt x="487" y="443"/>
                    </a:lnTo>
                    <a:lnTo>
                      <a:pt x="493" y="449"/>
                    </a:lnTo>
                    <a:lnTo>
                      <a:pt x="494" y="456"/>
                    </a:lnTo>
                    <a:lnTo>
                      <a:pt x="494" y="462"/>
                    </a:lnTo>
                    <a:lnTo>
                      <a:pt x="489" y="470"/>
                    </a:lnTo>
                    <a:lnTo>
                      <a:pt x="481" y="473"/>
                    </a:lnTo>
                    <a:lnTo>
                      <a:pt x="476" y="481"/>
                    </a:lnTo>
                    <a:lnTo>
                      <a:pt x="472" y="488"/>
                    </a:lnTo>
                    <a:lnTo>
                      <a:pt x="476" y="494"/>
                    </a:lnTo>
                    <a:lnTo>
                      <a:pt x="526" y="490"/>
                    </a:lnTo>
                    <a:lnTo>
                      <a:pt x="530" y="479"/>
                    </a:lnTo>
                    <a:lnTo>
                      <a:pt x="534" y="471"/>
                    </a:lnTo>
                    <a:lnTo>
                      <a:pt x="528" y="466"/>
                    </a:lnTo>
                    <a:lnTo>
                      <a:pt x="536" y="458"/>
                    </a:lnTo>
                    <a:lnTo>
                      <a:pt x="532" y="451"/>
                    </a:lnTo>
                    <a:lnTo>
                      <a:pt x="540" y="449"/>
                    </a:lnTo>
                    <a:lnTo>
                      <a:pt x="538" y="441"/>
                    </a:lnTo>
                    <a:lnTo>
                      <a:pt x="536" y="434"/>
                    </a:lnTo>
                    <a:lnTo>
                      <a:pt x="540" y="426"/>
                    </a:lnTo>
                    <a:lnTo>
                      <a:pt x="541" y="434"/>
                    </a:lnTo>
                    <a:lnTo>
                      <a:pt x="541" y="440"/>
                    </a:lnTo>
                    <a:lnTo>
                      <a:pt x="547" y="434"/>
                    </a:lnTo>
                    <a:lnTo>
                      <a:pt x="549" y="424"/>
                    </a:lnTo>
                    <a:lnTo>
                      <a:pt x="557" y="423"/>
                    </a:lnTo>
                    <a:lnTo>
                      <a:pt x="564" y="424"/>
                    </a:lnTo>
                    <a:lnTo>
                      <a:pt x="568" y="415"/>
                    </a:lnTo>
                    <a:lnTo>
                      <a:pt x="564" y="408"/>
                    </a:lnTo>
                    <a:lnTo>
                      <a:pt x="570" y="402"/>
                    </a:lnTo>
                    <a:lnTo>
                      <a:pt x="568" y="393"/>
                    </a:lnTo>
                    <a:lnTo>
                      <a:pt x="570" y="385"/>
                    </a:lnTo>
                    <a:lnTo>
                      <a:pt x="568" y="379"/>
                    </a:lnTo>
                    <a:lnTo>
                      <a:pt x="558" y="374"/>
                    </a:lnTo>
                    <a:lnTo>
                      <a:pt x="553" y="377"/>
                    </a:lnTo>
                    <a:lnTo>
                      <a:pt x="541" y="364"/>
                    </a:lnTo>
                    <a:lnTo>
                      <a:pt x="532" y="349"/>
                    </a:lnTo>
                    <a:lnTo>
                      <a:pt x="538" y="342"/>
                    </a:lnTo>
                    <a:lnTo>
                      <a:pt x="540" y="334"/>
                    </a:lnTo>
                    <a:lnTo>
                      <a:pt x="530" y="321"/>
                    </a:lnTo>
                    <a:lnTo>
                      <a:pt x="530" y="306"/>
                    </a:lnTo>
                    <a:lnTo>
                      <a:pt x="523" y="304"/>
                    </a:lnTo>
                    <a:lnTo>
                      <a:pt x="515" y="299"/>
                    </a:lnTo>
                    <a:lnTo>
                      <a:pt x="511" y="293"/>
                    </a:lnTo>
                    <a:lnTo>
                      <a:pt x="500" y="285"/>
                    </a:lnTo>
                    <a:lnTo>
                      <a:pt x="493" y="287"/>
                    </a:lnTo>
                    <a:lnTo>
                      <a:pt x="491" y="280"/>
                    </a:lnTo>
                    <a:lnTo>
                      <a:pt x="487" y="280"/>
                    </a:lnTo>
                    <a:lnTo>
                      <a:pt x="466" y="265"/>
                    </a:lnTo>
                    <a:lnTo>
                      <a:pt x="453" y="252"/>
                    </a:lnTo>
                    <a:lnTo>
                      <a:pt x="453" y="246"/>
                    </a:lnTo>
                    <a:lnTo>
                      <a:pt x="453" y="238"/>
                    </a:lnTo>
                    <a:lnTo>
                      <a:pt x="457" y="231"/>
                    </a:lnTo>
                    <a:lnTo>
                      <a:pt x="461" y="220"/>
                    </a:lnTo>
                    <a:lnTo>
                      <a:pt x="466" y="208"/>
                    </a:lnTo>
                    <a:lnTo>
                      <a:pt x="464" y="197"/>
                    </a:lnTo>
                    <a:lnTo>
                      <a:pt x="470" y="188"/>
                    </a:lnTo>
                    <a:lnTo>
                      <a:pt x="470" y="186"/>
                    </a:lnTo>
                    <a:lnTo>
                      <a:pt x="457" y="176"/>
                    </a:lnTo>
                    <a:lnTo>
                      <a:pt x="449" y="176"/>
                    </a:lnTo>
                    <a:lnTo>
                      <a:pt x="442" y="173"/>
                    </a:lnTo>
                    <a:lnTo>
                      <a:pt x="440" y="174"/>
                    </a:lnTo>
                    <a:lnTo>
                      <a:pt x="436" y="180"/>
                    </a:lnTo>
                    <a:lnTo>
                      <a:pt x="429" y="182"/>
                    </a:lnTo>
                    <a:lnTo>
                      <a:pt x="423" y="176"/>
                    </a:lnTo>
                    <a:lnTo>
                      <a:pt x="416" y="146"/>
                    </a:lnTo>
                    <a:lnTo>
                      <a:pt x="412" y="139"/>
                    </a:lnTo>
                    <a:lnTo>
                      <a:pt x="404" y="133"/>
                    </a:lnTo>
                    <a:lnTo>
                      <a:pt x="387" y="124"/>
                    </a:lnTo>
                    <a:lnTo>
                      <a:pt x="385" y="116"/>
                    </a:lnTo>
                    <a:lnTo>
                      <a:pt x="378" y="112"/>
                    </a:lnTo>
                    <a:lnTo>
                      <a:pt x="370" y="105"/>
                    </a:lnTo>
                    <a:lnTo>
                      <a:pt x="361" y="97"/>
                    </a:lnTo>
                    <a:lnTo>
                      <a:pt x="359" y="92"/>
                    </a:lnTo>
                    <a:lnTo>
                      <a:pt x="355" y="84"/>
                    </a:lnTo>
                    <a:lnTo>
                      <a:pt x="352" y="69"/>
                    </a:lnTo>
                    <a:lnTo>
                      <a:pt x="350" y="67"/>
                    </a:lnTo>
                    <a:lnTo>
                      <a:pt x="346" y="52"/>
                    </a:lnTo>
                    <a:lnTo>
                      <a:pt x="346" y="39"/>
                    </a:lnTo>
                    <a:lnTo>
                      <a:pt x="348" y="32"/>
                    </a:lnTo>
                    <a:lnTo>
                      <a:pt x="352" y="26"/>
                    </a:lnTo>
                    <a:lnTo>
                      <a:pt x="348" y="24"/>
                    </a:lnTo>
                    <a:lnTo>
                      <a:pt x="342" y="17"/>
                    </a:lnTo>
                    <a:close/>
                  </a:path>
                </a:pathLst>
              </a:custGeom>
              <a:solidFill>
                <a:schemeClr val="tx1">
                  <a:lumMod val="75000"/>
                  <a:lumOff val="25000"/>
                </a:schemeClr>
              </a:solid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09" name="Freeform 70"/>
              <p:cNvSpPr>
                <a:spLocks/>
              </p:cNvSpPr>
              <p:nvPr/>
            </p:nvSpPr>
            <p:spPr bwMode="auto">
              <a:xfrm>
                <a:off x="3330514" y="2747769"/>
                <a:ext cx="410215" cy="343584"/>
              </a:xfrm>
              <a:custGeom>
                <a:avLst/>
                <a:gdLst>
                  <a:gd name="T0" fmla="*/ 391 w 427"/>
                  <a:gd name="T1" fmla="*/ 150 h 394"/>
                  <a:gd name="T2" fmla="*/ 399 w 427"/>
                  <a:gd name="T3" fmla="*/ 146 h 394"/>
                  <a:gd name="T4" fmla="*/ 395 w 427"/>
                  <a:gd name="T5" fmla="*/ 120 h 394"/>
                  <a:gd name="T6" fmla="*/ 391 w 427"/>
                  <a:gd name="T7" fmla="*/ 114 h 394"/>
                  <a:gd name="T8" fmla="*/ 401 w 427"/>
                  <a:gd name="T9" fmla="*/ 116 h 394"/>
                  <a:gd name="T10" fmla="*/ 399 w 427"/>
                  <a:gd name="T11" fmla="*/ 103 h 394"/>
                  <a:gd name="T12" fmla="*/ 407 w 427"/>
                  <a:gd name="T13" fmla="*/ 97 h 394"/>
                  <a:gd name="T14" fmla="*/ 407 w 427"/>
                  <a:gd name="T15" fmla="*/ 86 h 394"/>
                  <a:gd name="T16" fmla="*/ 410 w 427"/>
                  <a:gd name="T17" fmla="*/ 80 h 394"/>
                  <a:gd name="T18" fmla="*/ 423 w 427"/>
                  <a:gd name="T19" fmla="*/ 71 h 394"/>
                  <a:gd name="T20" fmla="*/ 427 w 427"/>
                  <a:gd name="T21" fmla="*/ 62 h 394"/>
                  <a:gd name="T22" fmla="*/ 423 w 427"/>
                  <a:gd name="T23" fmla="*/ 52 h 394"/>
                  <a:gd name="T24" fmla="*/ 369 w 427"/>
                  <a:gd name="T25" fmla="*/ 50 h 394"/>
                  <a:gd name="T26" fmla="*/ 378 w 427"/>
                  <a:gd name="T27" fmla="*/ 35 h 394"/>
                  <a:gd name="T28" fmla="*/ 391 w 427"/>
                  <a:gd name="T29" fmla="*/ 24 h 394"/>
                  <a:gd name="T30" fmla="*/ 390 w 427"/>
                  <a:gd name="T31" fmla="*/ 11 h 394"/>
                  <a:gd name="T32" fmla="*/ 376 w 427"/>
                  <a:gd name="T33" fmla="*/ 0 h 394"/>
                  <a:gd name="T34" fmla="*/ 85 w 427"/>
                  <a:gd name="T35" fmla="*/ 17 h 394"/>
                  <a:gd name="T36" fmla="*/ 16 w 427"/>
                  <a:gd name="T37" fmla="*/ 109 h 394"/>
                  <a:gd name="T38" fmla="*/ 21 w 427"/>
                  <a:gd name="T39" fmla="*/ 327 h 394"/>
                  <a:gd name="T40" fmla="*/ 23 w 427"/>
                  <a:gd name="T41" fmla="*/ 332 h 394"/>
                  <a:gd name="T42" fmla="*/ 38 w 427"/>
                  <a:gd name="T43" fmla="*/ 332 h 394"/>
                  <a:gd name="T44" fmla="*/ 61 w 427"/>
                  <a:gd name="T45" fmla="*/ 394 h 394"/>
                  <a:gd name="T46" fmla="*/ 318 w 427"/>
                  <a:gd name="T47" fmla="*/ 383 h 394"/>
                  <a:gd name="T48" fmla="*/ 316 w 427"/>
                  <a:gd name="T49" fmla="*/ 368 h 394"/>
                  <a:gd name="T50" fmla="*/ 324 w 427"/>
                  <a:gd name="T51" fmla="*/ 366 h 394"/>
                  <a:gd name="T52" fmla="*/ 320 w 427"/>
                  <a:gd name="T53" fmla="*/ 353 h 394"/>
                  <a:gd name="T54" fmla="*/ 320 w 427"/>
                  <a:gd name="T55" fmla="*/ 340 h 394"/>
                  <a:gd name="T56" fmla="*/ 313 w 427"/>
                  <a:gd name="T57" fmla="*/ 338 h 394"/>
                  <a:gd name="T58" fmla="*/ 314 w 427"/>
                  <a:gd name="T59" fmla="*/ 329 h 394"/>
                  <a:gd name="T60" fmla="*/ 313 w 427"/>
                  <a:gd name="T61" fmla="*/ 329 h 394"/>
                  <a:gd name="T62" fmla="*/ 314 w 427"/>
                  <a:gd name="T63" fmla="*/ 317 h 394"/>
                  <a:gd name="T64" fmla="*/ 314 w 427"/>
                  <a:gd name="T65" fmla="*/ 306 h 394"/>
                  <a:gd name="T66" fmla="*/ 322 w 427"/>
                  <a:gd name="T67" fmla="*/ 306 h 394"/>
                  <a:gd name="T68" fmla="*/ 314 w 427"/>
                  <a:gd name="T69" fmla="*/ 299 h 394"/>
                  <a:gd name="T70" fmla="*/ 324 w 427"/>
                  <a:gd name="T71" fmla="*/ 295 h 394"/>
                  <a:gd name="T72" fmla="*/ 324 w 427"/>
                  <a:gd name="T73" fmla="*/ 280 h 394"/>
                  <a:gd name="T74" fmla="*/ 337 w 427"/>
                  <a:gd name="T75" fmla="*/ 270 h 394"/>
                  <a:gd name="T76" fmla="*/ 333 w 427"/>
                  <a:gd name="T77" fmla="*/ 255 h 394"/>
                  <a:gd name="T78" fmla="*/ 331 w 427"/>
                  <a:gd name="T79" fmla="*/ 250 h 394"/>
                  <a:gd name="T80" fmla="*/ 339 w 427"/>
                  <a:gd name="T81" fmla="*/ 248 h 394"/>
                  <a:gd name="T82" fmla="*/ 344 w 427"/>
                  <a:gd name="T83" fmla="*/ 233 h 394"/>
                  <a:gd name="T84" fmla="*/ 356 w 427"/>
                  <a:gd name="T85" fmla="*/ 231 h 394"/>
                  <a:gd name="T86" fmla="*/ 360 w 427"/>
                  <a:gd name="T87" fmla="*/ 220 h 394"/>
                  <a:gd name="T88" fmla="*/ 360 w 427"/>
                  <a:gd name="T89" fmla="*/ 206 h 394"/>
                  <a:gd name="T90" fmla="*/ 361 w 427"/>
                  <a:gd name="T91" fmla="*/ 203 h 394"/>
                  <a:gd name="T92" fmla="*/ 361 w 427"/>
                  <a:gd name="T93" fmla="*/ 195 h 394"/>
                  <a:gd name="T94" fmla="*/ 363 w 427"/>
                  <a:gd name="T95" fmla="*/ 193 h 394"/>
                  <a:gd name="T96" fmla="*/ 367 w 427"/>
                  <a:gd name="T97" fmla="*/ 178 h 394"/>
                  <a:gd name="T98" fmla="*/ 378 w 427"/>
                  <a:gd name="T99" fmla="*/ 178 h 394"/>
                  <a:gd name="T100" fmla="*/ 382 w 427"/>
                  <a:gd name="T101" fmla="*/ 165 h 394"/>
                  <a:gd name="T102" fmla="*/ 380 w 427"/>
                  <a:gd name="T103" fmla="*/ 16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7" h="394">
                    <a:moveTo>
                      <a:pt x="388" y="158"/>
                    </a:moveTo>
                    <a:lnTo>
                      <a:pt x="391" y="150"/>
                    </a:lnTo>
                    <a:lnTo>
                      <a:pt x="397" y="148"/>
                    </a:lnTo>
                    <a:lnTo>
                      <a:pt x="399" y="146"/>
                    </a:lnTo>
                    <a:lnTo>
                      <a:pt x="395" y="127"/>
                    </a:lnTo>
                    <a:lnTo>
                      <a:pt x="395" y="120"/>
                    </a:lnTo>
                    <a:lnTo>
                      <a:pt x="390" y="122"/>
                    </a:lnTo>
                    <a:lnTo>
                      <a:pt x="391" y="114"/>
                    </a:lnTo>
                    <a:lnTo>
                      <a:pt x="397" y="112"/>
                    </a:lnTo>
                    <a:lnTo>
                      <a:pt x="401" y="116"/>
                    </a:lnTo>
                    <a:lnTo>
                      <a:pt x="403" y="111"/>
                    </a:lnTo>
                    <a:lnTo>
                      <a:pt x="399" y="103"/>
                    </a:lnTo>
                    <a:lnTo>
                      <a:pt x="403" y="101"/>
                    </a:lnTo>
                    <a:lnTo>
                      <a:pt x="407" y="97"/>
                    </a:lnTo>
                    <a:lnTo>
                      <a:pt x="412" y="92"/>
                    </a:lnTo>
                    <a:lnTo>
                      <a:pt x="407" y="86"/>
                    </a:lnTo>
                    <a:lnTo>
                      <a:pt x="407" y="84"/>
                    </a:lnTo>
                    <a:lnTo>
                      <a:pt x="410" y="80"/>
                    </a:lnTo>
                    <a:lnTo>
                      <a:pt x="416" y="77"/>
                    </a:lnTo>
                    <a:lnTo>
                      <a:pt x="423" y="71"/>
                    </a:lnTo>
                    <a:lnTo>
                      <a:pt x="420" y="65"/>
                    </a:lnTo>
                    <a:lnTo>
                      <a:pt x="427" y="62"/>
                    </a:lnTo>
                    <a:lnTo>
                      <a:pt x="425" y="56"/>
                    </a:lnTo>
                    <a:lnTo>
                      <a:pt x="423" y="52"/>
                    </a:lnTo>
                    <a:lnTo>
                      <a:pt x="373" y="56"/>
                    </a:lnTo>
                    <a:lnTo>
                      <a:pt x="369" y="50"/>
                    </a:lnTo>
                    <a:lnTo>
                      <a:pt x="373" y="43"/>
                    </a:lnTo>
                    <a:lnTo>
                      <a:pt x="378" y="35"/>
                    </a:lnTo>
                    <a:lnTo>
                      <a:pt x="386" y="32"/>
                    </a:lnTo>
                    <a:lnTo>
                      <a:pt x="391" y="24"/>
                    </a:lnTo>
                    <a:lnTo>
                      <a:pt x="391" y="18"/>
                    </a:lnTo>
                    <a:lnTo>
                      <a:pt x="390" y="11"/>
                    </a:lnTo>
                    <a:lnTo>
                      <a:pt x="384" y="5"/>
                    </a:lnTo>
                    <a:lnTo>
                      <a:pt x="376" y="0"/>
                    </a:lnTo>
                    <a:lnTo>
                      <a:pt x="222" y="11"/>
                    </a:lnTo>
                    <a:lnTo>
                      <a:pt x="85" y="17"/>
                    </a:lnTo>
                    <a:lnTo>
                      <a:pt x="0" y="18"/>
                    </a:lnTo>
                    <a:lnTo>
                      <a:pt x="16" y="109"/>
                    </a:lnTo>
                    <a:lnTo>
                      <a:pt x="19" y="139"/>
                    </a:lnTo>
                    <a:lnTo>
                      <a:pt x="21" y="327"/>
                    </a:lnTo>
                    <a:lnTo>
                      <a:pt x="23" y="329"/>
                    </a:lnTo>
                    <a:lnTo>
                      <a:pt x="23" y="332"/>
                    </a:lnTo>
                    <a:lnTo>
                      <a:pt x="31" y="336"/>
                    </a:lnTo>
                    <a:lnTo>
                      <a:pt x="38" y="332"/>
                    </a:lnTo>
                    <a:lnTo>
                      <a:pt x="59" y="336"/>
                    </a:lnTo>
                    <a:lnTo>
                      <a:pt x="61" y="394"/>
                    </a:lnTo>
                    <a:lnTo>
                      <a:pt x="172" y="391"/>
                    </a:lnTo>
                    <a:lnTo>
                      <a:pt x="318" y="383"/>
                    </a:lnTo>
                    <a:lnTo>
                      <a:pt x="318" y="374"/>
                    </a:lnTo>
                    <a:lnTo>
                      <a:pt x="316" y="368"/>
                    </a:lnTo>
                    <a:lnTo>
                      <a:pt x="324" y="368"/>
                    </a:lnTo>
                    <a:lnTo>
                      <a:pt x="324" y="366"/>
                    </a:lnTo>
                    <a:lnTo>
                      <a:pt x="322" y="355"/>
                    </a:lnTo>
                    <a:lnTo>
                      <a:pt x="320" y="353"/>
                    </a:lnTo>
                    <a:lnTo>
                      <a:pt x="318" y="346"/>
                    </a:lnTo>
                    <a:lnTo>
                      <a:pt x="320" y="340"/>
                    </a:lnTo>
                    <a:lnTo>
                      <a:pt x="320" y="340"/>
                    </a:lnTo>
                    <a:lnTo>
                      <a:pt x="313" y="338"/>
                    </a:lnTo>
                    <a:lnTo>
                      <a:pt x="320" y="334"/>
                    </a:lnTo>
                    <a:lnTo>
                      <a:pt x="314" y="329"/>
                    </a:lnTo>
                    <a:lnTo>
                      <a:pt x="309" y="334"/>
                    </a:lnTo>
                    <a:lnTo>
                      <a:pt x="313" y="329"/>
                    </a:lnTo>
                    <a:lnTo>
                      <a:pt x="309" y="321"/>
                    </a:lnTo>
                    <a:lnTo>
                      <a:pt x="314" y="317"/>
                    </a:lnTo>
                    <a:lnTo>
                      <a:pt x="309" y="310"/>
                    </a:lnTo>
                    <a:lnTo>
                      <a:pt x="314" y="306"/>
                    </a:lnTo>
                    <a:lnTo>
                      <a:pt x="316" y="310"/>
                    </a:lnTo>
                    <a:lnTo>
                      <a:pt x="322" y="306"/>
                    </a:lnTo>
                    <a:lnTo>
                      <a:pt x="314" y="302"/>
                    </a:lnTo>
                    <a:lnTo>
                      <a:pt x="314" y="299"/>
                    </a:lnTo>
                    <a:lnTo>
                      <a:pt x="322" y="299"/>
                    </a:lnTo>
                    <a:lnTo>
                      <a:pt x="324" y="295"/>
                    </a:lnTo>
                    <a:lnTo>
                      <a:pt x="322" y="287"/>
                    </a:lnTo>
                    <a:lnTo>
                      <a:pt x="324" y="280"/>
                    </a:lnTo>
                    <a:lnTo>
                      <a:pt x="320" y="276"/>
                    </a:lnTo>
                    <a:lnTo>
                      <a:pt x="337" y="270"/>
                    </a:lnTo>
                    <a:lnTo>
                      <a:pt x="333" y="263"/>
                    </a:lnTo>
                    <a:lnTo>
                      <a:pt x="333" y="255"/>
                    </a:lnTo>
                    <a:lnTo>
                      <a:pt x="335" y="253"/>
                    </a:lnTo>
                    <a:lnTo>
                      <a:pt x="331" y="250"/>
                    </a:lnTo>
                    <a:lnTo>
                      <a:pt x="339" y="252"/>
                    </a:lnTo>
                    <a:lnTo>
                      <a:pt x="339" y="248"/>
                    </a:lnTo>
                    <a:lnTo>
                      <a:pt x="346" y="240"/>
                    </a:lnTo>
                    <a:lnTo>
                      <a:pt x="344" y="233"/>
                    </a:lnTo>
                    <a:lnTo>
                      <a:pt x="352" y="233"/>
                    </a:lnTo>
                    <a:lnTo>
                      <a:pt x="356" y="231"/>
                    </a:lnTo>
                    <a:lnTo>
                      <a:pt x="361" y="225"/>
                    </a:lnTo>
                    <a:lnTo>
                      <a:pt x="360" y="220"/>
                    </a:lnTo>
                    <a:lnTo>
                      <a:pt x="363" y="210"/>
                    </a:lnTo>
                    <a:lnTo>
                      <a:pt x="360" y="206"/>
                    </a:lnTo>
                    <a:lnTo>
                      <a:pt x="360" y="197"/>
                    </a:lnTo>
                    <a:lnTo>
                      <a:pt x="361" y="203"/>
                    </a:lnTo>
                    <a:lnTo>
                      <a:pt x="369" y="201"/>
                    </a:lnTo>
                    <a:lnTo>
                      <a:pt x="361" y="195"/>
                    </a:lnTo>
                    <a:lnTo>
                      <a:pt x="361" y="186"/>
                    </a:lnTo>
                    <a:lnTo>
                      <a:pt x="363" y="193"/>
                    </a:lnTo>
                    <a:lnTo>
                      <a:pt x="369" y="193"/>
                    </a:lnTo>
                    <a:lnTo>
                      <a:pt x="367" y="178"/>
                    </a:lnTo>
                    <a:lnTo>
                      <a:pt x="371" y="182"/>
                    </a:lnTo>
                    <a:lnTo>
                      <a:pt x="378" y="178"/>
                    </a:lnTo>
                    <a:lnTo>
                      <a:pt x="384" y="173"/>
                    </a:lnTo>
                    <a:lnTo>
                      <a:pt x="382" y="165"/>
                    </a:lnTo>
                    <a:lnTo>
                      <a:pt x="380" y="163"/>
                    </a:lnTo>
                    <a:lnTo>
                      <a:pt x="380" y="161"/>
                    </a:lnTo>
                    <a:lnTo>
                      <a:pt x="388" y="158"/>
                    </a:lnTo>
                    <a:close/>
                  </a:path>
                </a:pathLst>
              </a:custGeom>
              <a:solidFill>
                <a:schemeClr val="tx2"/>
              </a:solid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grpSp>
            <p:nvGrpSpPr>
              <p:cNvPr id="456" name="Group 455"/>
              <p:cNvGrpSpPr/>
              <p:nvPr/>
            </p:nvGrpSpPr>
            <p:grpSpPr>
              <a:xfrm>
                <a:off x="3389116" y="3081761"/>
                <a:ext cx="464013" cy="372361"/>
                <a:chOff x="3389116" y="3081761"/>
                <a:chExt cx="464013" cy="372361"/>
              </a:xfrm>
              <a:grpFill/>
            </p:grpSpPr>
            <p:sp>
              <p:nvSpPr>
                <p:cNvPr id="284" name="Freeform 45"/>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85" name="Freeform 46"/>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86" name="Freeform 47"/>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87" name="Freeform 48"/>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10" name="Freeform 71"/>
                <p:cNvSpPr>
                  <a:spLocks/>
                </p:cNvSpPr>
                <p:nvPr/>
              </p:nvSpPr>
              <p:spPr bwMode="auto">
                <a:xfrm>
                  <a:off x="3389116" y="3081761"/>
                  <a:ext cx="464013" cy="372361"/>
                </a:xfrm>
                <a:custGeom>
                  <a:avLst/>
                  <a:gdLst>
                    <a:gd name="T0" fmla="*/ 411 w 483"/>
                    <a:gd name="T1" fmla="*/ 263 h 427"/>
                    <a:gd name="T2" fmla="*/ 402 w 483"/>
                    <a:gd name="T3" fmla="*/ 216 h 427"/>
                    <a:gd name="T4" fmla="*/ 233 w 483"/>
                    <a:gd name="T5" fmla="*/ 213 h 427"/>
                    <a:gd name="T6" fmla="*/ 236 w 483"/>
                    <a:gd name="T7" fmla="*/ 183 h 427"/>
                    <a:gd name="T8" fmla="*/ 244 w 483"/>
                    <a:gd name="T9" fmla="*/ 154 h 427"/>
                    <a:gd name="T10" fmla="*/ 248 w 483"/>
                    <a:gd name="T11" fmla="*/ 132 h 427"/>
                    <a:gd name="T12" fmla="*/ 265 w 483"/>
                    <a:gd name="T13" fmla="*/ 102 h 427"/>
                    <a:gd name="T14" fmla="*/ 263 w 483"/>
                    <a:gd name="T15" fmla="*/ 90 h 427"/>
                    <a:gd name="T16" fmla="*/ 285 w 483"/>
                    <a:gd name="T17" fmla="*/ 73 h 427"/>
                    <a:gd name="T18" fmla="*/ 267 w 483"/>
                    <a:gd name="T19" fmla="*/ 55 h 427"/>
                    <a:gd name="T20" fmla="*/ 263 w 483"/>
                    <a:gd name="T21" fmla="*/ 43 h 427"/>
                    <a:gd name="T22" fmla="*/ 265 w 483"/>
                    <a:gd name="T23" fmla="*/ 13 h 427"/>
                    <a:gd name="T24" fmla="*/ 257 w 483"/>
                    <a:gd name="T25" fmla="*/ 0 h 427"/>
                    <a:gd name="T26" fmla="*/ 20 w 483"/>
                    <a:gd name="T27" fmla="*/ 137 h 427"/>
                    <a:gd name="T28" fmla="*/ 35 w 483"/>
                    <a:gd name="T29" fmla="*/ 179 h 427"/>
                    <a:gd name="T30" fmla="*/ 52 w 483"/>
                    <a:gd name="T31" fmla="*/ 213 h 427"/>
                    <a:gd name="T32" fmla="*/ 52 w 483"/>
                    <a:gd name="T33" fmla="*/ 246 h 427"/>
                    <a:gd name="T34" fmla="*/ 41 w 483"/>
                    <a:gd name="T35" fmla="*/ 288 h 427"/>
                    <a:gd name="T36" fmla="*/ 33 w 483"/>
                    <a:gd name="T37" fmla="*/ 335 h 427"/>
                    <a:gd name="T38" fmla="*/ 28 w 483"/>
                    <a:gd name="T39" fmla="*/ 354 h 427"/>
                    <a:gd name="T40" fmla="*/ 75 w 483"/>
                    <a:gd name="T41" fmla="*/ 354 h 427"/>
                    <a:gd name="T42" fmla="*/ 84 w 483"/>
                    <a:gd name="T43" fmla="*/ 340 h 427"/>
                    <a:gd name="T44" fmla="*/ 90 w 483"/>
                    <a:gd name="T45" fmla="*/ 357 h 427"/>
                    <a:gd name="T46" fmla="*/ 171 w 483"/>
                    <a:gd name="T47" fmla="*/ 378 h 427"/>
                    <a:gd name="T48" fmla="*/ 184 w 483"/>
                    <a:gd name="T49" fmla="*/ 357 h 427"/>
                    <a:gd name="T50" fmla="*/ 214 w 483"/>
                    <a:gd name="T51" fmla="*/ 354 h 427"/>
                    <a:gd name="T52" fmla="*/ 242 w 483"/>
                    <a:gd name="T53" fmla="*/ 365 h 427"/>
                    <a:gd name="T54" fmla="*/ 272 w 483"/>
                    <a:gd name="T55" fmla="*/ 371 h 427"/>
                    <a:gd name="T56" fmla="*/ 276 w 483"/>
                    <a:gd name="T57" fmla="*/ 387 h 427"/>
                    <a:gd name="T58" fmla="*/ 297 w 483"/>
                    <a:gd name="T59" fmla="*/ 406 h 427"/>
                    <a:gd name="T60" fmla="*/ 332 w 483"/>
                    <a:gd name="T61" fmla="*/ 412 h 427"/>
                    <a:gd name="T62" fmla="*/ 351 w 483"/>
                    <a:gd name="T63" fmla="*/ 391 h 427"/>
                    <a:gd name="T64" fmla="*/ 370 w 483"/>
                    <a:gd name="T65" fmla="*/ 416 h 427"/>
                    <a:gd name="T66" fmla="*/ 389 w 483"/>
                    <a:gd name="T67" fmla="*/ 391 h 427"/>
                    <a:gd name="T68" fmla="*/ 396 w 483"/>
                    <a:gd name="T69" fmla="*/ 374 h 427"/>
                    <a:gd name="T70" fmla="*/ 415 w 483"/>
                    <a:gd name="T71" fmla="*/ 387 h 427"/>
                    <a:gd name="T72" fmla="*/ 443 w 483"/>
                    <a:gd name="T73" fmla="*/ 399 h 427"/>
                    <a:gd name="T74" fmla="*/ 455 w 483"/>
                    <a:gd name="T75" fmla="*/ 414 h 427"/>
                    <a:gd name="T76" fmla="*/ 473 w 483"/>
                    <a:gd name="T77" fmla="*/ 418 h 427"/>
                    <a:gd name="T78" fmla="*/ 483 w 483"/>
                    <a:gd name="T79" fmla="*/ 395 h 427"/>
                    <a:gd name="T80" fmla="*/ 447 w 483"/>
                    <a:gd name="T81" fmla="*/ 378 h 427"/>
                    <a:gd name="T82" fmla="*/ 417 w 483"/>
                    <a:gd name="T83" fmla="*/ 357 h 427"/>
                    <a:gd name="T84" fmla="*/ 430 w 483"/>
                    <a:gd name="T85" fmla="*/ 348 h 427"/>
                    <a:gd name="T86" fmla="*/ 445 w 483"/>
                    <a:gd name="T87" fmla="*/ 331 h 427"/>
                    <a:gd name="T88" fmla="*/ 426 w 483"/>
                    <a:gd name="T89" fmla="*/ 312 h 427"/>
                    <a:gd name="T90" fmla="*/ 406 w 483"/>
                    <a:gd name="T91" fmla="*/ 322 h 427"/>
                    <a:gd name="T92" fmla="*/ 417 w 483"/>
                    <a:gd name="T93" fmla="*/ 299 h 427"/>
                    <a:gd name="T94" fmla="*/ 391 w 483"/>
                    <a:gd name="T95" fmla="*/ 307 h 427"/>
                    <a:gd name="T96" fmla="*/ 346 w 483"/>
                    <a:gd name="T97" fmla="*/ 299 h 427"/>
                    <a:gd name="T98" fmla="*/ 383 w 483"/>
                    <a:gd name="T99" fmla="*/ 282 h 427"/>
                    <a:gd name="T100" fmla="*/ 411 w 483"/>
                    <a:gd name="T101" fmla="*/ 295 h 427"/>
                    <a:gd name="T102" fmla="*/ 424 w 483"/>
                    <a:gd name="T103" fmla="*/ 29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3" h="427">
                      <a:moveTo>
                        <a:pt x="421" y="288"/>
                      </a:moveTo>
                      <a:lnTo>
                        <a:pt x="417" y="282"/>
                      </a:lnTo>
                      <a:lnTo>
                        <a:pt x="417" y="278"/>
                      </a:lnTo>
                      <a:lnTo>
                        <a:pt x="413" y="271"/>
                      </a:lnTo>
                      <a:lnTo>
                        <a:pt x="411" y="263"/>
                      </a:lnTo>
                      <a:lnTo>
                        <a:pt x="402" y="256"/>
                      </a:lnTo>
                      <a:lnTo>
                        <a:pt x="398" y="248"/>
                      </a:lnTo>
                      <a:lnTo>
                        <a:pt x="394" y="241"/>
                      </a:lnTo>
                      <a:lnTo>
                        <a:pt x="398" y="230"/>
                      </a:lnTo>
                      <a:lnTo>
                        <a:pt x="402" y="216"/>
                      </a:lnTo>
                      <a:lnTo>
                        <a:pt x="404" y="209"/>
                      </a:lnTo>
                      <a:lnTo>
                        <a:pt x="402" y="207"/>
                      </a:lnTo>
                      <a:lnTo>
                        <a:pt x="317" y="214"/>
                      </a:lnTo>
                      <a:lnTo>
                        <a:pt x="227" y="218"/>
                      </a:lnTo>
                      <a:lnTo>
                        <a:pt x="233" y="213"/>
                      </a:lnTo>
                      <a:lnTo>
                        <a:pt x="229" y="205"/>
                      </a:lnTo>
                      <a:lnTo>
                        <a:pt x="229" y="198"/>
                      </a:lnTo>
                      <a:lnTo>
                        <a:pt x="225" y="190"/>
                      </a:lnTo>
                      <a:lnTo>
                        <a:pt x="235" y="188"/>
                      </a:lnTo>
                      <a:lnTo>
                        <a:pt x="236" y="183"/>
                      </a:lnTo>
                      <a:lnTo>
                        <a:pt x="231" y="177"/>
                      </a:lnTo>
                      <a:lnTo>
                        <a:pt x="238" y="177"/>
                      </a:lnTo>
                      <a:lnTo>
                        <a:pt x="236" y="162"/>
                      </a:lnTo>
                      <a:lnTo>
                        <a:pt x="242" y="156"/>
                      </a:lnTo>
                      <a:lnTo>
                        <a:pt x="244" y="154"/>
                      </a:lnTo>
                      <a:lnTo>
                        <a:pt x="236" y="154"/>
                      </a:lnTo>
                      <a:lnTo>
                        <a:pt x="244" y="149"/>
                      </a:lnTo>
                      <a:lnTo>
                        <a:pt x="246" y="143"/>
                      </a:lnTo>
                      <a:lnTo>
                        <a:pt x="252" y="136"/>
                      </a:lnTo>
                      <a:lnTo>
                        <a:pt x="248" y="132"/>
                      </a:lnTo>
                      <a:lnTo>
                        <a:pt x="250" y="126"/>
                      </a:lnTo>
                      <a:lnTo>
                        <a:pt x="255" y="122"/>
                      </a:lnTo>
                      <a:lnTo>
                        <a:pt x="272" y="105"/>
                      </a:lnTo>
                      <a:lnTo>
                        <a:pt x="272" y="104"/>
                      </a:lnTo>
                      <a:lnTo>
                        <a:pt x="265" y="102"/>
                      </a:lnTo>
                      <a:lnTo>
                        <a:pt x="272" y="102"/>
                      </a:lnTo>
                      <a:lnTo>
                        <a:pt x="272" y="98"/>
                      </a:lnTo>
                      <a:lnTo>
                        <a:pt x="278" y="90"/>
                      </a:lnTo>
                      <a:lnTo>
                        <a:pt x="270" y="92"/>
                      </a:lnTo>
                      <a:lnTo>
                        <a:pt x="263" y="90"/>
                      </a:lnTo>
                      <a:lnTo>
                        <a:pt x="267" y="85"/>
                      </a:lnTo>
                      <a:lnTo>
                        <a:pt x="274" y="81"/>
                      </a:lnTo>
                      <a:lnTo>
                        <a:pt x="280" y="75"/>
                      </a:lnTo>
                      <a:lnTo>
                        <a:pt x="285" y="75"/>
                      </a:lnTo>
                      <a:lnTo>
                        <a:pt x="285" y="73"/>
                      </a:lnTo>
                      <a:lnTo>
                        <a:pt x="285" y="72"/>
                      </a:lnTo>
                      <a:lnTo>
                        <a:pt x="278" y="70"/>
                      </a:lnTo>
                      <a:lnTo>
                        <a:pt x="276" y="64"/>
                      </a:lnTo>
                      <a:lnTo>
                        <a:pt x="270" y="60"/>
                      </a:lnTo>
                      <a:lnTo>
                        <a:pt x="267" y="55"/>
                      </a:lnTo>
                      <a:lnTo>
                        <a:pt x="267" y="53"/>
                      </a:lnTo>
                      <a:lnTo>
                        <a:pt x="274" y="55"/>
                      </a:lnTo>
                      <a:lnTo>
                        <a:pt x="268" y="47"/>
                      </a:lnTo>
                      <a:lnTo>
                        <a:pt x="274" y="42"/>
                      </a:lnTo>
                      <a:lnTo>
                        <a:pt x="263" y="43"/>
                      </a:lnTo>
                      <a:lnTo>
                        <a:pt x="261" y="40"/>
                      </a:lnTo>
                      <a:lnTo>
                        <a:pt x="268" y="30"/>
                      </a:lnTo>
                      <a:lnTo>
                        <a:pt x="261" y="26"/>
                      </a:lnTo>
                      <a:lnTo>
                        <a:pt x="259" y="19"/>
                      </a:lnTo>
                      <a:lnTo>
                        <a:pt x="265" y="13"/>
                      </a:lnTo>
                      <a:lnTo>
                        <a:pt x="265" y="6"/>
                      </a:lnTo>
                      <a:lnTo>
                        <a:pt x="259" y="6"/>
                      </a:lnTo>
                      <a:lnTo>
                        <a:pt x="253" y="10"/>
                      </a:lnTo>
                      <a:lnTo>
                        <a:pt x="253" y="4"/>
                      </a:lnTo>
                      <a:lnTo>
                        <a:pt x="257" y="0"/>
                      </a:lnTo>
                      <a:lnTo>
                        <a:pt x="111" y="8"/>
                      </a:lnTo>
                      <a:lnTo>
                        <a:pt x="0" y="11"/>
                      </a:lnTo>
                      <a:lnTo>
                        <a:pt x="3" y="120"/>
                      </a:lnTo>
                      <a:lnTo>
                        <a:pt x="17" y="132"/>
                      </a:lnTo>
                      <a:lnTo>
                        <a:pt x="20" y="137"/>
                      </a:lnTo>
                      <a:lnTo>
                        <a:pt x="26" y="152"/>
                      </a:lnTo>
                      <a:lnTo>
                        <a:pt x="24" y="162"/>
                      </a:lnTo>
                      <a:lnTo>
                        <a:pt x="30" y="169"/>
                      </a:lnTo>
                      <a:lnTo>
                        <a:pt x="33" y="177"/>
                      </a:lnTo>
                      <a:lnTo>
                        <a:pt x="35" y="179"/>
                      </a:lnTo>
                      <a:lnTo>
                        <a:pt x="39" y="184"/>
                      </a:lnTo>
                      <a:lnTo>
                        <a:pt x="39" y="192"/>
                      </a:lnTo>
                      <a:lnTo>
                        <a:pt x="50" y="205"/>
                      </a:lnTo>
                      <a:lnTo>
                        <a:pt x="52" y="207"/>
                      </a:lnTo>
                      <a:lnTo>
                        <a:pt x="52" y="213"/>
                      </a:lnTo>
                      <a:lnTo>
                        <a:pt x="54" y="220"/>
                      </a:lnTo>
                      <a:lnTo>
                        <a:pt x="50" y="226"/>
                      </a:lnTo>
                      <a:lnTo>
                        <a:pt x="54" y="231"/>
                      </a:lnTo>
                      <a:lnTo>
                        <a:pt x="50" y="239"/>
                      </a:lnTo>
                      <a:lnTo>
                        <a:pt x="52" y="246"/>
                      </a:lnTo>
                      <a:lnTo>
                        <a:pt x="49" y="252"/>
                      </a:lnTo>
                      <a:lnTo>
                        <a:pt x="47" y="260"/>
                      </a:lnTo>
                      <a:lnTo>
                        <a:pt x="41" y="267"/>
                      </a:lnTo>
                      <a:lnTo>
                        <a:pt x="39" y="275"/>
                      </a:lnTo>
                      <a:lnTo>
                        <a:pt x="41" y="288"/>
                      </a:lnTo>
                      <a:lnTo>
                        <a:pt x="35" y="295"/>
                      </a:lnTo>
                      <a:lnTo>
                        <a:pt x="39" y="303"/>
                      </a:lnTo>
                      <a:lnTo>
                        <a:pt x="43" y="320"/>
                      </a:lnTo>
                      <a:lnTo>
                        <a:pt x="41" y="327"/>
                      </a:lnTo>
                      <a:lnTo>
                        <a:pt x="33" y="335"/>
                      </a:lnTo>
                      <a:lnTo>
                        <a:pt x="33" y="335"/>
                      </a:lnTo>
                      <a:lnTo>
                        <a:pt x="33" y="335"/>
                      </a:lnTo>
                      <a:lnTo>
                        <a:pt x="35" y="342"/>
                      </a:lnTo>
                      <a:lnTo>
                        <a:pt x="33" y="350"/>
                      </a:lnTo>
                      <a:lnTo>
                        <a:pt x="28" y="354"/>
                      </a:lnTo>
                      <a:lnTo>
                        <a:pt x="26" y="361"/>
                      </a:lnTo>
                      <a:lnTo>
                        <a:pt x="33" y="367"/>
                      </a:lnTo>
                      <a:lnTo>
                        <a:pt x="39" y="361"/>
                      </a:lnTo>
                      <a:lnTo>
                        <a:pt x="73" y="357"/>
                      </a:lnTo>
                      <a:lnTo>
                        <a:pt x="75" y="354"/>
                      </a:lnTo>
                      <a:lnTo>
                        <a:pt x="67" y="350"/>
                      </a:lnTo>
                      <a:lnTo>
                        <a:pt x="75" y="344"/>
                      </a:lnTo>
                      <a:lnTo>
                        <a:pt x="77" y="327"/>
                      </a:lnTo>
                      <a:lnTo>
                        <a:pt x="82" y="333"/>
                      </a:lnTo>
                      <a:lnTo>
                        <a:pt x="84" y="340"/>
                      </a:lnTo>
                      <a:lnTo>
                        <a:pt x="84" y="346"/>
                      </a:lnTo>
                      <a:lnTo>
                        <a:pt x="79" y="350"/>
                      </a:lnTo>
                      <a:lnTo>
                        <a:pt x="77" y="354"/>
                      </a:lnTo>
                      <a:lnTo>
                        <a:pt x="82" y="355"/>
                      </a:lnTo>
                      <a:lnTo>
                        <a:pt x="90" y="357"/>
                      </a:lnTo>
                      <a:lnTo>
                        <a:pt x="103" y="359"/>
                      </a:lnTo>
                      <a:lnTo>
                        <a:pt x="118" y="365"/>
                      </a:lnTo>
                      <a:lnTo>
                        <a:pt x="126" y="369"/>
                      </a:lnTo>
                      <a:lnTo>
                        <a:pt x="137" y="374"/>
                      </a:lnTo>
                      <a:lnTo>
                        <a:pt x="171" y="378"/>
                      </a:lnTo>
                      <a:lnTo>
                        <a:pt x="178" y="378"/>
                      </a:lnTo>
                      <a:lnTo>
                        <a:pt x="188" y="372"/>
                      </a:lnTo>
                      <a:lnTo>
                        <a:pt x="195" y="372"/>
                      </a:lnTo>
                      <a:lnTo>
                        <a:pt x="189" y="363"/>
                      </a:lnTo>
                      <a:lnTo>
                        <a:pt x="184" y="357"/>
                      </a:lnTo>
                      <a:lnTo>
                        <a:pt x="191" y="355"/>
                      </a:lnTo>
                      <a:lnTo>
                        <a:pt x="193" y="354"/>
                      </a:lnTo>
                      <a:lnTo>
                        <a:pt x="201" y="350"/>
                      </a:lnTo>
                      <a:lnTo>
                        <a:pt x="214" y="346"/>
                      </a:lnTo>
                      <a:lnTo>
                        <a:pt x="214" y="354"/>
                      </a:lnTo>
                      <a:lnTo>
                        <a:pt x="214" y="357"/>
                      </a:lnTo>
                      <a:lnTo>
                        <a:pt x="220" y="355"/>
                      </a:lnTo>
                      <a:lnTo>
                        <a:pt x="235" y="354"/>
                      </a:lnTo>
                      <a:lnTo>
                        <a:pt x="236" y="361"/>
                      </a:lnTo>
                      <a:lnTo>
                        <a:pt x="242" y="365"/>
                      </a:lnTo>
                      <a:lnTo>
                        <a:pt x="246" y="374"/>
                      </a:lnTo>
                      <a:lnTo>
                        <a:pt x="253" y="374"/>
                      </a:lnTo>
                      <a:lnTo>
                        <a:pt x="267" y="378"/>
                      </a:lnTo>
                      <a:lnTo>
                        <a:pt x="270" y="372"/>
                      </a:lnTo>
                      <a:lnTo>
                        <a:pt x="272" y="371"/>
                      </a:lnTo>
                      <a:lnTo>
                        <a:pt x="272" y="367"/>
                      </a:lnTo>
                      <a:lnTo>
                        <a:pt x="274" y="372"/>
                      </a:lnTo>
                      <a:lnTo>
                        <a:pt x="272" y="374"/>
                      </a:lnTo>
                      <a:lnTo>
                        <a:pt x="272" y="380"/>
                      </a:lnTo>
                      <a:lnTo>
                        <a:pt x="276" y="387"/>
                      </a:lnTo>
                      <a:lnTo>
                        <a:pt x="283" y="391"/>
                      </a:lnTo>
                      <a:lnTo>
                        <a:pt x="287" y="399"/>
                      </a:lnTo>
                      <a:lnTo>
                        <a:pt x="285" y="406"/>
                      </a:lnTo>
                      <a:lnTo>
                        <a:pt x="289" y="410"/>
                      </a:lnTo>
                      <a:lnTo>
                        <a:pt x="297" y="406"/>
                      </a:lnTo>
                      <a:lnTo>
                        <a:pt x="310" y="416"/>
                      </a:lnTo>
                      <a:lnTo>
                        <a:pt x="317" y="412"/>
                      </a:lnTo>
                      <a:lnTo>
                        <a:pt x="319" y="412"/>
                      </a:lnTo>
                      <a:lnTo>
                        <a:pt x="327" y="416"/>
                      </a:lnTo>
                      <a:lnTo>
                        <a:pt x="332" y="412"/>
                      </a:lnTo>
                      <a:lnTo>
                        <a:pt x="332" y="402"/>
                      </a:lnTo>
                      <a:lnTo>
                        <a:pt x="334" y="395"/>
                      </a:lnTo>
                      <a:lnTo>
                        <a:pt x="342" y="395"/>
                      </a:lnTo>
                      <a:lnTo>
                        <a:pt x="347" y="393"/>
                      </a:lnTo>
                      <a:lnTo>
                        <a:pt x="351" y="391"/>
                      </a:lnTo>
                      <a:lnTo>
                        <a:pt x="355" y="399"/>
                      </a:lnTo>
                      <a:lnTo>
                        <a:pt x="361" y="395"/>
                      </a:lnTo>
                      <a:lnTo>
                        <a:pt x="368" y="399"/>
                      </a:lnTo>
                      <a:lnTo>
                        <a:pt x="368" y="408"/>
                      </a:lnTo>
                      <a:lnTo>
                        <a:pt x="370" y="416"/>
                      </a:lnTo>
                      <a:lnTo>
                        <a:pt x="377" y="412"/>
                      </a:lnTo>
                      <a:lnTo>
                        <a:pt x="383" y="406"/>
                      </a:lnTo>
                      <a:lnTo>
                        <a:pt x="387" y="401"/>
                      </a:lnTo>
                      <a:lnTo>
                        <a:pt x="381" y="393"/>
                      </a:lnTo>
                      <a:lnTo>
                        <a:pt x="389" y="391"/>
                      </a:lnTo>
                      <a:lnTo>
                        <a:pt x="387" y="378"/>
                      </a:lnTo>
                      <a:lnTo>
                        <a:pt x="372" y="371"/>
                      </a:lnTo>
                      <a:lnTo>
                        <a:pt x="372" y="365"/>
                      </a:lnTo>
                      <a:lnTo>
                        <a:pt x="372" y="363"/>
                      </a:lnTo>
                      <a:lnTo>
                        <a:pt x="396" y="374"/>
                      </a:lnTo>
                      <a:lnTo>
                        <a:pt x="404" y="374"/>
                      </a:lnTo>
                      <a:lnTo>
                        <a:pt x="409" y="378"/>
                      </a:lnTo>
                      <a:lnTo>
                        <a:pt x="413" y="380"/>
                      </a:lnTo>
                      <a:lnTo>
                        <a:pt x="409" y="387"/>
                      </a:lnTo>
                      <a:lnTo>
                        <a:pt x="415" y="387"/>
                      </a:lnTo>
                      <a:lnTo>
                        <a:pt x="423" y="386"/>
                      </a:lnTo>
                      <a:lnTo>
                        <a:pt x="426" y="393"/>
                      </a:lnTo>
                      <a:lnTo>
                        <a:pt x="436" y="395"/>
                      </a:lnTo>
                      <a:lnTo>
                        <a:pt x="441" y="393"/>
                      </a:lnTo>
                      <a:lnTo>
                        <a:pt x="443" y="399"/>
                      </a:lnTo>
                      <a:lnTo>
                        <a:pt x="449" y="406"/>
                      </a:lnTo>
                      <a:lnTo>
                        <a:pt x="455" y="408"/>
                      </a:lnTo>
                      <a:lnTo>
                        <a:pt x="456" y="399"/>
                      </a:lnTo>
                      <a:lnTo>
                        <a:pt x="458" y="406"/>
                      </a:lnTo>
                      <a:lnTo>
                        <a:pt x="455" y="414"/>
                      </a:lnTo>
                      <a:lnTo>
                        <a:pt x="449" y="427"/>
                      </a:lnTo>
                      <a:lnTo>
                        <a:pt x="456" y="421"/>
                      </a:lnTo>
                      <a:lnTo>
                        <a:pt x="458" y="414"/>
                      </a:lnTo>
                      <a:lnTo>
                        <a:pt x="464" y="406"/>
                      </a:lnTo>
                      <a:lnTo>
                        <a:pt x="473" y="418"/>
                      </a:lnTo>
                      <a:lnTo>
                        <a:pt x="473" y="412"/>
                      </a:lnTo>
                      <a:lnTo>
                        <a:pt x="477" y="404"/>
                      </a:lnTo>
                      <a:lnTo>
                        <a:pt x="477" y="401"/>
                      </a:lnTo>
                      <a:lnTo>
                        <a:pt x="483" y="399"/>
                      </a:lnTo>
                      <a:lnTo>
                        <a:pt x="483" y="395"/>
                      </a:lnTo>
                      <a:lnTo>
                        <a:pt x="475" y="393"/>
                      </a:lnTo>
                      <a:lnTo>
                        <a:pt x="473" y="387"/>
                      </a:lnTo>
                      <a:lnTo>
                        <a:pt x="468" y="384"/>
                      </a:lnTo>
                      <a:lnTo>
                        <a:pt x="453" y="382"/>
                      </a:lnTo>
                      <a:lnTo>
                        <a:pt x="447" y="378"/>
                      </a:lnTo>
                      <a:lnTo>
                        <a:pt x="438" y="378"/>
                      </a:lnTo>
                      <a:lnTo>
                        <a:pt x="434" y="371"/>
                      </a:lnTo>
                      <a:lnTo>
                        <a:pt x="426" y="367"/>
                      </a:lnTo>
                      <a:lnTo>
                        <a:pt x="419" y="365"/>
                      </a:lnTo>
                      <a:lnTo>
                        <a:pt x="417" y="357"/>
                      </a:lnTo>
                      <a:lnTo>
                        <a:pt x="423" y="355"/>
                      </a:lnTo>
                      <a:lnTo>
                        <a:pt x="421" y="352"/>
                      </a:lnTo>
                      <a:lnTo>
                        <a:pt x="428" y="350"/>
                      </a:lnTo>
                      <a:lnTo>
                        <a:pt x="436" y="354"/>
                      </a:lnTo>
                      <a:lnTo>
                        <a:pt x="430" y="348"/>
                      </a:lnTo>
                      <a:lnTo>
                        <a:pt x="426" y="340"/>
                      </a:lnTo>
                      <a:lnTo>
                        <a:pt x="434" y="335"/>
                      </a:lnTo>
                      <a:lnTo>
                        <a:pt x="441" y="335"/>
                      </a:lnTo>
                      <a:lnTo>
                        <a:pt x="443" y="337"/>
                      </a:lnTo>
                      <a:lnTo>
                        <a:pt x="445" y="331"/>
                      </a:lnTo>
                      <a:lnTo>
                        <a:pt x="445" y="324"/>
                      </a:lnTo>
                      <a:lnTo>
                        <a:pt x="440" y="320"/>
                      </a:lnTo>
                      <a:lnTo>
                        <a:pt x="438" y="312"/>
                      </a:lnTo>
                      <a:lnTo>
                        <a:pt x="436" y="307"/>
                      </a:lnTo>
                      <a:lnTo>
                        <a:pt x="426" y="312"/>
                      </a:lnTo>
                      <a:lnTo>
                        <a:pt x="424" y="320"/>
                      </a:lnTo>
                      <a:lnTo>
                        <a:pt x="423" y="327"/>
                      </a:lnTo>
                      <a:lnTo>
                        <a:pt x="415" y="327"/>
                      </a:lnTo>
                      <a:lnTo>
                        <a:pt x="413" y="320"/>
                      </a:lnTo>
                      <a:lnTo>
                        <a:pt x="406" y="322"/>
                      </a:lnTo>
                      <a:lnTo>
                        <a:pt x="400" y="318"/>
                      </a:lnTo>
                      <a:lnTo>
                        <a:pt x="400" y="316"/>
                      </a:lnTo>
                      <a:lnTo>
                        <a:pt x="415" y="307"/>
                      </a:lnTo>
                      <a:lnTo>
                        <a:pt x="417" y="299"/>
                      </a:lnTo>
                      <a:lnTo>
                        <a:pt x="417" y="299"/>
                      </a:lnTo>
                      <a:lnTo>
                        <a:pt x="409" y="303"/>
                      </a:lnTo>
                      <a:lnTo>
                        <a:pt x="409" y="297"/>
                      </a:lnTo>
                      <a:lnTo>
                        <a:pt x="404" y="303"/>
                      </a:lnTo>
                      <a:lnTo>
                        <a:pt x="398" y="299"/>
                      </a:lnTo>
                      <a:lnTo>
                        <a:pt x="391" y="307"/>
                      </a:lnTo>
                      <a:lnTo>
                        <a:pt x="385" y="308"/>
                      </a:lnTo>
                      <a:lnTo>
                        <a:pt x="364" y="310"/>
                      </a:lnTo>
                      <a:lnTo>
                        <a:pt x="355" y="310"/>
                      </a:lnTo>
                      <a:lnTo>
                        <a:pt x="346" y="307"/>
                      </a:lnTo>
                      <a:lnTo>
                        <a:pt x="346" y="299"/>
                      </a:lnTo>
                      <a:lnTo>
                        <a:pt x="351" y="293"/>
                      </a:lnTo>
                      <a:lnTo>
                        <a:pt x="361" y="278"/>
                      </a:lnTo>
                      <a:lnTo>
                        <a:pt x="366" y="277"/>
                      </a:lnTo>
                      <a:lnTo>
                        <a:pt x="376" y="278"/>
                      </a:lnTo>
                      <a:lnTo>
                        <a:pt x="383" y="282"/>
                      </a:lnTo>
                      <a:lnTo>
                        <a:pt x="391" y="288"/>
                      </a:lnTo>
                      <a:lnTo>
                        <a:pt x="396" y="288"/>
                      </a:lnTo>
                      <a:lnTo>
                        <a:pt x="402" y="292"/>
                      </a:lnTo>
                      <a:lnTo>
                        <a:pt x="404" y="290"/>
                      </a:lnTo>
                      <a:lnTo>
                        <a:pt x="411" y="295"/>
                      </a:lnTo>
                      <a:lnTo>
                        <a:pt x="417" y="295"/>
                      </a:lnTo>
                      <a:lnTo>
                        <a:pt x="421" y="295"/>
                      </a:lnTo>
                      <a:lnTo>
                        <a:pt x="421" y="297"/>
                      </a:lnTo>
                      <a:lnTo>
                        <a:pt x="428" y="293"/>
                      </a:lnTo>
                      <a:lnTo>
                        <a:pt x="424" y="292"/>
                      </a:lnTo>
                      <a:lnTo>
                        <a:pt x="421" y="288"/>
                      </a:lnTo>
                      <a:close/>
                    </a:path>
                  </a:pathLst>
                </a:custGeom>
                <a:no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grpSp>
          <p:sp>
            <p:nvSpPr>
              <p:cNvPr id="311" name="Freeform 72"/>
              <p:cNvSpPr>
                <a:spLocks/>
              </p:cNvSpPr>
              <p:nvPr/>
            </p:nvSpPr>
            <p:spPr bwMode="auto">
              <a:xfrm>
                <a:off x="3587018" y="1766723"/>
                <a:ext cx="7686" cy="5232"/>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12" name="Freeform 73"/>
              <p:cNvSpPr>
                <a:spLocks/>
              </p:cNvSpPr>
              <p:nvPr/>
            </p:nvSpPr>
            <p:spPr bwMode="auto">
              <a:xfrm>
                <a:off x="3587018" y="1766723"/>
                <a:ext cx="7686" cy="5232"/>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13" name="Freeform 74"/>
              <p:cNvSpPr>
                <a:spLocks/>
              </p:cNvSpPr>
              <p:nvPr/>
            </p:nvSpPr>
            <p:spPr bwMode="auto">
              <a:xfrm>
                <a:off x="3598547" y="1757131"/>
                <a:ext cx="2882" cy="6976"/>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14" name="Freeform 75"/>
              <p:cNvSpPr>
                <a:spLocks/>
              </p:cNvSpPr>
              <p:nvPr/>
            </p:nvSpPr>
            <p:spPr bwMode="auto">
              <a:xfrm>
                <a:off x="3598547" y="1757131"/>
                <a:ext cx="2882" cy="6976"/>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15" name="Freeform 76"/>
              <p:cNvSpPr>
                <a:spLocks/>
              </p:cNvSpPr>
              <p:nvPr/>
            </p:nvSpPr>
            <p:spPr bwMode="auto">
              <a:xfrm>
                <a:off x="3681166" y="1643765"/>
                <a:ext cx="47074" cy="36626"/>
              </a:xfrm>
              <a:custGeom>
                <a:avLst/>
                <a:gdLst>
                  <a:gd name="T0" fmla="*/ 10 w 49"/>
                  <a:gd name="T1" fmla="*/ 38 h 42"/>
                  <a:gd name="T2" fmla="*/ 15 w 49"/>
                  <a:gd name="T3" fmla="*/ 32 h 42"/>
                  <a:gd name="T4" fmla="*/ 19 w 49"/>
                  <a:gd name="T5" fmla="*/ 27 h 42"/>
                  <a:gd name="T6" fmla="*/ 34 w 49"/>
                  <a:gd name="T7" fmla="*/ 21 h 42"/>
                  <a:gd name="T8" fmla="*/ 40 w 49"/>
                  <a:gd name="T9" fmla="*/ 15 h 42"/>
                  <a:gd name="T10" fmla="*/ 43 w 49"/>
                  <a:gd name="T11" fmla="*/ 8 h 42"/>
                  <a:gd name="T12" fmla="*/ 49 w 49"/>
                  <a:gd name="T13" fmla="*/ 2 h 42"/>
                  <a:gd name="T14" fmla="*/ 47 w 49"/>
                  <a:gd name="T15" fmla="*/ 0 h 42"/>
                  <a:gd name="T16" fmla="*/ 40 w 49"/>
                  <a:gd name="T17" fmla="*/ 4 h 42"/>
                  <a:gd name="T18" fmla="*/ 28 w 49"/>
                  <a:gd name="T19" fmla="*/ 14 h 42"/>
                  <a:gd name="T20" fmla="*/ 13 w 49"/>
                  <a:gd name="T21" fmla="*/ 21 h 42"/>
                  <a:gd name="T22" fmla="*/ 0 w 49"/>
                  <a:gd name="T23" fmla="*/ 31 h 42"/>
                  <a:gd name="T24" fmla="*/ 0 w 49"/>
                  <a:gd name="T25" fmla="*/ 34 h 42"/>
                  <a:gd name="T26" fmla="*/ 2 w 49"/>
                  <a:gd name="T27" fmla="*/ 42 h 42"/>
                  <a:gd name="T28" fmla="*/ 10 w 49"/>
                  <a:gd name="T29"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2">
                    <a:moveTo>
                      <a:pt x="10" y="38"/>
                    </a:moveTo>
                    <a:lnTo>
                      <a:pt x="15" y="32"/>
                    </a:lnTo>
                    <a:lnTo>
                      <a:pt x="19" y="27"/>
                    </a:lnTo>
                    <a:lnTo>
                      <a:pt x="34" y="21"/>
                    </a:lnTo>
                    <a:lnTo>
                      <a:pt x="40" y="15"/>
                    </a:lnTo>
                    <a:lnTo>
                      <a:pt x="43" y="8"/>
                    </a:lnTo>
                    <a:lnTo>
                      <a:pt x="49" y="2"/>
                    </a:lnTo>
                    <a:lnTo>
                      <a:pt x="47" y="0"/>
                    </a:lnTo>
                    <a:lnTo>
                      <a:pt x="40" y="4"/>
                    </a:lnTo>
                    <a:lnTo>
                      <a:pt x="28" y="14"/>
                    </a:lnTo>
                    <a:lnTo>
                      <a:pt x="13" y="21"/>
                    </a:lnTo>
                    <a:lnTo>
                      <a:pt x="0" y="31"/>
                    </a:lnTo>
                    <a:lnTo>
                      <a:pt x="0" y="34"/>
                    </a:lnTo>
                    <a:lnTo>
                      <a:pt x="2" y="42"/>
                    </a:lnTo>
                    <a:lnTo>
                      <a:pt x="10" y="38"/>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19" name="Freeform 80"/>
              <p:cNvSpPr>
                <a:spLocks/>
              </p:cNvSpPr>
              <p:nvPr/>
            </p:nvSpPr>
            <p:spPr bwMode="auto">
              <a:xfrm>
                <a:off x="3432347" y="1766723"/>
                <a:ext cx="409254" cy="416835"/>
              </a:xfrm>
              <a:custGeom>
                <a:avLst/>
                <a:gdLst>
                  <a:gd name="T0" fmla="*/ 41 w 426"/>
                  <a:gd name="T1" fmla="*/ 40 h 478"/>
                  <a:gd name="T2" fmla="*/ 37 w 426"/>
                  <a:gd name="T3" fmla="*/ 109 h 478"/>
                  <a:gd name="T4" fmla="*/ 9 w 426"/>
                  <a:gd name="T5" fmla="*/ 132 h 478"/>
                  <a:gd name="T6" fmla="*/ 0 w 426"/>
                  <a:gd name="T7" fmla="*/ 153 h 478"/>
                  <a:gd name="T8" fmla="*/ 19 w 426"/>
                  <a:gd name="T9" fmla="*/ 173 h 478"/>
                  <a:gd name="T10" fmla="*/ 9 w 426"/>
                  <a:gd name="T11" fmla="*/ 213 h 478"/>
                  <a:gd name="T12" fmla="*/ 9 w 426"/>
                  <a:gd name="T13" fmla="*/ 247 h 478"/>
                  <a:gd name="T14" fmla="*/ 35 w 426"/>
                  <a:gd name="T15" fmla="*/ 264 h 478"/>
                  <a:gd name="T16" fmla="*/ 58 w 426"/>
                  <a:gd name="T17" fmla="*/ 277 h 478"/>
                  <a:gd name="T18" fmla="*/ 86 w 426"/>
                  <a:gd name="T19" fmla="*/ 301 h 478"/>
                  <a:gd name="T20" fmla="*/ 114 w 426"/>
                  <a:gd name="T21" fmla="*/ 320 h 478"/>
                  <a:gd name="T22" fmla="*/ 133 w 426"/>
                  <a:gd name="T23" fmla="*/ 339 h 478"/>
                  <a:gd name="T24" fmla="*/ 137 w 426"/>
                  <a:gd name="T25" fmla="*/ 367 h 478"/>
                  <a:gd name="T26" fmla="*/ 141 w 426"/>
                  <a:gd name="T27" fmla="*/ 382 h 478"/>
                  <a:gd name="T28" fmla="*/ 152 w 426"/>
                  <a:gd name="T29" fmla="*/ 399 h 478"/>
                  <a:gd name="T30" fmla="*/ 150 w 426"/>
                  <a:gd name="T31" fmla="*/ 435 h 478"/>
                  <a:gd name="T32" fmla="*/ 160 w 426"/>
                  <a:gd name="T33" fmla="*/ 457 h 478"/>
                  <a:gd name="T34" fmla="*/ 191 w 426"/>
                  <a:gd name="T35" fmla="*/ 478 h 478"/>
                  <a:gd name="T36" fmla="*/ 415 w 426"/>
                  <a:gd name="T37" fmla="*/ 463 h 478"/>
                  <a:gd name="T38" fmla="*/ 415 w 426"/>
                  <a:gd name="T39" fmla="*/ 435 h 478"/>
                  <a:gd name="T40" fmla="*/ 408 w 426"/>
                  <a:gd name="T41" fmla="*/ 414 h 478"/>
                  <a:gd name="T42" fmla="*/ 400 w 426"/>
                  <a:gd name="T43" fmla="*/ 384 h 478"/>
                  <a:gd name="T44" fmla="*/ 404 w 426"/>
                  <a:gd name="T45" fmla="*/ 350 h 478"/>
                  <a:gd name="T46" fmla="*/ 410 w 426"/>
                  <a:gd name="T47" fmla="*/ 329 h 478"/>
                  <a:gd name="T48" fmla="*/ 410 w 426"/>
                  <a:gd name="T49" fmla="*/ 294 h 478"/>
                  <a:gd name="T50" fmla="*/ 421 w 426"/>
                  <a:gd name="T51" fmla="*/ 277 h 478"/>
                  <a:gd name="T52" fmla="*/ 419 w 426"/>
                  <a:gd name="T53" fmla="*/ 243 h 478"/>
                  <a:gd name="T54" fmla="*/ 425 w 426"/>
                  <a:gd name="T55" fmla="*/ 209 h 478"/>
                  <a:gd name="T56" fmla="*/ 404 w 426"/>
                  <a:gd name="T57" fmla="*/ 211 h 478"/>
                  <a:gd name="T58" fmla="*/ 395 w 426"/>
                  <a:gd name="T59" fmla="*/ 232 h 478"/>
                  <a:gd name="T60" fmla="*/ 378 w 426"/>
                  <a:gd name="T61" fmla="*/ 243 h 478"/>
                  <a:gd name="T62" fmla="*/ 383 w 426"/>
                  <a:gd name="T63" fmla="*/ 213 h 478"/>
                  <a:gd name="T64" fmla="*/ 395 w 426"/>
                  <a:gd name="T65" fmla="*/ 196 h 478"/>
                  <a:gd name="T66" fmla="*/ 404 w 426"/>
                  <a:gd name="T67" fmla="*/ 181 h 478"/>
                  <a:gd name="T68" fmla="*/ 393 w 426"/>
                  <a:gd name="T69" fmla="*/ 173 h 478"/>
                  <a:gd name="T70" fmla="*/ 389 w 426"/>
                  <a:gd name="T71" fmla="*/ 153 h 478"/>
                  <a:gd name="T72" fmla="*/ 383 w 426"/>
                  <a:gd name="T73" fmla="*/ 143 h 478"/>
                  <a:gd name="T74" fmla="*/ 383 w 426"/>
                  <a:gd name="T75" fmla="*/ 121 h 478"/>
                  <a:gd name="T76" fmla="*/ 359 w 426"/>
                  <a:gd name="T77" fmla="*/ 109 h 478"/>
                  <a:gd name="T78" fmla="*/ 332 w 426"/>
                  <a:gd name="T79" fmla="*/ 91 h 478"/>
                  <a:gd name="T80" fmla="*/ 304 w 426"/>
                  <a:gd name="T81" fmla="*/ 89 h 478"/>
                  <a:gd name="T82" fmla="*/ 205 w 426"/>
                  <a:gd name="T83" fmla="*/ 64 h 478"/>
                  <a:gd name="T84" fmla="*/ 184 w 426"/>
                  <a:gd name="T85" fmla="*/ 44 h 478"/>
                  <a:gd name="T86" fmla="*/ 161 w 426"/>
                  <a:gd name="T87" fmla="*/ 36 h 478"/>
                  <a:gd name="T88" fmla="*/ 141 w 426"/>
                  <a:gd name="T89" fmla="*/ 38 h 478"/>
                  <a:gd name="T90" fmla="*/ 144 w 426"/>
                  <a:gd name="T91" fmla="*/ 21 h 478"/>
                  <a:gd name="T92" fmla="*/ 144 w 426"/>
                  <a:gd name="T93" fmla="*/ 0 h 478"/>
                  <a:gd name="T94" fmla="*/ 122 w 426"/>
                  <a:gd name="T95" fmla="*/ 14 h 478"/>
                  <a:gd name="T96" fmla="*/ 73 w 426"/>
                  <a:gd name="T97" fmla="*/ 34 h 478"/>
                  <a:gd name="T98" fmla="*/ 52 w 426"/>
                  <a:gd name="T99" fmla="*/ 2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6" h="478">
                    <a:moveTo>
                      <a:pt x="49" y="32"/>
                    </a:moveTo>
                    <a:lnTo>
                      <a:pt x="47" y="40"/>
                    </a:lnTo>
                    <a:lnTo>
                      <a:pt x="41" y="40"/>
                    </a:lnTo>
                    <a:lnTo>
                      <a:pt x="43" y="94"/>
                    </a:lnTo>
                    <a:lnTo>
                      <a:pt x="41" y="102"/>
                    </a:lnTo>
                    <a:lnTo>
                      <a:pt x="37" y="109"/>
                    </a:lnTo>
                    <a:lnTo>
                      <a:pt x="24" y="115"/>
                    </a:lnTo>
                    <a:lnTo>
                      <a:pt x="11" y="125"/>
                    </a:lnTo>
                    <a:lnTo>
                      <a:pt x="9" y="132"/>
                    </a:lnTo>
                    <a:lnTo>
                      <a:pt x="5" y="140"/>
                    </a:lnTo>
                    <a:lnTo>
                      <a:pt x="0" y="145"/>
                    </a:lnTo>
                    <a:lnTo>
                      <a:pt x="0" y="153"/>
                    </a:lnTo>
                    <a:lnTo>
                      <a:pt x="5" y="160"/>
                    </a:lnTo>
                    <a:lnTo>
                      <a:pt x="11" y="160"/>
                    </a:lnTo>
                    <a:lnTo>
                      <a:pt x="19" y="173"/>
                    </a:lnTo>
                    <a:lnTo>
                      <a:pt x="11" y="192"/>
                    </a:lnTo>
                    <a:lnTo>
                      <a:pt x="13" y="205"/>
                    </a:lnTo>
                    <a:lnTo>
                      <a:pt x="9" y="213"/>
                    </a:lnTo>
                    <a:lnTo>
                      <a:pt x="13" y="228"/>
                    </a:lnTo>
                    <a:lnTo>
                      <a:pt x="13" y="239"/>
                    </a:lnTo>
                    <a:lnTo>
                      <a:pt x="9" y="247"/>
                    </a:lnTo>
                    <a:lnTo>
                      <a:pt x="20" y="254"/>
                    </a:lnTo>
                    <a:lnTo>
                      <a:pt x="28" y="262"/>
                    </a:lnTo>
                    <a:lnTo>
                      <a:pt x="35" y="264"/>
                    </a:lnTo>
                    <a:lnTo>
                      <a:pt x="47" y="266"/>
                    </a:lnTo>
                    <a:lnTo>
                      <a:pt x="52" y="273"/>
                    </a:lnTo>
                    <a:lnTo>
                      <a:pt x="58" y="277"/>
                    </a:lnTo>
                    <a:lnTo>
                      <a:pt x="67" y="281"/>
                    </a:lnTo>
                    <a:lnTo>
                      <a:pt x="77" y="288"/>
                    </a:lnTo>
                    <a:lnTo>
                      <a:pt x="86" y="301"/>
                    </a:lnTo>
                    <a:lnTo>
                      <a:pt x="99" y="314"/>
                    </a:lnTo>
                    <a:lnTo>
                      <a:pt x="107" y="318"/>
                    </a:lnTo>
                    <a:lnTo>
                      <a:pt x="114" y="320"/>
                    </a:lnTo>
                    <a:lnTo>
                      <a:pt x="120" y="324"/>
                    </a:lnTo>
                    <a:lnTo>
                      <a:pt x="128" y="331"/>
                    </a:lnTo>
                    <a:lnTo>
                      <a:pt x="133" y="339"/>
                    </a:lnTo>
                    <a:lnTo>
                      <a:pt x="135" y="358"/>
                    </a:lnTo>
                    <a:lnTo>
                      <a:pt x="137" y="365"/>
                    </a:lnTo>
                    <a:lnTo>
                      <a:pt x="137" y="367"/>
                    </a:lnTo>
                    <a:lnTo>
                      <a:pt x="139" y="375"/>
                    </a:lnTo>
                    <a:lnTo>
                      <a:pt x="139" y="380"/>
                    </a:lnTo>
                    <a:lnTo>
                      <a:pt x="141" y="382"/>
                    </a:lnTo>
                    <a:lnTo>
                      <a:pt x="144" y="390"/>
                    </a:lnTo>
                    <a:lnTo>
                      <a:pt x="148" y="391"/>
                    </a:lnTo>
                    <a:lnTo>
                      <a:pt x="152" y="399"/>
                    </a:lnTo>
                    <a:lnTo>
                      <a:pt x="146" y="412"/>
                    </a:lnTo>
                    <a:lnTo>
                      <a:pt x="148" y="423"/>
                    </a:lnTo>
                    <a:lnTo>
                      <a:pt x="150" y="435"/>
                    </a:lnTo>
                    <a:lnTo>
                      <a:pt x="154" y="442"/>
                    </a:lnTo>
                    <a:lnTo>
                      <a:pt x="156" y="450"/>
                    </a:lnTo>
                    <a:lnTo>
                      <a:pt x="160" y="457"/>
                    </a:lnTo>
                    <a:lnTo>
                      <a:pt x="167" y="461"/>
                    </a:lnTo>
                    <a:lnTo>
                      <a:pt x="186" y="465"/>
                    </a:lnTo>
                    <a:lnTo>
                      <a:pt x="191" y="478"/>
                    </a:lnTo>
                    <a:lnTo>
                      <a:pt x="317" y="470"/>
                    </a:lnTo>
                    <a:lnTo>
                      <a:pt x="411" y="463"/>
                    </a:lnTo>
                    <a:lnTo>
                      <a:pt x="415" y="463"/>
                    </a:lnTo>
                    <a:lnTo>
                      <a:pt x="413" y="448"/>
                    </a:lnTo>
                    <a:lnTo>
                      <a:pt x="415" y="440"/>
                    </a:lnTo>
                    <a:lnTo>
                      <a:pt x="415" y="435"/>
                    </a:lnTo>
                    <a:lnTo>
                      <a:pt x="413" y="427"/>
                    </a:lnTo>
                    <a:lnTo>
                      <a:pt x="408" y="420"/>
                    </a:lnTo>
                    <a:lnTo>
                      <a:pt x="408" y="414"/>
                    </a:lnTo>
                    <a:lnTo>
                      <a:pt x="402" y="407"/>
                    </a:lnTo>
                    <a:lnTo>
                      <a:pt x="404" y="401"/>
                    </a:lnTo>
                    <a:lnTo>
                      <a:pt x="400" y="384"/>
                    </a:lnTo>
                    <a:lnTo>
                      <a:pt x="400" y="371"/>
                    </a:lnTo>
                    <a:lnTo>
                      <a:pt x="406" y="358"/>
                    </a:lnTo>
                    <a:lnTo>
                      <a:pt x="404" y="350"/>
                    </a:lnTo>
                    <a:lnTo>
                      <a:pt x="406" y="343"/>
                    </a:lnTo>
                    <a:lnTo>
                      <a:pt x="410" y="335"/>
                    </a:lnTo>
                    <a:lnTo>
                      <a:pt x="410" y="329"/>
                    </a:lnTo>
                    <a:lnTo>
                      <a:pt x="406" y="314"/>
                    </a:lnTo>
                    <a:lnTo>
                      <a:pt x="406" y="307"/>
                    </a:lnTo>
                    <a:lnTo>
                      <a:pt x="410" y="294"/>
                    </a:lnTo>
                    <a:lnTo>
                      <a:pt x="413" y="286"/>
                    </a:lnTo>
                    <a:lnTo>
                      <a:pt x="419" y="281"/>
                    </a:lnTo>
                    <a:lnTo>
                      <a:pt x="421" y="277"/>
                    </a:lnTo>
                    <a:lnTo>
                      <a:pt x="415" y="264"/>
                    </a:lnTo>
                    <a:lnTo>
                      <a:pt x="417" y="256"/>
                    </a:lnTo>
                    <a:lnTo>
                      <a:pt x="419" y="243"/>
                    </a:lnTo>
                    <a:lnTo>
                      <a:pt x="426" y="222"/>
                    </a:lnTo>
                    <a:lnTo>
                      <a:pt x="426" y="217"/>
                    </a:lnTo>
                    <a:lnTo>
                      <a:pt x="425" y="209"/>
                    </a:lnTo>
                    <a:lnTo>
                      <a:pt x="417" y="203"/>
                    </a:lnTo>
                    <a:lnTo>
                      <a:pt x="411" y="207"/>
                    </a:lnTo>
                    <a:lnTo>
                      <a:pt x="404" y="211"/>
                    </a:lnTo>
                    <a:lnTo>
                      <a:pt x="400" y="217"/>
                    </a:lnTo>
                    <a:lnTo>
                      <a:pt x="398" y="224"/>
                    </a:lnTo>
                    <a:lnTo>
                      <a:pt x="395" y="232"/>
                    </a:lnTo>
                    <a:lnTo>
                      <a:pt x="387" y="237"/>
                    </a:lnTo>
                    <a:lnTo>
                      <a:pt x="383" y="243"/>
                    </a:lnTo>
                    <a:lnTo>
                      <a:pt x="378" y="243"/>
                    </a:lnTo>
                    <a:lnTo>
                      <a:pt x="376" y="235"/>
                    </a:lnTo>
                    <a:lnTo>
                      <a:pt x="378" y="228"/>
                    </a:lnTo>
                    <a:lnTo>
                      <a:pt x="383" y="213"/>
                    </a:lnTo>
                    <a:lnTo>
                      <a:pt x="387" y="205"/>
                    </a:lnTo>
                    <a:lnTo>
                      <a:pt x="389" y="200"/>
                    </a:lnTo>
                    <a:lnTo>
                      <a:pt x="395" y="196"/>
                    </a:lnTo>
                    <a:lnTo>
                      <a:pt x="402" y="192"/>
                    </a:lnTo>
                    <a:lnTo>
                      <a:pt x="402" y="187"/>
                    </a:lnTo>
                    <a:lnTo>
                      <a:pt x="404" y="181"/>
                    </a:lnTo>
                    <a:lnTo>
                      <a:pt x="400" y="179"/>
                    </a:lnTo>
                    <a:lnTo>
                      <a:pt x="400" y="179"/>
                    </a:lnTo>
                    <a:lnTo>
                      <a:pt x="393" y="173"/>
                    </a:lnTo>
                    <a:lnTo>
                      <a:pt x="393" y="168"/>
                    </a:lnTo>
                    <a:lnTo>
                      <a:pt x="396" y="153"/>
                    </a:lnTo>
                    <a:lnTo>
                      <a:pt x="389" y="153"/>
                    </a:lnTo>
                    <a:lnTo>
                      <a:pt x="383" y="156"/>
                    </a:lnTo>
                    <a:lnTo>
                      <a:pt x="379" y="149"/>
                    </a:lnTo>
                    <a:lnTo>
                      <a:pt x="383" y="143"/>
                    </a:lnTo>
                    <a:lnTo>
                      <a:pt x="383" y="128"/>
                    </a:lnTo>
                    <a:lnTo>
                      <a:pt x="381" y="123"/>
                    </a:lnTo>
                    <a:lnTo>
                      <a:pt x="383" y="121"/>
                    </a:lnTo>
                    <a:lnTo>
                      <a:pt x="376" y="113"/>
                    </a:lnTo>
                    <a:lnTo>
                      <a:pt x="364" y="111"/>
                    </a:lnTo>
                    <a:lnTo>
                      <a:pt x="359" y="109"/>
                    </a:lnTo>
                    <a:lnTo>
                      <a:pt x="357" y="98"/>
                    </a:lnTo>
                    <a:lnTo>
                      <a:pt x="349" y="93"/>
                    </a:lnTo>
                    <a:lnTo>
                      <a:pt x="332" y="91"/>
                    </a:lnTo>
                    <a:lnTo>
                      <a:pt x="325" y="89"/>
                    </a:lnTo>
                    <a:lnTo>
                      <a:pt x="319" y="91"/>
                    </a:lnTo>
                    <a:lnTo>
                      <a:pt x="304" y="89"/>
                    </a:lnTo>
                    <a:lnTo>
                      <a:pt x="302" y="89"/>
                    </a:lnTo>
                    <a:lnTo>
                      <a:pt x="278" y="79"/>
                    </a:lnTo>
                    <a:lnTo>
                      <a:pt x="205" y="64"/>
                    </a:lnTo>
                    <a:lnTo>
                      <a:pt x="197" y="51"/>
                    </a:lnTo>
                    <a:lnTo>
                      <a:pt x="191" y="46"/>
                    </a:lnTo>
                    <a:lnTo>
                      <a:pt x="184" y="44"/>
                    </a:lnTo>
                    <a:lnTo>
                      <a:pt x="180" y="40"/>
                    </a:lnTo>
                    <a:lnTo>
                      <a:pt x="169" y="40"/>
                    </a:lnTo>
                    <a:lnTo>
                      <a:pt x="161" y="36"/>
                    </a:lnTo>
                    <a:lnTo>
                      <a:pt x="154" y="34"/>
                    </a:lnTo>
                    <a:lnTo>
                      <a:pt x="148" y="38"/>
                    </a:lnTo>
                    <a:lnTo>
                      <a:pt x="141" y="38"/>
                    </a:lnTo>
                    <a:lnTo>
                      <a:pt x="143" y="34"/>
                    </a:lnTo>
                    <a:lnTo>
                      <a:pt x="144" y="27"/>
                    </a:lnTo>
                    <a:lnTo>
                      <a:pt x="144" y="21"/>
                    </a:lnTo>
                    <a:lnTo>
                      <a:pt x="150" y="14"/>
                    </a:lnTo>
                    <a:lnTo>
                      <a:pt x="150" y="6"/>
                    </a:lnTo>
                    <a:lnTo>
                      <a:pt x="144" y="0"/>
                    </a:lnTo>
                    <a:lnTo>
                      <a:pt x="135" y="6"/>
                    </a:lnTo>
                    <a:lnTo>
                      <a:pt x="128" y="10"/>
                    </a:lnTo>
                    <a:lnTo>
                      <a:pt x="122" y="14"/>
                    </a:lnTo>
                    <a:lnTo>
                      <a:pt x="114" y="17"/>
                    </a:lnTo>
                    <a:lnTo>
                      <a:pt x="101" y="25"/>
                    </a:lnTo>
                    <a:lnTo>
                      <a:pt x="73" y="34"/>
                    </a:lnTo>
                    <a:lnTo>
                      <a:pt x="67" y="36"/>
                    </a:lnTo>
                    <a:lnTo>
                      <a:pt x="60" y="34"/>
                    </a:lnTo>
                    <a:lnTo>
                      <a:pt x="52" y="29"/>
                    </a:lnTo>
                    <a:lnTo>
                      <a:pt x="51" y="31"/>
                    </a:lnTo>
                    <a:lnTo>
                      <a:pt x="49" y="32"/>
                    </a:lnTo>
                    <a:close/>
                  </a:path>
                </a:pathLst>
              </a:custGeom>
              <a:solidFill>
                <a:schemeClr val="tx1">
                  <a:lumMod val="75000"/>
                  <a:lumOff val="25000"/>
                </a:schemeClr>
              </a:solid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20" name="Freeform 81"/>
              <p:cNvSpPr>
                <a:spLocks/>
              </p:cNvSpPr>
              <p:nvPr/>
            </p:nvSpPr>
            <p:spPr bwMode="auto">
              <a:xfrm>
                <a:off x="3563962" y="2170478"/>
                <a:ext cx="326635" cy="525841"/>
              </a:xfrm>
              <a:custGeom>
                <a:avLst/>
                <a:gdLst>
                  <a:gd name="T0" fmla="*/ 54 w 340"/>
                  <a:gd name="T1" fmla="*/ 17 h 603"/>
                  <a:gd name="T2" fmla="*/ 75 w 340"/>
                  <a:gd name="T3" fmla="*/ 41 h 603"/>
                  <a:gd name="T4" fmla="*/ 96 w 340"/>
                  <a:gd name="T5" fmla="*/ 58 h 603"/>
                  <a:gd name="T6" fmla="*/ 86 w 340"/>
                  <a:gd name="T7" fmla="*/ 100 h 603"/>
                  <a:gd name="T8" fmla="*/ 64 w 340"/>
                  <a:gd name="T9" fmla="*/ 124 h 603"/>
                  <a:gd name="T10" fmla="*/ 30 w 340"/>
                  <a:gd name="T11" fmla="*/ 143 h 603"/>
                  <a:gd name="T12" fmla="*/ 41 w 340"/>
                  <a:gd name="T13" fmla="*/ 184 h 603"/>
                  <a:gd name="T14" fmla="*/ 30 w 340"/>
                  <a:gd name="T15" fmla="*/ 209 h 603"/>
                  <a:gd name="T16" fmla="*/ 6 w 340"/>
                  <a:gd name="T17" fmla="*/ 231 h 603"/>
                  <a:gd name="T18" fmla="*/ 6 w 340"/>
                  <a:gd name="T19" fmla="*/ 250 h 603"/>
                  <a:gd name="T20" fmla="*/ 0 w 340"/>
                  <a:gd name="T21" fmla="*/ 276 h 603"/>
                  <a:gd name="T22" fmla="*/ 9 w 340"/>
                  <a:gd name="T23" fmla="*/ 308 h 603"/>
                  <a:gd name="T24" fmla="*/ 24 w 340"/>
                  <a:gd name="T25" fmla="*/ 329 h 603"/>
                  <a:gd name="T26" fmla="*/ 41 w 340"/>
                  <a:gd name="T27" fmla="*/ 348 h 603"/>
                  <a:gd name="T28" fmla="*/ 70 w 340"/>
                  <a:gd name="T29" fmla="*/ 370 h 603"/>
                  <a:gd name="T30" fmla="*/ 90 w 340"/>
                  <a:gd name="T31" fmla="*/ 404 h 603"/>
                  <a:gd name="T32" fmla="*/ 103 w 340"/>
                  <a:gd name="T33" fmla="*/ 400 h 603"/>
                  <a:gd name="T34" fmla="*/ 124 w 340"/>
                  <a:gd name="T35" fmla="*/ 412 h 603"/>
                  <a:gd name="T36" fmla="*/ 115 w 340"/>
                  <a:gd name="T37" fmla="*/ 444 h 603"/>
                  <a:gd name="T38" fmla="*/ 107 w 340"/>
                  <a:gd name="T39" fmla="*/ 470 h 603"/>
                  <a:gd name="T40" fmla="*/ 141 w 340"/>
                  <a:gd name="T41" fmla="*/ 504 h 603"/>
                  <a:gd name="T42" fmla="*/ 154 w 340"/>
                  <a:gd name="T43" fmla="*/ 509 h 603"/>
                  <a:gd name="T44" fmla="*/ 177 w 340"/>
                  <a:gd name="T45" fmla="*/ 528 h 603"/>
                  <a:gd name="T46" fmla="*/ 194 w 340"/>
                  <a:gd name="T47" fmla="*/ 558 h 603"/>
                  <a:gd name="T48" fmla="*/ 195 w 340"/>
                  <a:gd name="T49" fmla="*/ 588 h 603"/>
                  <a:gd name="T50" fmla="*/ 222 w 340"/>
                  <a:gd name="T51" fmla="*/ 603 h 603"/>
                  <a:gd name="T52" fmla="*/ 229 w 340"/>
                  <a:gd name="T53" fmla="*/ 579 h 603"/>
                  <a:gd name="T54" fmla="*/ 250 w 340"/>
                  <a:gd name="T55" fmla="*/ 581 h 603"/>
                  <a:gd name="T56" fmla="*/ 274 w 340"/>
                  <a:gd name="T57" fmla="*/ 590 h 603"/>
                  <a:gd name="T58" fmla="*/ 273 w 340"/>
                  <a:gd name="T59" fmla="*/ 568 h 603"/>
                  <a:gd name="T60" fmla="*/ 280 w 340"/>
                  <a:gd name="T61" fmla="*/ 553 h 603"/>
                  <a:gd name="T62" fmla="*/ 305 w 340"/>
                  <a:gd name="T63" fmla="*/ 538 h 603"/>
                  <a:gd name="T64" fmla="*/ 303 w 340"/>
                  <a:gd name="T65" fmla="*/ 517 h 603"/>
                  <a:gd name="T66" fmla="*/ 301 w 340"/>
                  <a:gd name="T67" fmla="*/ 500 h 603"/>
                  <a:gd name="T68" fmla="*/ 306 w 340"/>
                  <a:gd name="T69" fmla="*/ 479 h 603"/>
                  <a:gd name="T70" fmla="*/ 308 w 340"/>
                  <a:gd name="T71" fmla="*/ 457 h 603"/>
                  <a:gd name="T72" fmla="*/ 329 w 340"/>
                  <a:gd name="T73" fmla="*/ 429 h 603"/>
                  <a:gd name="T74" fmla="*/ 338 w 340"/>
                  <a:gd name="T75" fmla="*/ 408 h 603"/>
                  <a:gd name="T76" fmla="*/ 336 w 340"/>
                  <a:gd name="T77" fmla="*/ 380 h 603"/>
                  <a:gd name="T78" fmla="*/ 325 w 340"/>
                  <a:gd name="T79" fmla="*/ 357 h 603"/>
                  <a:gd name="T80" fmla="*/ 333 w 340"/>
                  <a:gd name="T81" fmla="*/ 335 h 603"/>
                  <a:gd name="T82" fmla="*/ 301 w 340"/>
                  <a:gd name="T83" fmla="*/ 69 h 603"/>
                  <a:gd name="T84" fmla="*/ 293 w 340"/>
                  <a:gd name="T85" fmla="*/ 45 h 603"/>
                  <a:gd name="T86" fmla="*/ 278 w 340"/>
                  <a:gd name="T87" fmla="*/ 21 h 603"/>
                  <a:gd name="T88" fmla="*/ 274 w 340"/>
                  <a:gd name="T89"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0" h="603">
                    <a:moveTo>
                      <a:pt x="180" y="7"/>
                    </a:moveTo>
                    <a:lnTo>
                      <a:pt x="54" y="15"/>
                    </a:lnTo>
                    <a:lnTo>
                      <a:pt x="54" y="17"/>
                    </a:lnTo>
                    <a:lnTo>
                      <a:pt x="60" y="22"/>
                    </a:lnTo>
                    <a:lnTo>
                      <a:pt x="73" y="34"/>
                    </a:lnTo>
                    <a:lnTo>
                      <a:pt x="75" y="41"/>
                    </a:lnTo>
                    <a:lnTo>
                      <a:pt x="81" y="47"/>
                    </a:lnTo>
                    <a:lnTo>
                      <a:pt x="88" y="51"/>
                    </a:lnTo>
                    <a:lnTo>
                      <a:pt x="96" y="58"/>
                    </a:lnTo>
                    <a:lnTo>
                      <a:pt x="98" y="66"/>
                    </a:lnTo>
                    <a:lnTo>
                      <a:pt x="96" y="86"/>
                    </a:lnTo>
                    <a:lnTo>
                      <a:pt x="86" y="100"/>
                    </a:lnTo>
                    <a:lnTo>
                      <a:pt x="85" y="113"/>
                    </a:lnTo>
                    <a:lnTo>
                      <a:pt x="79" y="118"/>
                    </a:lnTo>
                    <a:lnTo>
                      <a:pt x="64" y="124"/>
                    </a:lnTo>
                    <a:lnTo>
                      <a:pt x="58" y="130"/>
                    </a:lnTo>
                    <a:lnTo>
                      <a:pt x="32" y="135"/>
                    </a:lnTo>
                    <a:lnTo>
                      <a:pt x="30" y="143"/>
                    </a:lnTo>
                    <a:lnTo>
                      <a:pt x="26" y="156"/>
                    </a:lnTo>
                    <a:lnTo>
                      <a:pt x="39" y="169"/>
                    </a:lnTo>
                    <a:lnTo>
                      <a:pt x="41" y="184"/>
                    </a:lnTo>
                    <a:lnTo>
                      <a:pt x="32" y="197"/>
                    </a:lnTo>
                    <a:lnTo>
                      <a:pt x="30" y="203"/>
                    </a:lnTo>
                    <a:lnTo>
                      <a:pt x="30" y="209"/>
                    </a:lnTo>
                    <a:lnTo>
                      <a:pt x="28" y="216"/>
                    </a:lnTo>
                    <a:lnTo>
                      <a:pt x="11" y="224"/>
                    </a:lnTo>
                    <a:lnTo>
                      <a:pt x="6" y="231"/>
                    </a:lnTo>
                    <a:lnTo>
                      <a:pt x="11" y="239"/>
                    </a:lnTo>
                    <a:lnTo>
                      <a:pt x="9" y="244"/>
                    </a:lnTo>
                    <a:lnTo>
                      <a:pt x="6" y="250"/>
                    </a:lnTo>
                    <a:lnTo>
                      <a:pt x="2" y="256"/>
                    </a:lnTo>
                    <a:lnTo>
                      <a:pt x="0" y="263"/>
                    </a:lnTo>
                    <a:lnTo>
                      <a:pt x="0" y="276"/>
                    </a:lnTo>
                    <a:lnTo>
                      <a:pt x="4" y="291"/>
                    </a:lnTo>
                    <a:lnTo>
                      <a:pt x="6" y="293"/>
                    </a:lnTo>
                    <a:lnTo>
                      <a:pt x="9" y="308"/>
                    </a:lnTo>
                    <a:lnTo>
                      <a:pt x="13" y="316"/>
                    </a:lnTo>
                    <a:lnTo>
                      <a:pt x="15" y="321"/>
                    </a:lnTo>
                    <a:lnTo>
                      <a:pt x="24" y="329"/>
                    </a:lnTo>
                    <a:lnTo>
                      <a:pt x="32" y="336"/>
                    </a:lnTo>
                    <a:lnTo>
                      <a:pt x="39" y="340"/>
                    </a:lnTo>
                    <a:lnTo>
                      <a:pt x="41" y="348"/>
                    </a:lnTo>
                    <a:lnTo>
                      <a:pt x="58" y="357"/>
                    </a:lnTo>
                    <a:lnTo>
                      <a:pt x="66" y="363"/>
                    </a:lnTo>
                    <a:lnTo>
                      <a:pt x="70" y="370"/>
                    </a:lnTo>
                    <a:lnTo>
                      <a:pt x="77" y="400"/>
                    </a:lnTo>
                    <a:lnTo>
                      <a:pt x="83" y="406"/>
                    </a:lnTo>
                    <a:lnTo>
                      <a:pt x="90" y="404"/>
                    </a:lnTo>
                    <a:lnTo>
                      <a:pt x="94" y="398"/>
                    </a:lnTo>
                    <a:lnTo>
                      <a:pt x="96" y="397"/>
                    </a:lnTo>
                    <a:lnTo>
                      <a:pt x="103" y="400"/>
                    </a:lnTo>
                    <a:lnTo>
                      <a:pt x="111" y="400"/>
                    </a:lnTo>
                    <a:lnTo>
                      <a:pt x="124" y="410"/>
                    </a:lnTo>
                    <a:lnTo>
                      <a:pt x="124" y="412"/>
                    </a:lnTo>
                    <a:lnTo>
                      <a:pt x="118" y="421"/>
                    </a:lnTo>
                    <a:lnTo>
                      <a:pt x="120" y="432"/>
                    </a:lnTo>
                    <a:lnTo>
                      <a:pt x="115" y="444"/>
                    </a:lnTo>
                    <a:lnTo>
                      <a:pt x="111" y="455"/>
                    </a:lnTo>
                    <a:lnTo>
                      <a:pt x="107" y="462"/>
                    </a:lnTo>
                    <a:lnTo>
                      <a:pt x="107" y="470"/>
                    </a:lnTo>
                    <a:lnTo>
                      <a:pt x="107" y="476"/>
                    </a:lnTo>
                    <a:lnTo>
                      <a:pt x="120" y="489"/>
                    </a:lnTo>
                    <a:lnTo>
                      <a:pt x="141" y="504"/>
                    </a:lnTo>
                    <a:lnTo>
                      <a:pt x="145" y="504"/>
                    </a:lnTo>
                    <a:lnTo>
                      <a:pt x="147" y="511"/>
                    </a:lnTo>
                    <a:lnTo>
                      <a:pt x="154" y="509"/>
                    </a:lnTo>
                    <a:lnTo>
                      <a:pt x="165" y="517"/>
                    </a:lnTo>
                    <a:lnTo>
                      <a:pt x="169" y="523"/>
                    </a:lnTo>
                    <a:lnTo>
                      <a:pt x="177" y="528"/>
                    </a:lnTo>
                    <a:lnTo>
                      <a:pt x="184" y="530"/>
                    </a:lnTo>
                    <a:lnTo>
                      <a:pt x="184" y="545"/>
                    </a:lnTo>
                    <a:lnTo>
                      <a:pt x="194" y="558"/>
                    </a:lnTo>
                    <a:lnTo>
                      <a:pt x="192" y="566"/>
                    </a:lnTo>
                    <a:lnTo>
                      <a:pt x="186" y="573"/>
                    </a:lnTo>
                    <a:lnTo>
                      <a:pt x="195" y="588"/>
                    </a:lnTo>
                    <a:lnTo>
                      <a:pt x="207" y="601"/>
                    </a:lnTo>
                    <a:lnTo>
                      <a:pt x="212" y="598"/>
                    </a:lnTo>
                    <a:lnTo>
                      <a:pt x="222" y="603"/>
                    </a:lnTo>
                    <a:lnTo>
                      <a:pt x="218" y="600"/>
                    </a:lnTo>
                    <a:lnTo>
                      <a:pt x="218" y="592"/>
                    </a:lnTo>
                    <a:lnTo>
                      <a:pt x="229" y="579"/>
                    </a:lnTo>
                    <a:lnTo>
                      <a:pt x="235" y="577"/>
                    </a:lnTo>
                    <a:lnTo>
                      <a:pt x="242" y="577"/>
                    </a:lnTo>
                    <a:lnTo>
                      <a:pt x="250" y="581"/>
                    </a:lnTo>
                    <a:lnTo>
                      <a:pt x="263" y="585"/>
                    </a:lnTo>
                    <a:lnTo>
                      <a:pt x="269" y="588"/>
                    </a:lnTo>
                    <a:lnTo>
                      <a:pt x="274" y="590"/>
                    </a:lnTo>
                    <a:lnTo>
                      <a:pt x="280" y="581"/>
                    </a:lnTo>
                    <a:lnTo>
                      <a:pt x="278" y="575"/>
                    </a:lnTo>
                    <a:lnTo>
                      <a:pt x="273" y="568"/>
                    </a:lnTo>
                    <a:lnTo>
                      <a:pt x="271" y="562"/>
                    </a:lnTo>
                    <a:lnTo>
                      <a:pt x="274" y="554"/>
                    </a:lnTo>
                    <a:lnTo>
                      <a:pt x="280" y="553"/>
                    </a:lnTo>
                    <a:lnTo>
                      <a:pt x="288" y="547"/>
                    </a:lnTo>
                    <a:lnTo>
                      <a:pt x="301" y="543"/>
                    </a:lnTo>
                    <a:lnTo>
                      <a:pt x="305" y="538"/>
                    </a:lnTo>
                    <a:lnTo>
                      <a:pt x="301" y="530"/>
                    </a:lnTo>
                    <a:lnTo>
                      <a:pt x="299" y="523"/>
                    </a:lnTo>
                    <a:lnTo>
                      <a:pt x="303" y="517"/>
                    </a:lnTo>
                    <a:lnTo>
                      <a:pt x="306" y="509"/>
                    </a:lnTo>
                    <a:lnTo>
                      <a:pt x="306" y="508"/>
                    </a:lnTo>
                    <a:lnTo>
                      <a:pt x="301" y="500"/>
                    </a:lnTo>
                    <a:lnTo>
                      <a:pt x="305" y="492"/>
                    </a:lnTo>
                    <a:lnTo>
                      <a:pt x="305" y="479"/>
                    </a:lnTo>
                    <a:lnTo>
                      <a:pt x="306" y="479"/>
                    </a:lnTo>
                    <a:lnTo>
                      <a:pt x="308" y="464"/>
                    </a:lnTo>
                    <a:lnTo>
                      <a:pt x="308" y="464"/>
                    </a:lnTo>
                    <a:lnTo>
                      <a:pt x="308" y="457"/>
                    </a:lnTo>
                    <a:lnTo>
                      <a:pt x="316" y="451"/>
                    </a:lnTo>
                    <a:lnTo>
                      <a:pt x="321" y="444"/>
                    </a:lnTo>
                    <a:lnTo>
                      <a:pt x="329" y="429"/>
                    </a:lnTo>
                    <a:lnTo>
                      <a:pt x="331" y="423"/>
                    </a:lnTo>
                    <a:lnTo>
                      <a:pt x="336" y="408"/>
                    </a:lnTo>
                    <a:lnTo>
                      <a:pt x="338" y="408"/>
                    </a:lnTo>
                    <a:lnTo>
                      <a:pt x="340" y="400"/>
                    </a:lnTo>
                    <a:lnTo>
                      <a:pt x="336" y="385"/>
                    </a:lnTo>
                    <a:lnTo>
                      <a:pt x="336" y="380"/>
                    </a:lnTo>
                    <a:lnTo>
                      <a:pt x="331" y="372"/>
                    </a:lnTo>
                    <a:lnTo>
                      <a:pt x="325" y="365"/>
                    </a:lnTo>
                    <a:lnTo>
                      <a:pt x="325" y="357"/>
                    </a:lnTo>
                    <a:lnTo>
                      <a:pt x="329" y="350"/>
                    </a:lnTo>
                    <a:lnTo>
                      <a:pt x="325" y="342"/>
                    </a:lnTo>
                    <a:lnTo>
                      <a:pt x="333" y="335"/>
                    </a:lnTo>
                    <a:lnTo>
                      <a:pt x="308" y="85"/>
                    </a:lnTo>
                    <a:lnTo>
                      <a:pt x="308" y="81"/>
                    </a:lnTo>
                    <a:lnTo>
                      <a:pt x="301" y="69"/>
                    </a:lnTo>
                    <a:lnTo>
                      <a:pt x="299" y="64"/>
                    </a:lnTo>
                    <a:lnTo>
                      <a:pt x="295" y="56"/>
                    </a:lnTo>
                    <a:lnTo>
                      <a:pt x="293" y="45"/>
                    </a:lnTo>
                    <a:lnTo>
                      <a:pt x="288" y="39"/>
                    </a:lnTo>
                    <a:lnTo>
                      <a:pt x="280" y="26"/>
                    </a:lnTo>
                    <a:lnTo>
                      <a:pt x="278" y="21"/>
                    </a:lnTo>
                    <a:lnTo>
                      <a:pt x="278" y="6"/>
                    </a:lnTo>
                    <a:lnTo>
                      <a:pt x="278" y="0"/>
                    </a:lnTo>
                    <a:lnTo>
                      <a:pt x="274" y="0"/>
                    </a:lnTo>
                    <a:lnTo>
                      <a:pt x="180" y="7"/>
                    </a:lnTo>
                    <a:close/>
                  </a:path>
                </a:pathLst>
              </a:custGeom>
              <a:solidFill>
                <a:schemeClr val="tx1">
                  <a:lumMod val="75000"/>
                  <a:lumOff val="25000"/>
                </a:schemeClr>
              </a:solid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grpSp>
            <p:nvGrpSpPr>
              <p:cNvPr id="455" name="Group 454"/>
              <p:cNvGrpSpPr/>
              <p:nvPr/>
            </p:nvGrpSpPr>
            <p:grpSpPr>
              <a:xfrm>
                <a:off x="3605271" y="2876831"/>
                <a:ext cx="293010" cy="472646"/>
                <a:chOff x="3605271" y="2876831"/>
                <a:chExt cx="293010" cy="472646"/>
              </a:xfrm>
              <a:grpFill/>
            </p:grpSpPr>
            <p:sp>
              <p:nvSpPr>
                <p:cNvPr id="288" name="Freeform 49"/>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89" name="Freeform 50"/>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90" name="Freeform 51"/>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91" name="Freeform 52"/>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22" name="Freeform 83"/>
                <p:cNvSpPr>
                  <a:spLocks/>
                </p:cNvSpPr>
                <p:nvPr/>
              </p:nvSpPr>
              <p:spPr bwMode="auto">
                <a:xfrm>
                  <a:off x="3605271" y="2876831"/>
                  <a:ext cx="293010" cy="460438"/>
                </a:xfrm>
                <a:custGeom>
                  <a:avLst/>
                  <a:gdLst>
                    <a:gd name="T0" fmla="*/ 282 w 305"/>
                    <a:gd name="T1" fmla="*/ 6 h 528"/>
                    <a:gd name="T2" fmla="*/ 215 w 305"/>
                    <a:gd name="T3" fmla="*/ 6 h 528"/>
                    <a:gd name="T4" fmla="*/ 98 w 305"/>
                    <a:gd name="T5" fmla="*/ 25 h 528"/>
                    <a:gd name="T6" fmla="*/ 81 w 305"/>
                    <a:gd name="T7" fmla="*/ 30 h 528"/>
                    <a:gd name="T8" fmla="*/ 75 w 305"/>
                    <a:gd name="T9" fmla="*/ 38 h 528"/>
                    <a:gd name="T10" fmla="*/ 75 w 305"/>
                    <a:gd name="T11" fmla="*/ 55 h 528"/>
                    <a:gd name="T12" fmla="*/ 77 w 305"/>
                    <a:gd name="T13" fmla="*/ 62 h 528"/>
                    <a:gd name="T14" fmla="*/ 70 w 305"/>
                    <a:gd name="T15" fmla="*/ 83 h 528"/>
                    <a:gd name="T16" fmla="*/ 60 w 305"/>
                    <a:gd name="T17" fmla="*/ 92 h 528"/>
                    <a:gd name="T18" fmla="*/ 45 w 305"/>
                    <a:gd name="T19" fmla="*/ 102 h 528"/>
                    <a:gd name="T20" fmla="*/ 47 w 305"/>
                    <a:gd name="T21" fmla="*/ 115 h 528"/>
                    <a:gd name="T22" fmla="*/ 38 w 305"/>
                    <a:gd name="T23" fmla="*/ 132 h 528"/>
                    <a:gd name="T24" fmla="*/ 36 w 305"/>
                    <a:gd name="T25" fmla="*/ 151 h 528"/>
                    <a:gd name="T26" fmla="*/ 36 w 305"/>
                    <a:gd name="T27" fmla="*/ 158 h 528"/>
                    <a:gd name="T28" fmla="*/ 23 w 305"/>
                    <a:gd name="T29" fmla="*/ 162 h 528"/>
                    <a:gd name="T30" fmla="*/ 27 w 305"/>
                    <a:gd name="T31" fmla="*/ 181 h 528"/>
                    <a:gd name="T32" fmla="*/ 34 w 305"/>
                    <a:gd name="T33" fmla="*/ 186 h 528"/>
                    <a:gd name="T34" fmla="*/ 34 w 305"/>
                    <a:gd name="T35" fmla="*/ 192 h 528"/>
                    <a:gd name="T36" fmla="*/ 36 w 305"/>
                    <a:gd name="T37" fmla="*/ 207 h 528"/>
                    <a:gd name="T38" fmla="*/ 30 w 305"/>
                    <a:gd name="T39" fmla="*/ 220 h 528"/>
                    <a:gd name="T40" fmla="*/ 28 w 305"/>
                    <a:gd name="T41" fmla="*/ 239 h 528"/>
                    <a:gd name="T42" fmla="*/ 40 w 305"/>
                    <a:gd name="T43" fmla="*/ 241 h 528"/>
                    <a:gd name="T44" fmla="*/ 36 w 305"/>
                    <a:gd name="T45" fmla="*/ 261 h 528"/>
                    <a:gd name="T46" fmla="*/ 38 w 305"/>
                    <a:gd name="T47" fmla="*/ 278 h 528"/>
                    <a:gd name="T48" fmla="*/ 49 w 305"/>
                    <a:gd name="T49" fmla="*/ 290 h 528"/>
                    <a:gd name="T50" fmla="*/ 45 w 305"/>
                    <a:gd name="T51" fmla="*/ 295 h 528"/>
                    <a:gd name="T52" fmla="*/ 60 w 305"/>
                    <a:gd name="T53" fmla="*/ 307 h 528"/>
                    <a:gd name="T54" fmla="*/ 55 w 305"/>
                    <a:gd name="T55" fmla="*/ 310 h 528"/>
                    <a:gd name="T56" fmla="*/ 38 w 305"/>
                    <a:gd name="T57" fmla="*/ 325 h 528"/>
                    <a:gd name="T58" fmla="*/ 47 w 305"/>
                    <a:gd name="T59" fmla="*/ 333 h 528"/>
                    <a:gd name="T60" fmla="*/ 47 w 305"/>
                    <a:gd name="T61" fmla="*/ 339 h 528"/>
                    <a:gd name="T62" fmla="*/ 25 w 305"/>
                    <a:gd name="T63" fmla="*/ 361 h 528"/>
                    <a:gd name="T64" fmla="*/ 21 w 305"/>
                    <a:gd name="T65" fmla="*/ 378 h 528"/>
                    <a:gd name="T66" fmla="*/ 19 w 305"/>
                    <a:gd name="T67" fmla="*/ 389 h 528"/>
                    <a:gd name="T68" fmla="*/ 13 w 305"/>
                    <a:gd name="T69" fmla="*/ 412 h 528"/>
                    <a:gd name="T70" fmla="*/ 10 w 305"/>
                    <a:gd name="T71" fmla="*/ 423 h 528"/>
                    <a:gd name="T72" fmla="*/ 4 w 305"/>
                    <a:gd name="T73" fmla="*/ 440 h 528"/>
                    <a:gd name="T74" fmla="*/ 92 w 305"/>
                    <a:gd name="T75" fmla="*/ 449 h 528"/>
                    <a:gd name="T76" fmla="*/ 177 w 305"/>
                    <a:gd name="T77" fmla="*/ 451 h 528"/>
                    <a:gd name="T78" fmla="*/ 173 w 305"/>
                    <a:gd name="T79" fmla="*/ 483 h 528"/>
                    <a:gd name="T80" fmla="*/ 188 w 305"/>
                    <a:gd name="T81" fmla="*/ 506 h 528"/>
                    <a:gd name="T82" fmla="*/ 196 w 305"/>
                    <a:gd name="T83" fmla="*/ 523 h 528"/>
                    <a:gd name="T84" fmla="*/ 211 w 305"/>
                    <a:gd name="T85" fmla="*/ 528 h 528"/>
                    <a:gd name="T86" fmla="*/ 222 w 305"/>
                    <a:gd name="T87" fmla="*/ 512 h 528"/>
                    <a:gd name="T88" fmla="*/ 226 w 305"/>
                    <a:gd name="T89" fmla="*/ 512 h 528"/>
                    <a:gd name="T90" fmla="*/ 260 w 305"/>
                    <a:gd name="T91" fmla="*/ 502 h 528"/>
                    <a:gd name="T92" fmla="*/ 265 w 305"/>
                    <a:gd name="T93" fmla="*/ 498 h 528"/>
                    <a:gd name="T94" fmla="*/ 284 w 305"/>
                    <a:gd name="T95" fmla="*/ 502 h 528"/>
                    <a:gd name="T96" fmla="*/ 305 w 305"/>
                    <a:gd name="T97" fmla="*/ 49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5" h="528">
                      <a:moveTo>
                        <a:pt x="282" y="335"/>
                      </a:moveTo>
                      <a:lnTo>
                        <a:pt x="290" y="10"/>
                      </a:lnTo>
                      <a:lnTo>
                        <a:pt x="282" y="6"/>
                      </a:lnTo>
                      <a:lnTo>
                        <a:pt x="278" y="0"/>
                      </a:lnTo>
                      <a:lnTo>
                        <a:pt x="278" y="0"/>
                      </a:lnTo>
                      <a:lnTo>
                        <a:pt x="215" y="6"/>
                      </a:lnTo>
                      <a:lnTo>
                        <a:pt x="94" y="15"/>
                      </a:lnTo>
                      <a:lnTo>
                        <a:pt x="96" y="17"/>
                      </a:lnTo>
                      <a:lnTo>
                        <a:pt x="98" y="25"/>
                      </a:lnTo>
                      <a:lnTo>
                        <a:pt x="92" y="30"/>
                      </a:lnTo>
                      <a:lnTo>
                        <a:pt x="85" y="34"/>
                      </a:lnTo>
                      <a:lnTo>
                        <a:pt x="81" y="30"/>
                      </a:lnTo>
                      <a:lnTo>
                        <a:pt x="83" y="45"/>
                      </a:lnTo>
                      <a:lnTo>
                        <a:pt x="77" y="45"/>
                      </a:lnTo>
                      <a:lnTo>
                        <a:pt x="75" y="38"/>
                      </a:lnTo>
                      <a:lnTo>
                        <a:pt x="75" y="47"/>
                      </a:lnTo>
                      <a:lnTo>
                        <a:pt x="83" y="53"/>
                      </a:lnTo>
                      <a:lnTo>
                        <a:pt x="75" y="55"/>
                      </a:lnTo>
                      <a:lnTo>
                        <a:pt x="74" y="49"/>
                      </a:lnTo>
                      <a:lnTo>
                        <a:pt x="74" y="58"/>
                      </a:lnTo>
                      <a:lnTo>
                        <a:pt x="77" y="62"/>
                      </a:lnTo>
                      <a:lnTo>
                        <a:pt x="74" y="72"/>
                      </a:lnTo>
                      <a:lnTo>
                        <a:pt x="75" y="77"/>
                      </a:lnTo>
                      <a:lnTo>
                        <a:pt x="70" y="83"/>
                      </a:lnTo>
                      <a:lnTo>
                        <a:pt x="66" y="85"/>
                      </a:lnTo>
                      <a:lnTo>
                        <a:pt x="58" y="85"/>
                      </a:lnTo>
                      <a:lnTo>
                        <a:pt x="60" y="92"/>
                      </a:lnTo>
                      <a:lnTo>
                        <a:pt x="53" y="100"/>
                      </a:lnTo>
                      <a:lnTo>
                        <a:pt x="53" y="104"/>
                      </a:lnTo>
                      <a:lnTo>
                        <a:pt x="45" y="102"/>
                      </a:lnTo>
                      <a:lnTo>
                        <a:pt x="49" y="105"/>
                      </a:lnTo>
                      <a:lnTo>
                        <a:pt x="47" y="107"/>
                      </a:lnTo>
                      <a:lnTo>
                        <a:pt x="47" y="115"/>
                      </a:lnTo>
                      <a:lnTo>
                        <a:pt x="51" y="122"/>
                      </a:lnTo>
                      <a:lnTo>
                        <a:pt x="34" y="128"/>
                      </a:lnTo>
                      <a:lnTo>
                        <a:pt x="38" y="132"/>
                      </a:lnTo>
                      <a:lnTo>
                        <a:pt x="36" y="139"/>
                      </a:lnTo>
                      <a:lnTo>
                        <a:pt x="38" y="147"/>
                      </a:lnTo>
                      <a:lnTo>
                        <a:pt x="36" y="151"/>
                      </a:lnTo>
                      <a:lnTo>
                        <a:pt x="28" y="151"/>
                      </a:lnTo>
                      <a:lnTo>
                        <a:pt x="28" y="154"/>
                      </a:lnTo>
                      <a:lnTo>
                        <a:pt x="36" y="158"/>
                      </a:lnTo>
                      <a:lnTo>
                        <a:pt x="30" y="162"/>
                      </a:lnTo>
                      <a:lnTo>
                        <a:pt x="28" y="158"/>
                      </a:lnTo>
                      <a:lnTo>
                        <a:pt x="23" y="162"/>
                      </a:lnTo>
                      <a:lnTo>
                        <a:pt x="28" y="169"/>
                      </a:lnTo>
                      <a:lnTo>
                        <a:pt x="23" y="173"/>
                      </a:lnTo>
                      <a:lnTo>
                        <a:pt x="27" y="181"/>
                      </a:lnTo>
                      <a:lnTo>
                        <a:pt x="23" y="186"/>
                      </a:lnTo>
                      <a:lnTo>
                        <a:pt x="28" y="181"/>
                      </a:lnTo>
                      <a:lnTo>
                        <a:pt x="34" y="186"/>
                      </a:lnTo>
                      <a:lnTo>
                        <a:pt x="27" y="190"/>
                      </a:lnTo>
                      <a:lnTo>
                        <a:pt x="34" y="192"/>
                      </a:lnTo>
                      <a:lnTo>
                        <a:pt x="34" y="192"/>
                      </a:lnTo>
                      <a:lnTo>
                        <a:pt x="32" y="198"/>
                      </a:lnTo>
                      <a:lnTo>
                        <a:pt x="34" y="205"/>
                      </a:lnTo>
                      <a:lnTo>
                        <a:pt x="36" y="207"/>
                      </a:lnTo>
                      <a:lnTo>
                        <a:pt x="38" y="218"/>
                      </a:lnTo>
                      <a:lnTo>
                        <a:pt x="38" y="220"/>
                      </a:lnTo>
                      <a:lnTo>
                        <a:pt x="30" y="220"/>
                      </a:lnTo>
                      <a:lnTo>
                        <a:pt x="32" y="226"/>
                      </a:lnTo>
                      <a:lnTo>
                        <a:pt x="32" y="235"/>
                      </a:lnTo>
                      <a:lnTo>
                        <a:pt x="28" y="239"/>
                      </a:lnTo>
                      <a:lnTo>
                        <a:pt x="28" y="245"/>
                      </a:lnTo>
                      <a:lnTo>
                        <a:pt x="34" y="241"/>
                      </a:lnTo>
                      <a:lnTo>
                        <a:pt x="40" y="241"/>
                      </a:lnTo>
                      <a:lnTo>
                        <a:pt x="40" y="248"/>
                      </a:lnTo>
                      <a:lnTo>
                        <a:pt x="34" y="254"/>
                      </a:lnTo>
                      <a:lnTo>
                        <a:pt x="36" y="261"/>
                      </a:lnTo>
                      <a:lnTo>
                        <a:pt x="43" y="265"/>
                      </a:lnTo>
                      <a:lnTo>
                        <a:pt x="36" y="275"/>
                      </a:lnTo>
                      <a:lnTo>
                        <a:pt x="38" y="278"/>
                      </a:lnTo>
                      <a:lnTo>
                        <a:pt x="49" y="277"/>
                      </a:lnTo>
                      <a:lnTo>
                        <a:pt x="43" y="282"/>
                      </a:lnTo>
                      <a:lnTo>
                        <a:pt x="49" y="290"/>
                      </a:lnTo>
                      <a:lnTo>
                        <a:pt x="42" y="288"/>
                      </a:lnTo>
                      <a:lnTo>
                        <a:pt x="42" y="290"/>
                      </a:lnTo>
                      <a:lnTo>
                        <a:pt x="45" y="295"/>
                      </a:lnTo>
                      <a:lnTo>
                        <a:pt x="51" y="299"/>
                      </a:lnTo>
                      <a:lnTo>
                        <a:pt x="53" y="305"/>
                      </a:lnTo>
                      <a:lnTo>
                        <a:pt x="60" y="307"/>
                      </a:lnTo>
                      <a:lnTo>
                        <a:pt x="60" y="308"/>
                      </a:lnTo>
                      <a:lnTo>
                        <a:pt x="60" y="310"/>
                      </a:lnTo>
                      <a:lnTo>
                        <a:pt x="55" y="310"/>
                      </a:lnTo>
                      <a:lnTo>
                        <a:pt x="49" y="316"/>
                      </a:lnTo>
                      <a:lnTo>
                        <a:pt x="42" y="320"/>
                      </a:lnTo>
                      <a:lnTo>
                        <a:pt x="38" y="325"/>
                      </a:lnTo>
                      <a:lnTo>
                        <a:pt x="45" y="327"/>
                      </a:lnTo>
                      <a:lnTo>
                        <a:pt x="53" y="325"/>
                      </a:lnTo>
                      <a:lnTo>
                        <a:pt x="47" y="333"/>
                      </a:lnTo>
                      <a:lnTo>
                        <a:pt x="47" y="337"/>
                      </a:lnTo>
                      <a:lnTo>
                        <a:pt x="40" y="337"/>
                      </a:lnTo>
                      <a:lnTo>
                        <a:pt x="47" y="339"/>
                      </a:lnTo>
                      <a:lnTo>
                        <a:pt x="47" y="340"/>
                      </a:lnTo>
                      <a:lnTo>
                        <a:pt x="30" y="357"/>
                      </a:lnTo>
                      <a:lnTo>
                        <a:pt x="25" y="361"/>
                      </a:lnTo>
                      <a:lnTo>
                        <a:pt x="23" y="367"/>
                      </a:lnTo>
                      <a:lnTo>
                        <a:pt x="27" y="371"/>
                      </a:lnTo>
                      <a:lnTo>
                        <a:pt x="21" y="378"/>
                      </a:lnTo>
                      <a:lnTo>
                        <a:pt x="19" y="384"/>
                      </a:lnTo>
                      <a:lnTo>
                        <a:pt x="11" y="389"/>
                      </a:lnTo>
                      <a:lnTo>
                        <a:pt x="19" y="389"/>
                      </a:lnTo>
                      <a:lnTo>
                        <a:pt x="17" y="391"/>
                      </a:lnTo>
                      <a:lnTo>
                        <a:pt x="11" y="397"/>
                      </a:lnTo>
                      <a:lnTo>
                        <a:pt x="13" y="412"/>
                      </a:lnTo>
                      <a:lnTo>
                        <a:pt x="6" y="412"/>
                      </a:lnTo>
                      <a:lnTo>
                        <a:pt x="11" y="418"/>
                      </a:lnTo>
                      <a:lnTo>
                        <a:pt x="10" y="423"/>
                      </a:lnTo>
                      <a:lnTo>
                        <a:pt x="0" y="425"/>
                      </a:lnTo>
                      <a:lnTo>
                        <a:pt x="4" y="433"/>
                      </a:lnTo>
                      <a:lnTo>
                        <a:pt x="4" y="440"/>
                      </a:lnTo>
                      <a:lnTo>
                        <a:pt x="8" y="448"/>
                      </a:lnTo>
                      <a:lnTo>
                        <a:pt x="2" y="453"/>
                      </a:lnTo>
                      <a:lnTo>
                        <a:pt x="92" y="449"/>
                      </a:lnTo>
                      <a:lnTo>
                        <a:pt x="177" y="442"/>
                      </a:lnTo>
                      <a:lnTo>
                        <a:pt x="179" y="444"/>
                      </a:lnTo>
                      <a:lnTo>
                        <a:pt x="177" y="451"/>
                      </a:lnTo>
                      <a:lnTo>
                        <a:pt x="173" y="465"/>
                      </a:lnTo>
                      <a:lnTo>
                        <a:pt x="169" y="476"/>
                      </a:lnTo>
                      <a:lnTo>
                        <a:pt x="173" y="483"/>
                      </a:lnTo>
                      <a:lnTo>
                        <a:pt x="177" y="491"/>
                      </a:lnTo>
                      <a:lnTo>
                        <a:pt x="186" y="498"/>
                      </a:lnTo>
                      <a:lnTo>
                        <a:pt x="188" y="506"/>
                      </a:lnTo>
                      <a:lnTo>
                        <a:pt x="192" y="513"/>
                      </a:lnTo>
                      <a:lnTo>
                        <a:pt x="192" y="517"/>
                      </a:lnTo>
                      <a:lnTo>
                        <a:pt x="196" y="523"/>
                      </a:lnTo>
                      <a:lnTo>
                        <a:pt x="199" y="527"/>
                      </a:lnTo>
                      <a:lnTo>
                        <a:pt x="203" y="528"/>
                      </a:lnTo>
                      <a:lnTo>
                        <a:pt x="211" y="528"/>
                      </a:lnTo>
                      <a:lnTo>
                        <a:pt x="213" y="521"/>
                      </a:lnTo>
                      <a:lnTo>
                        <a:pt x="220" y="515"/>
                      </a:lnTo>
                      <a:lnTo>
                        <a:pt x="222" y="512"/>
                      </a:lnTo>
                      <a:lnTo>
                        <a:pt x="220" y="512"/>
                      </a:lnTo>
                      <a:lnTo>
                        <a:pt x="226" y="510"/>
                      </a:lnTo>
                      <a:lnTo>
                        <a:pt x="226" y="512"/>
                      </a:lnTo>
                      <a:lnTo>
                        <a:pt x="231" y="510"/>
                      </a:lnTo>
                      <a:lnTo>
                        <a:pt x="246" y="504"/>
                      </a:lnTo>
                      <a:lnTo>
                        <a:pt x="260" y="502"/>
                      </a:lnTo>
                      <a:lnTo>
                        <a:pt x="263" y="500"/>
                      </a:lnTo>
                      <a:lnTo>
                        <a:pt x="254" y="498"/>
                      </a:lnTo>
                      <a:lnTo>
                        <a:pt x="265" y="498"/>
                      </a:lnTo>
                      <a:lnTo>
                        <a:pt x="271" y="502"/>
                      </a:lnTo>
                      <a:lnTo>
                        <a:pt x="278" y="506"/>
                      </a:lnTo>
                      <a:lnTo>
                        <a:pt x="284" y="502"/>
                      </a:lnTo>
                      <a:lnTo>
                        <a:pt x="288" y="500"/>
                      </a:lnTo>
                      <a:lnTo>
                        <a:pt x="301" y="506"/>
                      </a:lnTo>
                      <a:lnTo>
                        <a:pt x="305" y="498"/>
                      </a:lnTo>
                      <a:lnTo>
                        <a:pt x="305" y="495"/>
                      </a:lnTo>
                      <a:lnTo>
                        <a:pt x="282" y="335"/>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grpSp>
          <p:sp>
            <p:nvSpPr>
              <p:cNvPr id="323" name="Freeform 84"/>
              <p:cNvSpPr>
                <a:spLocks/>
              </p:cNvSpPr>
              <p:nvPr/>
            </p:nvSpPr>
            <p:spPr bwMode="auto">
              <a:xfrm>
                <a:off x="3695576" y="2665797"/>
                <a:ext cx="693618" cy="224114"/>
              </a:xfrm>
              <a:custGeom>
                <a:avLst/>
                <a:gdLst>
                  <a:gd name="T0" fmla="*/ 487 w 722"/>
                  <a:gd name="T1" fmla="*/ 33 h 257"/>
                  <a:gd name="T2" fmla="*/ 421 w 722"/>
                  <a:gd name="T3" fmla="*/ 39 h 257"/>
                  <a:gd name="T4" fmla="*/ 355 w 722"/>
                  <a:gd name="T5" fmla="*/ 47 h 257"/>
                  <a:gd name="T6" fmla="*/ 271 w 722"/>
                  <a:gd name="T7" fmla="*/ 54 h 257"/>
                  <a:gd name="T8" fmla="*/ 199 w 722"/>
                  <a:gd name="T9" fmla="*/ 62 h 257"/>
                  <a:gd name="T10" fmla="*/ 177 w 722"/>
                  <a:gd name="T11" fmla="*/ 60 h 257"/>
                  <a:gd name="T12" fmla="*/ 183 w 722"/>
                  <a:gd name="T13" fmla="*/ 80 h 257"/>
                  <a:gd name="T14" fmla="*/ 58 w 722"/>
                  <a:gd name="T15" fmla="*/ 96 h 257"/>
                  <a:gd name="T16" fmla="*/ 53 w 722"/>
                  <a:gd name="T17" fmla="*/ 90 h 257"/>
                  <a:gd name="T18" fmla="*/ 57 w 722"/>
                  <a:gd name="T19" fmla="*/ 105 h 257"/>
                  <a:gd name="T20" fmla="*/ 53 w 722"/>
                  <a:gd name="T21" fmla="*/ 114 h 257"/>
                  <a:gd name="T22" fmla="*/ 51 w 722"/>
                  <a:gd name="T23" fmla="*/ 127 h 257"/>
                  <a:gd name="T24" fmla="*/ 43 w 722"/>
                  <a:gd name="T25" fmla="*/ 146 h 257"/>
                  <a:gd name="T26" fmla="*/ 47 w 722"/>
                  <a:gd name="T27" fmla="*/ 156 h 257"/>
                  <a:gd name="T28" fmla="*/ 43 w 722"/>
                  <a:gd name="T29" fmla="*/ 165 h 257"/>
                  <a:gd name="T30" fmla="*/ 30 w 722"/>
                  <a:gd name="T31" fmla="*/ 174 h 257"/>
                  <a:gd name="T32" fmla="*/ 27 w 722"/>
                  <a:gd name="T33" fmla="*/ 180 h 257"/>
                  <a:gd name="T34" fmla="*/ 27 w 722"/>
                  <a:gd name="T35" fmla="*/ 191 h 257"/>
                  <a:gd name="T36" fmla="*/ 19 w 722"/>
                  <a:gd name="T37" fmla="*/ 197 h 257"/>
                  <a:gd name="T38" fmla="*/ 21 w 722"/>
                  <a:gd name="T39" fmla="*/ 210 h 257"/>
                  <a:gd name="T40" fmla="*/ 11 w 722"/>
                  <a:gd name="T41" fmla="*/ 208 h 257"/>
                  <a:gd name="T42" fmla="*/ 15 w 722"/>
                  <a:gd name="T43" fmla="*/ 214 h 257"/>
                  <a:gd name="T44" fmla="*/ 19 w 722"/>
                  <a:gd name="T45" fmla="*/ 240 h 257"/>
                  <a:gd name="T46" fmla="*/ 11 w 722"/>
                  <a:gd name="T47" fmla="*/ 244 h 257"/>
                  <a:gd name="T48" fmla="*/ 0 w 722"/>
                  <a:gd name="T49" fmla="*/ 255 h 257"/>
                  <a:gd name="T50" fmla="*/ 121 w 722"/>
                  <a:gd name="T51" fmla="*/ 248 h 257"/>
                  <a:gd name="T52" fmla="*/ 184 w 722"/>
                  <a:gd name="T53" fmla="*/ 242 h 257"/>
                  <a:gd name="T54" fmla="*/ 310 w 722"/>
                  <a:gd name="T55" fmla="*/ 231 h 257"/>
                  <a:gd name="T56" fmla="*/ 485 w 722"/>
                  <a:gd name="T57" fmla="*/ 208 h 257"/>
                  <a:gd name="T58" fmla="*/ 521 w 722"/>
                  <a:gd name="T59" fmla="*/ 178 h 257"/>
                  <a:gd name="T60" fmla="*/ 540 w 722"/>
                  <a:gd name="T61" fmla="*/ 169 h 257"/>
                  <a:gd name="T62" fmla="*/ 543 w 722"/>
                  <a:gd name="T63" fmla="*/ 152 h 257"/>
                  <a:gd name="T64" fmla="*/ 564 w 722"/>
                  <a:gd name="T65" fmla="*/ 137 h 257"/>
                  <a:gd name="T66" fmla="*/ 583 w 722"/>
                  <a:gd name="T67" fmla="*/ 133 h 257"/>
                  <a:gd name="T68" fmla="*/ 617 w 722"/>
                  <a:gd name="T69" fmla="*/ 105 h 257"/>
                  <a:gd name="T70" fmla="*/ 626 w 722"/>
                  <a:gd name="T71" fmla="*/ 99 h 257"/>
                  <a:gd name="T72" fmla="*/ 637 w 722"/>
                  <a:gd name="T73" fmla="*/ 86 h 257"/>
                  <a:gd name="T74" fmla="*/ 641 w 722"/>
                  <a:gd name="T75" fmla="*/ 77 h 257"/>
                  <a:gd name="T76" fmla="*/ 654 w 722"/>
                  <a:gd name="T77" fmla="*/ 79 h 257"/>
                  <a:gd name="T78" fmla="*/ 666 w 722"/>
                  <a:gd name="T79" fmla="*/ 71 h 257"/>
                  <a:gd name="T80" fmla="*/ 675 w 722"/>
                  <a:gd name="T81" fmla="*/ 60 h 257"/>
                  <a:gd name="T82" fmla="*/ 694 w 722"/>
                  <a:gd name="T83" fmla="*/ 60 h 257"/>
                  <a:gd name="T84" fmla="*/ 705 w 722"/>
                  <a:gd name="T85" fmla="*/ 37 h 257"/>
                  <a:gd name="T86" fmla="*/ 718 w 722"/>
                  <a:gd name="T87" fmla="*/ 28 h 257"/>
                  <a:gd name="T88" fmla="*/ 720 w 722"/>
                  <a:gd name="T89" fmla="*/ 9 h 257"/>
                  <a:gd name="T90" fmla="*/ 713 w 722"/>
                  <a:gd name="T91" fmla="*/ 0 h 257"/>
                  <a:gd name="T92" fmla="*/ 651 w 722"/>
                  <a:gd name="T93" fmla="*/ 11 h 257"/>
                  <a:gd name="T94" fmla="*/ 579 w 722"/>
                  <a:gd name="T95" fmla="*/ 20 h 257"/>
                  <a:gd name="T96" fmla="*/ 543 w 722"/>
                  <a:gd name="T97" fmla="*/ 2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2" h="257">
                    <a:moveTo>
                      <a:pt x="513" y="30"/>
                    </a:moveTo>
                    <a:lnTo>
                      <a:pt x="487" y="33"/>
                    </a:lnTo>
                    <a:lnTo>
                      <a:pt x="459" y="37"/>
                    </a:lnTo>
                    <a:lnTo>
                      <a:pt x="421" y="39"/>
                    </a:lnTo>
                    <a:lnTo>
                      <a:pt x="397" y="43"/>
                    </a:lnTo>
                    <a:lnTo>
                      <a:pt x="355" y="47"/>
                    </a:lnTo>
                    <a:lnTo>
                      <a:pt x="314" y="49"/>
                    </a:lnTo>
                    <a:lnTo>
                      <a:pt x="271" y="54"/>
                    </a:lnTo>
                    <a:lnTo>
                      <a:pt x="235" y="58"/>
                    </a:lnTo>
                    <a:lnTo>
                      <a:pt x="199" y="62"/>
                    </a:lnTo>
                    <a:lnTo>
                      <a:pt x="192" y="60"/>
                    </a:lnTo>
                    <a:lnTo>
                      <a:pt x="177" y="60"/>
                    </a:lnTo>
                    <a:lnTo>
                      <a:pt x="183" y="73"/>
                    </a:lnTo>
                    <a:lnTo>
                      <a:pt x="183" y="80"/>
                    </a:lnTo>
                    <a:lnTo>
                      <a:pt x="64" y="90"/>
                    </a:lnTo>
                    <a:lnTo>
                      <a:pt x="58" y="96"/>
                    </a:lnTo>
                    <a:lnTo>
                      <a:pt x="58" y="90"/>
                    </a:lnTo>
                    <a:lnTo>
                      <a:pt x="53" y="90"/>
                    </a:lnTo>
                    <a:lnTo>
                      <a:pt x="55" y="97"/>
                    </a:lnTo>
                    <a:lnTo>
                      <a:pt x="57" y="105"/>
                    </a:lnTo>
                    <a:lnTo>
                      <a:pt x="49" y="107"/>
                    </a:lnTo>
                    <a:lnTo>
                      <a:pt x="53" y="114"/>
                    </a:lnTo>
                    <a:lnTo>
                      <a:pt x="45" y="122"/>
                    </a:lnTo>
                    <a:lnTo>
                      <a:pt x="51" y="127"/>
                    </a:lnTo>
                    <a:lnTo>
                      <a:pt x="47" y="135"/>
                    </a:lnTo>
                    <a:lnTo>
                      <a:pt x="43" y="146"/>
                    </a:lnTo>
                    <a:lnTo>
                      <a:pt x="45" y="150"/>
                    </a:lnTo>
                    <a:lnTo>
                      <a:pt x="47" y="156"/>
                    </a:lnTo>
                    <a:lnTo>
                      <a:pt x="40" y="159"/>
                    </a:lnTo>
                    <a:lnTo>
                      <a:pt x="43" y="165"/>
                    </a:lnTo>
                    <a:lnTo>
                      <a:pt x="36" y="171"/>
                    </a:lnTo>
                    <a:lnTo>
                      <a:pt x="30" y="174"/>
                    </a:lnTo>
                    <a:lnTo>
                      <a:pt x="27" y="178"/>
                    </a:lnTo>
                    <a:lnTo>
                      <a:pt x="27" y="180"/>
                    </a:lnTo>
                    <a:lnTo>
                      <a:pt x="32" y="186"/>
                    </a:lnTo>
                    <a:lnTo>
                      <a:pt x="27" y="191"/>
                    </a:lnTo>
                    <a:lnTo>
                      <a:pt x="23" y="195"/>
                    </a:lnTo>
                    <a:lnTo>
                      <a:pt x="19" y="197"/>
                    </a:lnTo>
                    <a:lnTo>
                      <a:pt x="23" y="205"/>
                    </a:lnTo>
                    <a:lnTo>
                      <a:pt x="21" y="210"/>
                    </a:lnTo>
                    <a:lnTo>
                      <a:pt x="17" y="206"/>
                    </a:lnTo>
                    <a:lnTo>
                      <a:pt x="11" y="208"/>
                    </a:lnTo>
                    <a:lnTo>
                      <a:pt x="10" y="216"/>
                    </a:lnTo>
                    <a:lnTo>
                      <a:pt x="15" y="214"/>
                    </a:lnTo>
                    <a:lnTo>
                      <a:pt x="15" y="221"/>
                    </a:lnTo>
                    <a:lnTo>
                      <a:pt x="19" y="240"/>
                    </a:lnTo>
                    <a:lnTo>
                      <a:pt x="17" y="242"/>
                    </a:lnTo>
                    <a:lnTo>
                      <a:pt x="11" y="244"/>
                    </a:lnTo>
                    <a:lnTo>
                      <a:pt x="8" y="252"/>
                    </a:lnTo>
                    <a:lnTo>
                      <a:pt x="0" y="255"/>
                    </a:lnTo>
                    <a:lnTo>
                      <a:pt x="0" y="257"/>
                    </a:lnTo>
                    <a:lnTo>
                      <a:pt x="121" y="248"/>
                    </a:lnTo>
                    <a:lnTo>
                      <a:pt x="184" y="242"/>
                    </a:lnTo>
                    <a:lnTo>
                      <a:pt x="184" y="242"/>
                    </a:lnTo>
                    <a:lnTo>
                      <a:pt x="184" y="240"/>
                    </a:lnTo>
                    <a:lnTo>
                      <a:pt x="310" y="231"/>
                    </a:lnTo>
                    <a:lnTo>
                      <a:pt x="408" y="220"/>
                    </a:lnTo>
                    <a:lnTo>
                      <a:pt x="485" y="208"/>
                    </a:lnTo>
                    <a:lnTo>
                      <a:pt x="521" y="206"/>
                    </a:lnTo>
                    <a:lnTo>
                      <a:pt x="521" y="178"/>
                    </a:lnTo>
                    <a:lnTo>
                      <a:pt x="534" y="174"/>
                    </a:lnTo>
                    <a:lnTo>
                      <a:pt x="540" y="169"/>
                    </a:lnTo>
                    <a:lnTo>
                      <a:pt x="542" y="159"/>
                    </a:lnTo>
                    <a:lnTo>
                      <a:pt x="543" y="152"/>
                    </a:lnTo>
                    <a:lnTo>
                      <a:pt x="549" y="144"/>
                    </a:lnTo>
                    <a:lnTo>
                      <a:pt x="564" y="137"/>
                    </a:lnTo>
                    <a:lnTo>
                      <a:pt x="577" y="137"/>
                    </a:lnTo>
                    <a:lnTo>
                      <a:pt x="583" y="133"/>
                    </a:lnTo>
                    <a:lnTo>
                      <a:pt x="604" y="114"/>
                    </a:lnTo>
                    <a:lnTo>
                      <a:pt x="617" y="105"/>
                    </a:lnTo>
                    <a:lnTo>
                      <a:pt x="622" y="105"/>
                    </a:lnTo>
                    <a:lnTo>
                      <a:pt x="626" y="99"/>
                    </a:lnTo>
                    <a:lnTo>
                      <a:pt x="630" y="84"/>
                    </a:lnTo>
                    <a:lnTo>
                      <a:pt x="637" y="86"/>
                    </a:lnTo>
                    <a:lnTo>
                      <a:pt x="637" y="80"/>
                    </a:lnTo>
                    <a:lnTo>
                      <a:pt x="641" y="77"/>
                    </a:lnTo>
                    <a:lnTo>
                      <a:pt x="647" y="73"/>
                    </a:lnTo>
                    <a:lnTo>
                      <a:pt x="654" y="79"/>
                    </a:lnTo>
                    <a:lnTo>
                      <a:pt x="658" y="79"/>
                    </a:lnTo>
                    <a:lnTo>
                      <a:pt x="666" y="71"/>
                    </a:lnTo>
                    <a:lnTo>
                      <a:pt x="668" y="65"/>
                    </a:lnTo>
                    <a:lnTo>
                      <a:pt x="675" y="60"/>
                    </a:lnTo>
                    <a:lnTo>
                      <a:pt x="688" y="54"/>
                    </a:lnTo>
                    <a:lnTo>
                      <a:pt x="694" y="60"/>
                    </a:lnTo>
                    <a:lnTo>
                      <a:pt x="699" y="52"/>
                    </a:lnTo>
                    <a:lnTo>
                      <a:pt x="705" y="37"/>
                    </a:lnTo>
                    <a:lnTo>
                      <a:pt x="711" y="32"/>
                    </a:lnTo>
                    <a:lnTo>
                      <a:pt x="718" y="28"/>
                    </a:lnTo>
                    <a:lnTo>
                      <a:pt x="720" y="17"/>
                    </a:lnTo>
                    <a:lnTo>
                      <a:pt x="720" y="9"/>
                    </a:lnTo>
                    <a:lnTo>
                      <a:pt x="722" y="0"/>
                    </a:lnTo>
                    <a:lnTo>
                      <a:pt x="713" y="0"/>
                    </a:lnTo>
                    <a:lnTo>
                      <a:pt x="686" y="7"/>
                    </a:lnTo>
                    <a:lnTo>
                      <a:pt x="651" y="11"/>
                    </a:lnTo>
                    <a:lnTo>
                      <a:pt x="594" y="20"/>
                    </a:lnTo>
                    <a:lnTo>
                      <a:pt x="579" y="20"/>
                    </a:lnTo>
                    <a:lnTo>
                      <a:pt x="553" y="24"/>
                    </a:lnTo>
                    <a:lnTo>
                      <a:pt x="543" y="28"/>
                    </a:lnTo>
                    <a:lnTo>
                      <a:pt x="513" y="30"/>
                    </a:lnTo>
                    <a:close/>
                  </a:path>
                </a:pathLst>
              </a:custGeom>
              <a:solidFill>
                <a:schemeClr val="tx1">
                  <a:lumMod val="75000"/>
                  <a:lumOff val="25000"/>
                </a:schemeClr>
              </a:solid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24" name="Freeform 85"/>
              <p:cNvSpPr>
                <a:spLocks/>
              </p:cNvSpPr>
              <p:nvPr/>
            </p:nvSpPr>
            <p:spPr bwMode="auto">
              <a:xfrm>
                <a:off x="3746493" y="2737304"/>
                <a:ext cx="4803" cy="6976"/>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25" name="Freeform 86"/>
              <p:cNvSpPr>
                <a:spLocks/>
              </p:cNvSpPr>
              <p:nvPr/>
            </p:nvSpPr>
            <p:spPr bwMode="auto">
              <a:xfrm>
                <a:off x="3746493" y="2737304"/>
                <a:ext cx="4803" cy="6976"/>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26" name="Freeform 87"/>
              <p:cNvSpPr>
                <a:spLocks/>
              </p:cNvSpPr>
              <p:nvPr/>
            </p:nvSpPr>
            <p:spPr bwMode="auto">
              <a:xfrm>
                <a:off x="3757060" y="2460868"/>
                <a:ext cx="592746" cy="283413"/>
              </a:xfrm>
              <a:custGeom>
                <a:avLst/>
                <a:gdLst>
                  <a:gd name="T0" fmla="*/ 568 w 617"/>
                  <a:gd name="T1" fmla="*/ 103 h 325"/>
                  <a:gd name="T2" fmla="*/ 555 w 617"/>
                  <a:gd name="T3" fmla="*/ 67 h 325"/>
                  <a:gd name="T4" fmla="*/ 551 w 617"/>
                  <a:gd name="T5" fmla="*/ 52 h 325"/>
                  <a:gd name="T6" fmla="*/ 532 w 617"/>
                  <a:gd name="T7" fmla="*/ 39 h 325"/>
                  <a:gd name="T8" fmla="*/ 513 w 617"/>
                  <a:gd name="T9" fmla="*/ 24 h 325"/>
                  <a:gd name="T10" fmla="*/ 495 w 617"/>
                  <a:gd name="T11" fmla="*/ 37 h 325"/>
                  <a:gd name="T12" fmla="*/ 472 w 617"/>
                  <a:gd name="T13" fmla="*/ 34 h 325"/>
                  <a:gd name="T14" fmla="*/ 455 w 617"/>
                  <a:gd name="T15" fmla="*/ 41 h 325"/>
                  <a:gd name="T16" fmla="*/ 423 w 617"/>
                  <a:gd name="T17" fmla="*/ 32 h 325"/>
                  <a:gd name="T18" fmla="*/ 401 w 617"/>
                  <a:gd name="T19" fmla="*/ 9 h 325"/>
                  <a:gd name="T20" fmla="*/ 367 w 617"/>
                  <a:gd name="T21" fmla="*/ 0 h 325"/>
                  <a:gd name="T22" fmla="*/ 357 w 617"/>
                  <a:gd name="T23" fmla="*/ 17 h 325"/>
                  <a:gd name="T24" fmla="*/ 361 w 617"/>
                  <a:gd name="T25" fmla="*/ 37 h 325"/>
                  <a:gd name="T26" fmla="*/ 325 w 617"/>
                  <a:gd name="T27" fmla="*/ 47 h 325"/>
                  <a:gd name="T28" fmla="*/ 312 w 617"/>
                  <a:gd name="T29" fmla="*/ 58 h 325"/>
                  <a:gd name="T30" fmla="*/ 308 w 617"/>
                  <a:gd name="T31" fmla="*/ 81 h 325"/>
                  <a:gd name="T32" fmla="*/ 291 w 617"/>
                  <a:gd name="T33" fmla="*/ 103 h 325"/>
                  <a:gd name="T34" fmla="*/ 280 w 617"/>
                  <a:gd name="T35" fmla="*/ 124 h 325"/>
                  <a:gd name="T36" fmla="*/ 260 w 617"/>
                  <a:gd name="T37" fmla="*/ 133 h 325"/>
                  <a:gd name="T38" fmla="*/ 239 w 617"/>
                  <a:gd name="T39" fmla="*/ 118 h 325"/>
                  <a:gd name="T40" fmla="*/ 229 w 617"/>
                  <a:gd name="T41" fmla="*/ 135 h 325"/>
                  <a:gd name="T42" fmla="*/ 224 w 617"/>
                  <a:gd name="T43" fmla="*/ 156 h 325"/>
                  <a:gd name="T44" fmla="*/ 205 w 617"/>
                  <a:gd name="T45" fmla="*/ 143 h 325"/>
                  <a:gd name="T46" fmla="*/ 188 w 617"/>
                  <a:gd name="T47" fmla="*/ 158 h 325"/>
                  <a:gd name="T48" fmla="*/ 177 w 617"/>
                  <a:gd name="T49" fmla="*/ 161 h 325"/>
                  <a:gd name="T50" fmla="*/ 139 w 617"/>
                  <a:gd name="T51" fmla="*/ 158 h 325"/>
                  <a:gd name="T52" fmla="*/ 134 w 617"/>
                  <a:gd name="T53" fmla="*/ 159 h 325"/>
                  <a:gd name="T54" fmla="*/ 117 w 617"/>
                  <a:gd name="T55" fmla="*/ 169 h 325"/>
                  <a:gd name="T56" fmla="*/ 105 w 617"/>
                  <a:gd name="T57" fmla="*/ 176 h 325"/>
                  <a:gd name="T58" fmla="*/ 100 w 617"/>
                  <a:gd name="T59" fmla="*/ 197 h 325"/>
                  <a:gd name="T60" fmla="*/ 87 w 617"/>
                  <a:gd name="T61" fmla="*/ 214 h 325"/>
                  <a:gd name="T62" fmla="*/ 70 w 617"/>
                  <a:gd name="T63" fmla="*/ 229 h 325"/>
                  <a:gd name="T64" fmla="*/ 79 w 617"/>
                  <a:gd name="T65" fmla="*/ 248 h 325"/>
                  <a:gd name="T66" fmla="*/ 62 w 617"/>
                  <a:gd name="T67" fmla="*/ 252 h 325"/>
                  <a:gd name="T68" fmla="*/ 34 w 617"/>
                  <a:gd name="T69" fmla="*/ 244 h 325"/>
                  <a:gd name="T70" fmla="*/ 17 w 617"/>
                  <a:gd name="T71" fmla="*/ 267 h 325"/>
                  <a:gd name="T72" fmla="*/ 21 w 617"/>
                  <a:gd name="T73" fmla="*/ 284 h 325"/>
                  <a:gd name="T74" fmla="*/ 21 w 617"/>
                  <a:gd name="T75" fmla="*/ 306 h 325"/>
                  <a:gd name="T76" fmla="*/ 2 w 617"/>
                  <a:gd name="T77" fmla="*/ 315 h 325"/>
                  <a:gd name="T78" fmla="*/ 119 w 617"/>
                  <a:gd name="T79" fmla="*/ 308 h 325"/>
                  <a:gd name="T80" fmla="*/ 135 w 617"/>
                  <a:gd name="T81" fmla="*/ 297 h 325"/>
                  <a:gd name="T82" fmla="*/ 250 w 617"/>
                  <a:gd name="T83" fmla="*/ 284 h 325"/>
                  <a:gd name="T84" fmla="*/ 357 w 617"/>
                  <a:gd name="T85" fmla="*/ 274 h 325"/>
                  <a:gd name="T86" fmla="*/ 449 w 617"/>
                  <a:gd name="T87" fmla="*/ 265 h 325"/>
                  <a:gd name="T88" fmla="*/ 502 w 617"/>
                  <a:gd name="T89" fmla="*/ 252 h 325"/>
                  <a:gd name="T90" fmla="*/ 532 w 617"/>
                  <a:gd name="T91" fmla="*/ 237 h 325"/>
                  <a:gd name="T92" fmla="*/ 547 w 617"/>
                  <a:gd name="T93" fmla="*/ 221 h 325"/>
                  <a:gd name="T94" fmla="*/ 562 w 617"/>
                  <a:gd name="T95" fmla="*/ 203 h 325"/>
                  <a:gd name="T96" fmla="*/ 590 w 617"/>
                  <a:gd name="T97" fmla="*/ 171 h 325"/>
                  <a:gd name="T98" fmla="*/ 588 w 617"/>
                  <a:gd name="T99" fmla="*/ 12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7" h="325">
                    <a:moveTo>
                      <a:pt x="588" y="128"/>
                    </a:moveTo>
                    <a:lnTo>
                      <a:pt x="575" y="109"/>
                    </a:lnTo>
                    <a:lnTo>
                      <a:pt x="568" y="103"/>
                    </a:lnTo>
                    <a:lnTo>
                      <a:pt x="566" y="96"/>
                    </a:lnTo>
                    <a:lnTo>
                      <a:pt x="551" y="81"/>
                    </a:lnTo>
                    <a:lnTo>
                      <a:pt x="555" y="67"/>
                    </a:lnTo>
                    <a:lnTo>
                      <a:pt x="555" y="60"/>
                    </a:lnTo>
                    <a:lnTo>
                      <a:pt x="551" y="58"/>
                    </a:lnTo>
                    <a:lnTo>
                      <a:pt x="551" y="52"/>
                    </a:lnTo>
                    <a:lnTo>
                      <a:pt x="545" y="47"/>
                    </a:lnTo>
                    <a:lnTo>
                      <a:pt x="540" y="39"/>
                    </a:lnTo>
                    <a:lnTo>
                      <a:pt x="532" y="39"/>
                    </a:lnTo>
                    <a:lnTo>
                      <a:pt x="526" y="34"/>
                    </a:lnTo>
                    <a:lnTo>
                      <a:pt x="521" y="20"/>
                    </a:lnTo>
                    <a:lnTo>
                      <a:pt x="513" y="24"/>
                    </a:lnTo>
                    <a:lnTo>
                      <a:pt x="506" y="32"/>
                    </a:lnTo>
                    <a:lnTo>
                      <a:pt x="502" y="37"/>
                    </a:lnTo>
                    <a:lnTo>
                      <a:pt x="495" y="37"/>
                    </a:lnTo>
                    <a:lnTo>
                      <a:pt x="489" y="41"/>
                    </a:lnTo>
                    <a:lnTo>
                      <a:pt x="481" y="35"/>
                    </a:lnTo>
                    <a:lnTo>
                      <a:pt x="472" y="34"/>
                    </a:lnTo>
                    <a:lnTo>
                      <a:pt x="466" y="35"/>
                    </a:lnTo>
                    <a:lnTo>
                      <a:pt x="461" y="41"/>
                    </a:lnTo>
                    <a:lnTo>
                      <a:pt x="455" y="41"/>
                    </a:lnTo>
                    <a:lnTo>
                      <a:pt x="440" y="32"/>
                    </a:lnTo>
                    <a:lnTo>
                      <a:pt x="436" y="30"/>
                    </a:lnTo>
                    <a:lnTo>
                      <a:pt x="423" y="32"/>
                    </a:lnTo>
                    <a:lnTo>
                      <a:pt x="416" y="30"/>
                    </a:lnTo>
                    <a:lnTo>
                      <a:pt x="404" y="17"/>
                    </a:lnTo>
                    <a:lnTo>
                      <a:pt x="401" y="9"/>
                    </a:lnTo>
                    <a:lnTo>
                      <a:pt x="384" y="2"/>
                    </a:lnTo>
                    <a:lnTo>
                      <a:pt x="372" y="5"/>
                    </a:lnTo>
                    <a:lnTo>
                      <a:pt x="367" y="0"/>
                    </a:lnTo>
                    <a:lnTo>
                      <a:pt x="357" y="5"/>
                    </a:lnTo>
                    <a:lnTo>
                      <a:pt x="354" y="9"/>
                    </a:lnTo>
                    <a:lnTo>
                      <a:pt x="357" y="17"/>
                    </a:lnTo>
                    <a:lnTo>
                      <a:pt x="355" y="24"/>
                    </a:lnTo>
                    <a:lnTo>
                      <a:pt x="363" y="32"/>
                    </a:lnTo>
                    <a:lnTo>
                      <a:pt x="361" y="37"/>
                    </a:lnTo>
                    <a:lnTo>
                      <a:pt x="346" y="41"/>
                    </a:lnTo>
                    <a:lnTo>
                      <a:pt x="333" y="52"/>
                    </a:lnTo>
                    <a:lnTo>
                      <a:pt x="325" y="47"/>
                    </a:lnTo>
                    <a:lnTo>
                      <a:pt x="318" y="50"/>
                    </a:lnTo>
                    <a:lnTo>
                      <a:pt x="312" y="50"/>
                    </a:lnTo>
                    <a:lnTo>
                      <a:pt x="312" y="58"/>
                    </a:lnTo>
                    <a:lnTo>
                      <a:pt x="316" y="65"/>
                    </a:lnTo>
                    <a:lnTo>
                      <a:pt x="312" y="73"/>
                    </a:lnTo>
                    <a:lnTo>
                      <a:pt x="308" y="81"/>
                    </a:lnTo>
                    <a:lnTo>
                      <a:pt x="301" y="84"/>
                    </a:lnTo>
                    <a:lnTo>
                      <a:pt x="299" y="97"/>
                    </a:lnTo>
                    <a:lnTo>
                      <a:pt x="291" y="103"/>
                    </a:lnTo>
                    <a:lnTo>
                      <a:pt x="284" y="103"/>
                    </a:lnTo>
                    <a:lnTo>
                      <a:pt x="280" y="116"/>
                    </a:lnTo>
                    <a:lnTo>
                      <a:pt x="280" y="124"/>
                    </a:lnTo>
                    <a:lnTo>
                      <a:pt x="278" y="131"/>
                    </a:lnTo>
                    <a:lnTo>
                      <a:pt x="273" y="135"/>
                    </a:lnTo>
                    <a:lnTo>
                      <a:pt x="260" y="133"/>
                    </a:lnTo>
                    <a:lnTo>
                      <a:pt x="252" y="131"/>
                    </a:lnTo>
                    <a:lnTo>
                      <a:pt x="246" y="120"/>
                    </a:lnTo>
                    <a:lnTo>
                      <a:pt x="239" y="118"/>
                    </a:lnTo>
                    <a:lnTo>
                      <a:pt x="243" y="124"/>
                    </a:lnTo>
                    <a:lnTo>
                      <a:pt x="235" y="129"/>
                    </a:lnTo>
                    <a:lnTo>
                      <a:pt x="229" y="135"/>
                    </a:lnTo>
                    <a:lnTo>
                      <a:pt x="231" y="143"/>
                    </a:lnTo>
                    <a:lnTo>
                      <a:pt x="226" y="150"/>
                    </a:lnTo>
                    <a:lnTo>
                      <a:pt x="224" y="156"/>
                    </a:lnTo>
                    <a:lnTo>
                      <a:pt x="216" y="152"/>
                    </a:lnTo>
                    <a:lnTo>
                      <a:pt x="211" y="150"/>
                    </a:lnTo>
                    <a:lnTo>
                      <a:pt x="205" y="143"/>
                    </a:lnTo>
                    <a:lnTo>
                      <a:pt x="199" y="148"/>
                    </a:lnTo>
                    <a:lnTo>
                      <a:pt x="192" y="152"/>
                    </a:lnTo>
                    <a:lnTo>
                      <a:pt x="188" y="158"/>
                    </a:lnTo>
                    <a:lnTo>
                      <a:pt x="188" y="161"/>
                    </a:lnTo>
                    <a:lnTo>
                      <a:pt x="184" y="167"/>
                    </a:lnTo>
                    <a:lnTo>
                      <a:pt x="177" y="161"/>
                    </a:lnTo>
                    <a:lnTo>
                      <a:pt x="156" y="154"/>
                    </a:lnTo>
                    <a:lnTo>
                      <a:pt x="149" y="158"/>
                    </a:lnTo>
                    <a:lnTo>
                      <a:pt x="139" y="158"/>
                    </a:lnTo>
                    <a:lnTo>
                      <a:pt x="143" y="165"/>
                    </a:lnTo>
                    <a:lnTo>
                      <a:pt x="135" y="167"/>
                    </a:lnTo>
                    <a:lnTo>
                      <a:pt x="134" y="159"/>
                    </a:lnTo>
                    <a:lnTo>
                      <a:pt x="128" y="163"/>
                    </a:lnTo>
                    <a:lnTo>
                      <a:pt x="113" y="161"/>
                    </a:lnTo>
                    <a:lnTo>
                      <a:pt x="117" y="169"/>
                    </a:lnTo>
                    <a:lnTo>
                      <a:pt x="113" y="175"/>
                    </a:lnTo>
                    <a:lnTo>
                      <a:pt x="105" y="175"/>
                    </a:lnTo>
                    <a:lnTo>
                      <a:pt x="105" y="176"/>
                    </a:lnTo>
                    <a:lnTo>
                      <a:pt x="102" y="184"/>
                    </a:lnTo>
                    <a:lnTo>
                      <a:pt x="98" y="190"/>
                    </a:lnTo>
                    <a:lnTo>
                      <a:pt x="100" y="197"/>
                    </a:lnTo>
                    <a:lnTo>
                      <a:pt x="104" y="205"/>
                    </a:lnTo>
                    <a:lnTo>
                      <a:pt x="100" y="210"/>
                    </a:lnTo>
                    <a:lnTo>
                      <a:pt x="87" y="214"/>
                    </a:lnTo>
                    <a:lnTo>
                      <a:pt x="79" y="220"/>
                    </a:lnTo>
                    <a:lnTo>
                      <a:pt x="73" y="221"/>
                    </a:lnTo>
                    <a:lnTo>
                      <a:pt x="70" y="229"/>
                    </a:lnTo>
                    <a:lnTo>
                      <a:pt x="72" y="235"/>
                    </a:lnTo>
                    <a:lnTo>
                      <a:pt x="77" y="242"/>
                    </a:lnTo>
                    <a:lnTo>
                      <a:pt x="79" y="248"/>
                    </a:lnTo>
                    <a:lnTo>
                      <a:pt x="73" y="257"/>
                    </a:lnTo>
                    <a:lnTo>
                      <a:pt x="68" y="255"/>
                    </a:lnTo>
                    <a:lnTo>
                      <a:pt x="62" y="252"/>
                    </a:lnTo>
                    <a:lnTo>
                      <a:pt x="49" y="248"/>
                    </a:lnTo>
                    <a:lnTo>
                      <a:pt x="41" y="244"/>
                    </a:lnTo>
                    <a:lnTo>
                      <a:pt x="34" y="244"/>
                    </a:lnTo>
                    <a:lnTo>
                      <a:pt x="28" y="246"/>
                    </a:lnTo>
                    <a:lnTo>
                      <a:pt x="17" y="259"/>
                    </a:lnTo>
                    <a:lnTo>
                      <a:pt x="17" y="267"/>
                    </a:lnTo>
                    <a:lnTo>
                      <a:pt x="21" y="270"/>
                    </a:lnTo>
                    <a:lnTo>
                      <a:pt x="23" y="276"/>
                    </a:lnTo>
                    <a:lnTo>
                      <a:pt x="21" y="284"/>
                    </a:lnTo>
                    <a:lnTo>
                      <a:pt x="23" y="293"/>
                    </a:lnTo>
                    <a:lnTo>
                      <a:pt x="17" y="299"/>
                    </a:lnTo>
                    <a:lnTo>
                      <a:pt x="21" y="306"/>
                    </a:lnTo>
                    <a:lnTo>
                      <a:pt x="17" y="315"/>
                    </a:lnTo>
                    <a:lnTo>
                      <a:pt x="10" y="314"/>
                    </a:lnTo>
                    <a:lnTo>
                      <a:pt x="2" y="315"/>
                    </a:lnTo>
                    <a:lnTo>
                      <a:pt x="0" y="325"/>
                    </a:lnTo>
                    <a:lnTo>
                      <a:pt x="119" y="315"/>
                    </a:lnTo>
                    <a:lnTo>
                      <a:pt x="119" y="308"/>
                    </a:lnTo>
                    <a:lnTo>
                      <a:pt x="113" y="295"/>
                    </a:lnTo>
                    <a:lnTo>
                      <a:pt x="128" y="295"/>
                    </a:lnTo>
                    <a:lnTo>
                      <a:pt x="135" y="297"/>
                    </a:lnTo>
                    <a:lnTo>
                      <a:pt x="171" y="293"/>
                    </a:lnTo>
                    <a:lnTo>
                      <a:pt x="207" y="289"/>
                    </a:lnTo>
                    <a:lnTo>
                      <a:pt x="250" y="284"/>
                    </a:lnTo>
                    <a:lnTo>
                      <a:pt x="291" y="282"/>
                    </a:lnTo>
                    <a:lnTo>
                      <a:pt x="333" y="278"/>
                    </a:lnTo>
                    <a:lnTo>
                      <a:pt x="357" y="274"/>
                    </a:lnTo>
                    <a:lnTo>
                      <a:pt x="395" y="272"/>
                    </a:lnTo>
                    <a:lnTo>
                      <a:pt x="423" y="268"/>
                    </a:lnTo>
                    <a:lnTo>
                      <a:pt x="449" y="265"/>
                    </a:lnTo>
                    <a:lnTo>
                      <a:pt x="479" y="263"/>
                    </a:lnTo>
                    <a:lnTo>
                      <a:pt x="489" y="259"/>
                    </a:lnTo>
                    <a:lnTo>
                      <a:pt x="502" y="252"/>
                    </a:lnTo>
                    <a:lnTo>
                      <a:pt x="510" y="250"/>
                    </a:lnTo>
                    <a:lnTo>
                      <a:pt x="517" y="244"/>
                    </a:lnTo>
                    <a:lnTo>
                      <a:pt x="532" y="237"/>
                    </a:lnTo>
                    <a:lnTo>
                      <a:pt x="534" y="231"/>
                    </a:lnTo>
                    <a:lnTo>
                      <a:pt x="542" y="225"/>
                    </a:lnTo>
                    <a:lnTo>
                      <a:pt x="547" y="221"/>
                    </a:lnTo>
                    <a:lnTo>
                      <a:pt x="553" y="214"/>
                    </a:lnTo>
                    <a:lnTo>
                      <a:pt x="553" y="208"/>
                    </a:lnTo>
                    <a:lnTo>
                      <a:pt x="562" y="203"/>
                    </a:lnTo>
                    <a:lnTo>
                      <a:pt x="562" y="195"/>
                    </a:lnTo>
                    <a:lnTo>
                      <a:pt x="566" y="188"/>
                    </a:lnTo>
                    <a:lnTo>
                      <a:pt x="590" y="171"/>
                    </a:lnTo>
                    <a:lnTo>
                      <a:pt x="617" y="139"/>
                    </a:lnTo>
                    <a:lnTo>
                      <a:pt x="604" y="139"/>
                    </a:lnTo>
                    <a:lnTo>
                      <a:pt x="588" y="128"/>
                    </a:lnTo>
                    <a:close/>
                  </a:path>
                </a:pathLst>
              </a:custGeom>
              <a:solidFill>
                <a:schemeClr val="tx1">
                  <a:lumMod val="75000"/>
                  <a:lumOff val="25000"/>
                </a:schemeClr>
              </a:solid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27" name="Freeform 88"/>
              <p:cNvSpPr>
                <a:spLocks/>
              </p:cNvSpPr>
              <p:nvPr/>
            </p:nvSpPr>
            <p:spPr bwMode="auto">
              <a:xfrm>
                <a:off x="3834876" y="1902761"/>
                <a:ext cx="26899" cy="46218"/>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28" name="Freeform 89"/>
              <p:cNvSpPr>
                <a:spLocks/>
              </p:cNvSpPr>
              <p:nvPr/>
            </p:nvSpPr>
            <p:spPr bwMode="auto">
              <a:xfrm>
                <a:off x="3834876" y="1902761"/>
                <a:ext cx="26899" cy="46218"/>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29" name="Freeform 90"/>
              <p:cNvSpPr>
                <a:spLocks/>
              </p:cNvSpPr>
              <p:nvPr/>
            </p:nvSpPr>
            <p:spPr bwMode="auto">
              <a:xfrm>
                <a:off x="3957845" y="1848695"/>
                <a:ext cx="6725" cy="14825"/>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31" name="Freeform 92"/>
              <p:cNvSpPr>
                <a:spLocks/>
              </p:cNvSpPr>
              <p:nvPr/>
            </p:nvSpPr>
            <p:spPr bwMode="auto">
              <a:xfrm>
                <a:off x="4076970" y="1801605"/>
                <a:ext cx="26899" cy="16569"/>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32" name="Freeform 93"/>
              <p:cNvSpPr>
                <a:spLocks/>
              </p:cNvSpPr>
              <p:nvPr/>
            </p:nvSpPr>
            <p:spPr bwMode="auto">
              <a:xfrm>
                <a:off x="4076970" y="1801605"/>
                <a:ext cx="26899" cy="16569"/>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33" name="Freeform 94"/>
              <p:cNvSpPr>
                <a:spLocks/>
              </p:cNvSpPr>
              <p:nvPr/>
            </p:nvSpPr>
            <p:spPr bwMode="auto">
              <a:xfrm>
                <a:off x="3853129" y="2216696"/>
                <a:ext cx="252661" cy="396779"/>
              </a:xfrm>
              <a:custGeom>
                <a:avLst/>
                <a:gdLst>
                  <a:gd name="T0" fmla="*/ 24 w 263"/>
                  <a:gd name="T1" fmla="*/ 289 h 455"/>
                  <a:gd name="T2" fmla="*/ 24 w 263"/>
                  <a:gd name="T3" fmla="*/ 304 h 455"/>
                  <a:gd name="T4" fmla="*/ 30 w 263"/>
                  <a:gd name="T5" fmla="*/ 319 h 455"/>
                  <a:gd name="T6" fmla="*/ 35 w 263"/>
                  <a:gd name="T7" fmla="*/ 332 h 455"/>
                  <a:gd name="T8" fmla="*/ 37 w 263"/>
                  <a:gd name="T9" fmla="*/ 355 h 455"/>
                  <a:gd name="T10" fmla="*/ 30 w 263"/>
                  <a:gd name="T11" fmla="*/ 370 h 455"/>
                  <a:gd name="T12" fmla="*/ 20 w 263"/>
                  <a:gd name="T13" fmla="*/ 391 h 455"/>
                  <a:gd name="T14" fmla="*/ 7 w 263"/>
                  <a:gd name="T15" fmla="*/ 404 h 455"/>
                  <a:gd name="T16" fmla="*/ 7 w 263"/>
                  <a:gd name="T17" fmla="*/ 411 h 455"/>
                  <a:gd name="T18" fmla="*/ 4 w 263"/>
                  <a:gd name="T19" fmla="*/ 426 h 455"/>
                  <a:gd name="T20" fmla="*/ 0 w 263"/>
                  <a:gd name="T21" fmla="*/ 447 h 455"/>
                  <a:gd name="T22" fmla="*/ 13 w 263"/>
                  <a:gd name="T23" fmla="*/ 455 h 455"/>
                  <a:gd name="T24" fmla="*/ 13 w 263"/>
                  <a:gd name="T25" fmla="*/ 441 h 455"/>
                  <a:gd name="T26" fmla="*/ 34 w 263"/>
                  <a:gd name="T27" fmla="*/ 439 h 455"/>
                  <a:gd name="T28" fmla="*/ 43 w 263"/>
                  <a:gd name="T29" fmla="*/ 445 h 455"/>
                  <a:gd name="T30" fmla="*/ 49 w 263"/>
                  <a:gd name="T31" fmla="*/ 438 h 455"/>
                  <a:gd name="T32" fmla="*/ 77 w 263"/>
                  <a:gd name="T33" fmla="*/ 441 h 455"/>
                  <a:gd name="T34" fmla="*/ 88 w 263"/>
                  <a:gd name="T35" fmla="*/ 441 h 455"/>
                  <a:gd name="T36" fmla="*/ 92 w 263"/>
                  <a:gd name="T37" fmla="*/ 432 h 455"/>
                  <a:gd name="T38" fmla="*/ 105 w 263"/>
                  <a:gd name="T39" fmla="*/ 423 h 455"/>
                  <a:gd name="T40" fmla="*/ 116 w 263"/>
                  <a:gd name="T41" fmla="*/ 432 h 455"/>
                  <a:gd name="T42" fmla="*/ 126 w 263"/>
                  <a:gd name="T43" fmla="*/ 430 h 455"/>
                  <a:gd name="T44" fmla="*/ 129 w 263"/>
                  <a:gd name="T45" fmla="*/ 415 h 455"/>
                  <a:gd name="T46" fmla="*/ 143 w 263"/>
                  <a:gd name="T47" fmla="*/ 404 h 455"/>
                  <a:gd name="T48" fmla="*/ 146 w 263"/>
                  <a:gd name="T49" fmla="*/ 400 h 455"/>
                  <a:gd name="T50" fmla="*/ 160 w 263"/>
                  <a:gd name="T51" fmla="*/ 413 h 455"/>
                  <a:gd name="T52" fmla="*/ 178 w 263"/>
                  <a:gd name="T53" fmla="*/ 411 h 455"/>
                  <a:gd name="T54" fmla="*/ 180 w 263"/>
                  <a:gd name="T55" fmla="*/ 396 h 455"/>
                  <a:gd name="T56" fmla="*/ 191 w 263"/>
                  <a:gd name="T57" fmla="*/ 383 h 455"/>
                  <a:gd name="T58" fmla="*/ 201 w 263"/>
                  <a:gd name="T59" fmla="*/ 364 h 455"/>
                  <a:gd name="T60" fmla="*/ 212 w 263"/>
                  <a:gd name="T61" fmla="*/ 353 h 455"/>
                  <a:gd name="T62" fmla="*/ 212 w 263"/>
                  <a:gd name="T63" fmla="*/ 338 h 455"/>
                  <a:gd name="T64" fmla="*/ 218 w 263"/>
                  <a:gd name="T65" fmla="*/ 330 h 455"/>
                  <a:gd name="T66" fmla="*/ 233 w 263"/>
                  <a:gd name="T67" fmla="*/ 332 h 455"/>
                  <a:gd name="T68" fmla="*/ 261 w 263"/>
                  <a:gd name="T69" fmla="*/ 317 h 455"/>
                  <a:gd name="T70" fmla="*/ 255 w 263"/>
                  <a:gd name="T71" fmla="*/ 304 h 455"/>
                  <a:gd name="T72" fmla="*/ 254 w 263"/>
                  <a:gd name="T73" fmla="*/ 289 h 455"/>
                  <a:gd name="T74" fmla="*/ 237 w 263"/>
                  <a:gd name="T75" fmla="*/ 105 h 455"/>
                  <a:gd name="T76" fmla="*/ 216 w 263"/>
                  <a:gd name="T77" fmla="*/ 0 h 455"/>
                  <a:gd name="T78" fmla="*/ 66 w 263"/>
                  <a:gd name="T79" fmla="*/ 16 h 455"/>
                  <a:gd name="T80" fmla="*/ 47 w 263"/>
                  <a:gd name="T81" fmla="*/ 28 h 455"/>
                  <a:gd name="T82" fmla="*/ 26 w 263"/>
                  <a:gd name="T83" fmla="*/ 37 h 455"/>
                  <a:gd name="T84" fmla="*/ 7 w 263"/>
                  <a:gd name="T85" fmla="*/ 28 h 455"/>
                  <a:gd name="T86" fmla="*/ 32 w 263"/>
                  <a:gd name="T87" fmla="*/ 28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 h="455">
                    <a:moveTo>
                      <a:pt x="32" y="282"/>
                    </a:moveTo>
                    <a:lnTo>
                      <a:pt x="24" y="289"/>
                    </a:lnTo>
                    <a:lnTo>
                      <a:pt x="28" y="297"/>
                    </a:lnTo>
                    <a:lnTo>
                      <a:pt x="24" y="304"/>
                    </a:lnTo>
                    <a:lnTo>
                      <a:pt x="24" y="312"/>
                    </a:lnTo>
                    <a:lnTo>
                      <a:pt x="30" y="319"/>
                    </a:lnTo>
                    <a:lnTo>
                      <a:pt x="35" y="327"/>
                    </a:lnTo>
                    <a:lnTo>
                      <a:pt x="35" y="332"/>
                    </a:lnTo>
                    <a:lnTo>
                      <a:pt x="39" y="347"/>
                    </a:lnTo>
                    <a:lnTo>
                      <a:pt x="37" y="355"/>
                    </a:lnTo>
                    <a:lnTo>
                      <a:pt x="35" y="355"/>
                    </a:lnTo>
                    <a:lnTo>
                      <a:pt x="30" y="370"/>
                    </a:lnTo>
                    <a:lnTo>
                      <a:pt x="28" y="376"/>
                    </a:lnTo>
                    <a:lnTo>
                      <a:pt x="20" y="391"/>
                    </a:lnTo>
                    <a:lnTo>
                      <a:pt x="15" y="398"/>
                    </a:lnTo>
                    <a:lnTo>
                      <a:pt x="7" y="404"/>
                    </a:lnTo>
                    <a:lnTo>
                      <a:pt x="7" y="411"/>
                    </a:lnTo>
                    <a:lnTo>
                      <a:pt x="7" y="411"/>
                    </a:lnTo>
                    <a:lnTo>
                      <a:pt x="5" y="426"/>
                    </a:lnTo>
                    <a:lnTo>
                      <a:pt x="4" y="426"/>
                    </a:lnTo>
                    <a:lnTo>
                      <a:pt x="4" y="439"/>
                    </a:lnTo>
                    <a:lnTo>
                      <a:pt x="0" y="447"/>
                    </a:lnTo>
                    <a:lnTo>
                      <a:pt x="5" y="455"/>
                    </a:lnTo>
                    <a:lnTo>
                      <a:pt x="13" y="455"/>
                    </a:lnTo>
                    <a:lnTo>
                      <a:pt x="17" y="449"/>
                    </a:lnTo>
                    <a:lnTo>
                      <a:pt x="13" y="441"/>
                    </a:lnTo>
                    <a:lnTo>
                      <a:pt x="28" y="443"/>
                    </a:lnTo>
                    <a:lnTo>
                      <a:pt x="34" y="439"/>
                    </a:lnTo>
                    <a:lnTo>
                      <a:pt x="35" y="447"/>
                    </a:lnTo>
                    <a:lnTo>
                      <a:pt x="43" y="445"/>
                    </a:lnTo>
                    <a:lnTo>
                      <a:pt x="39" y="438"/>
                    </a:lnTo>
                    <a:lnTo>
                      <a:pt x="49" y="438"/>
                    </a:lnTo>
                    <a:lnTo>
                      <a:pt x="56" y="434"/>
                    </a:lnTo>
                    <a:lnTo>
                      <a:pt x="77" y="441"/>
                    </a:lnTo>
                    <a:lnTo>
                      <a:pt x="84" y="447"/>
                    </a:lnTo>
                    <a:lnTo>
                      <a:pt x="88" y="441"/>
                    </a:lnTo>
                    <a:lnTo>
                      <a:pt x="88" y="438"/>
                    </a:lnTo>
                    <a:lnTo>
                      <a:pt x="92" y="432"/>
                    </a:lnTo>
                    <a:lnTo>
                      <a:pt x="99" y="428"/>
                    </a:lnTo>
                    <a:lnTo>
                      <a:pt x="105" y="423"/>
                    </a:lnTo>
                    <a:lnTo>
                      <a:pt x="111" y="430"/>
                    </a:lnTo>
                    <a:lnTo>
                      <a:pt x="116" y="432"/>
                    </a:lnTo>
                    <a:lnTo>
                      <a:pt x="124" y="436"/>
                    </a:lnTo>
                    <a:lnTo>
                      <a:pt x="126" y="430"/>
                    </a:lnTo>
                    <a:lnTo>
                      <a:pt x="131" y="423"/>
                    </a:lnTo>
                    <a:lnTo>
                      <a:pt x="129" y="415"/>
                    </a:lnTo>
                    <a:lnTo>
                      <a:pt x="135" y="409"/>
                    </a:lnTo>
                    <a:lnTo>
                      <a:pt x="143" y="404"/>
                    </a:lnTo>
                    <a:lnTo>
                      <a:pt x="139" y="398"/>
                    </a:lnTo>
                    <a:lnTo>
                      <a:pt x="146" y="400"/>
                    </a:lnTo>
                    <a:lnTo>
                      <a:pt x="152" y="411"/>
                    </a:lnTo>
                    <a:lnTo>
                      <a:pt x="160" y="413"/>
                    </a:lnTo>
                    <a:lnTo>
                      <a:pt x="173" y="415"/>
                    </a:lnTo>
                    <a:lnTo>
                      <a:pt x="178" y="411"/>
                    </a:lnTo>
                    <a:lnTo>
                      <a:pt x="180" y="404"/>
                    </a:lnTo>
                    <a:lnTo>
                      <a:pt x="180" y="396"/>
                    </a:lnTo>
                    <a:lnTo>
                      <a:pt x="184" y="383"/>
                    </a:lnTo>
                    <a:lnTo>
                      <a:pt x="191" y="383"/>
                    </a:lnTo>
                    <a:lnTo>
                      <a:pt x="199" y="377"/>
                    </a:lnTo>
                    <a:lnTo>
                      <a:pt x="201" y="364"/>
                    </a:lnTo>
                    <a:lnTo>
                      <a:pt x="208" y="361"/>
                    </a:lnTo>
                    <a:lnTo>
                      <a:pt x="212" y="353"/>
                    </a:lnTo>
                    <a:lnTo>
                      <a:pt x="216" y="345"/>
                    </a:lnTo>
                    <a:lnTo>
                      <a:pt x="212" y="338"/>
                    </a:lnTo>
                    <a:lnTo>
                      <a:pt x="212" y="330"/>
                    </a:lnTo>
                    <a:lnTo>
                      <a:pt x="218" y="330"/>
                    </a:lnTo>
                    <a:lnTo>
                      <a:pt x="225" y="327"/>
                    </a:lnTo>
                    <a:lnTo>
                      <a:pt x="233" y="332"/>
                    </a:lnTo>
                    <a:lnTo>
                      <a:pt x="246" y="321"/>
                    </a:lnTo>
                    <a:lnTo>
                      <a:pt x="261" y="317"/>
                    </a:lnTo>
                    <a:lnTo>
                      <a:pt x="263" y="312"/>
                    </a:lnTo>
                    <a:lnTo>
                      <a:pt x="255" y="304"/>
                    </a:lnTo>
                    <a:lnTo>
                      <a:pt x="257" y="297"/>
                    </a:lnTo>
                    <a:lnTo>
                      <a:pt x="254" y="289"/>
                    </a:lnTo>
                    <a:lnTo>
                      <a:pt x="257" y="285"/>
                    </a:lnTo>
                    <a:lnTo>
                      <a:pt x="237" y="105"/>
                    </a:lnTo>
                    <a:lnTo>
                      <a:pt x="223" y="5"/>
                    </a:lnTo>
                    <a:lnTo>
                      <a:pt x="216" y="0"/>
                    </a:lnTo>
                    <a:lnTo>
                      <a:pt x="103" y="13"/>
                    </a:lnTo>
                    <a:lnTo>
                      <a:pt x="66" y="16"/>
                    </a:lnTo>
                    <a:lnTo>
                      <a:pt x="62" y="16"/>
                    </a:lnTo>
                    <a:lnTo>
                      <a:pt x="47" y="28"/>
                    </a:lnTo>
                    <a:lnTo>
                      <a:pt x="34" y="35"/>
                    </a:lnTo>
                    <a:lnTo>
                      <a:pt x="26" y="37"/>
                    </a:lnTo>
                    <a:lnTo>
                      <a:pt x="17" y="35"/>
                    </a:lnTo>
                    <a:lnTo>
                      <a:pt x="7" y="28"/>
                    </a:lnTo>
                    <a:lnTo>
                      <a:pt x="7" y="32"/>
                    </a:lnTo>
                    <a:lnTo>
                      <a:pt x="32" y="282"/>
                    </a:lnTo>
                    <a:close/>
                  </a:path>
                </a:pathLst>
              </a:custGeom>
              <a:solidFill>
                <a:schemeClr val="tx1">
                  <a:lumMod val="75000"/>
                  <a:lumOff val="25000"/>
                </a:schemeClr>
              </a:solid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grpSp>
            <p:nvGrpSpPr>
              <p:cNvPr id="449" name="Group 448"/>
              <p:cNvGrpSpPr/>
              <p:nvPr/>
            </p:nvGrpSpPr>
            <p:grpSpPr>
              <a:xfrm>
                <a:off x="3605271" y="1704808"/>
                <a:ext cx="623488" cy="525840"/>
                <a:chOff x="3605271" y="1704808"/>
                <a:chExt cx="623488" cy="525840"/>
              </a:xfrm>
              <a:grpFill/>
            </p:grpSpPr>
            <p:sp>
              <p:nvSpPr>
                <p:cNvPr id="318" name="Freeform 79"/>
                <p:cNvSpPr>
                  <a:spLocks/>
                </p:cNvSpPr>
                <p:nvPr/>
              </p:nvSpPr>
              <p:spPr bwMode="auto">
                <a:xfrm>
                  <a:off x="3728240" y="1704808"/>
                  <a:ext cx="59563" cy="47962"/>
                </a:xfrm>
                <a:custGeom>
                  <a:avLst/>
                  <a:gdLst>
                    <a:gd name="T0" fmla="*/ 2 w 62"/>
                    <a:gd name="T1" fmla="*/ 41 h 55"/>
                    <a:gd name="T2" fmla="*/ 15 w 62"/>
                    <a:gd name="T3" fmla="*/ 41 h 55"/>
                    <a:gd name="T4" fmla="*/ 15 w 62"/>
                    <a:gd name="T5" fmla="*/ 34 h 55"/>
                    <a:gd name="T6" fmla="*/ 15 w 62"/>
                    <a:gd name="T7" fmla="*/ 41 h 55"/>
                    <a:gd name="T8" fmla="*/ 9 w 62"/>
                    <a:gd name="T9" fmla="*/ 49 h 55"/>
                    <a:gd name="T10" fmla="*/ 17 w 62"/>
                    <a:gd name="T11" fmla="*/ 55 h 55"/>
                    <a:gd name="T12" fmla="*/ 26 w 62"/>
                    <a:gd name="T13" fmla="*/ 36 h 55"/>
                    <a:gd name="T14" fmla="*/ 38 w 62"/>
                    <a:gd name="T15" fmla="*/ 23 h 55"/>
                    <a:gd name="T16" fmla="*/ 45 w 62"/>
                    <a:gd name="T17" fmla="*/ 17 h 55"/>
                    <a:gd name="T18" fmla="*/ 47 w 62"/>
                    <a:gd name="T19" fmla="*/ 9 h 55"/>
                    <a:gd name="T20" fmla="*/ 56 w 62"/>
                    <a:gd name="T21" fmla="*/ 9 h 55"/>
                    <a:gd name="T22" fmla="*/ 62 w 62"/>
                    <a:gd name="T23" fmla="*/ 4 h 55"/>
                    <a:gd name="T24" fmla="*/ 56 w 62"/>
                    <a:gd name="T25" fmla="*/ 0 h 55"/>
                    <a:gd name="T26" fmla="*/ 41 w 62"/>
                    <a:gd name="T27" fmla="*/ 0 h 55"/>
                    <a:gd name="T28" fmla="*/ 26 w 62"/>
                    <a:gd name="T29" fmla="*/ 6 h 55"/>
                    <a:gd name="T30" fmla="*/ 13 w 62"/>
                    <a:gd name="T31" fmla="*/ 13 h 55"/>
                    <a:gd name="T32" fmla="*/ 4 w 62"/>
                    <a:gd name="T33" fmla="*/ 28 h 55"/>
                    <a:gd name="T34" fmla="*/ 0 w 62"/>
                    <a:gd name="T35" fmla="*/ 34 h 55"/>
                    <a:gd name="T36" fmla="*/ 2 w 62"/>
                    <a:gd name="T37"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5">
                      <a:moveTo>
                        <a:pt x="2" y="41"/>
                      </a:moveTo>
                      <a:lnTo>
                        <a:pt x="15" y="41"/>
                      </a:lnTo>
                      <a:lnTo>
                        <a:pt x="15" y="34"/>
                      </a:lnTo>
                      <a:lnTo>
                        <a:pt x="15" y="41"/>
                      </a:lnTo>
                      <a:lnTo>
                        <a:pt x="9" y="49"/>
                      </a:lnTo>
                      <a:lnTo>
                        <a:pt x="17" y="55"/>
                      </a:lnTo>
                      <a:lnTo>
                        <a:pt x="26" y="36"/>
                      </a:lnTo>
                      <a:lnTo>
                        <a:pt x="38" y="23"/>
                      </a:lnTo>
                      <a:lnTo>
                        <a:pt x="45" y="17"/>
                      </a:lnTo>
                      <a:lnTo>
                        <a:pt x="47" y="9"/>
                      </a:lnTo>
                      <a:lnTo>
                        <a:pt x="56" y="9"/>
                      </a:lnTo>
                      <a:lnTo>
                        <a:pt x="62" y="4"/>
                      </a:lnTo>
                      <a:lnTo>
                        <a:pt x="56" y="0"/>
                      </a:lnTo>
                      <a:lnTo>
                        <a:pt x="41" y="0"/>
                      </a:lnTo>
                      <a:lnTo>
                        <a:pt x="26" y="6"/>
                      </a:lnTo>
                      <a:lnTo>
                        <a:pt x="13" y="13"/>
                      </a:lnTo>
                      <a:lnTo>
                        <a:pt x="4" y="28"/>
                      </a:lnTo>
                      <a:lnTo>
                        <a:pt x="0" y="34"/>
                      </a:lnTo>
                      <a:lnTo>
                        <a:pt x="2" y="41"/>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21" name="Freeform 82"/>
                <p:cNvSpPr>
                  <a:spLocks/>
                </p:cNvSpPr>
                <p:nvPr/>
              </p:nvSpPr>
              <p:spPr bwMode="auto">
                <a:xfrm>
                  <a:off x="3605271" y="1734458"/>
                  <a:ext cx="469777" cy="190105"/>
                </a:xfrm>
                <a:custGeom>
                  <a:avLst/>
                  <a:gdLst>
                    <a:gd name="T0" fmla="*/ 25 w 489"/>
                    <a:gd name="T1" fmla="*/ 101 h 218"/>
                    <a:gd name="T2" fmla="*/ 124 w 489"/>
                    <a:gd name="T3" fmla="*/ 126 h 218"/>
                    <a:gd name="T4" fmla="*/ 152 w 489"/>
                    <a:gd name="T5" fmla="*/ 128 h 218"/>
                    <a:gd name="T6" fmla="*/ 179 w 489"/>
                    <a:gd name="T7" fmla="*/ 146 h 218"/>
                    <a:gd name="T8" fmla="*/ 203 w 489"/>
                    <a:gd name="T9" fmla="*/ 158 h 218"/>
                    <a:gd name="T10" fmla="*/ 203 w 489"/>
                    <a:gd name="T11" fmla="*/ 180 h 218"/>
                    <a:gd name="T12" fmla="*/ 209 w 489"/>
                    <a:gd name="T13" fmla="*/ 190 h 218"/>
                    <a:gd name="T14" fmla="*/ 213 w 489"/>
                    <a:gd name="T15" fmla="*/ 210 h 218"/>
                    <a:gd name="T16" fmla="*/ 224 w 489"/>
                    <a:gd name="T17" fmla="*/ 218 h 218"/>
                    <a:gd name="T18" fmla="*/ 241 w 489"/>
                    <a:gd name="T19" fmla="*/ 178 h 218"/>
                    <a:gd name="T20" fmla="*/ 254 w 489"/>
                    <a:gd name="T21" fmla="*/ 150 h 218"/>
                    <a:gd name="T22" fmla="*/ 260 w 489"/>
                    <a:gd name="T23" fmla="*/ 135 h 218"/>
                    <a:gd name="T24" fmla="*/ 273 w 489"/>
                    <a:gd name="T25" fmla="*/ 143 h 218"/>
                    <a:gd name="T26" fmla="*/ 288 w 489"/>
                    <a:gd name="T27" fmla="*/ 128 h 218"/>
                    <a:gd name="T28" fmla="*/ 288 w 489"/>
                    <a:gd name="T29" fmla="*/ 143 h 218"/>
                    <a:gd name="T30" fmla="*/ 295 w 489"/>
                    <a:gd name="T31" fmla="*/ 145 h 218"/>
                    <a:gd name="T32" fmla="*/ 310 w 489"/>
                    <a:gd name="T33" fmla="*/ 124 h 218"/>
                    <a:gd name="T34" fmla="*/ 327 w 489"/>
                    <a:gd name="T35" fmla="*/ 113 h 218"/>
                    <a:gd name="T36" fmla="*/ 354 w 489"/>
                    <a:gd name="T37" fmla="*/ 109 h 218"/>
                    <a:gd name="T38" fmla="*/ 380 w 489"/>
                    <a:gd name="T39" fmla="*/ 94 h 218"/>
                    <a:gd name="T40" fmla="*/ 408 w 489"/>
                    <a:gd name="T41" fmla="*/ 99 h 218"/>
                    <a:gd name="T42" fmla="*/ 429 w 489"/>
                    <a:gd name="T43" fmla="*/ 101 h 218"/>
                    <a:gd name="T44" fmla="*/ 444 w 489"/>
                    <a:gd name="T45" fmla="*/ 96 h 218"/>
                    <a:gd name="T46" fmla="*/ 489 w 489"/>
                    <a:gd name="T47" fmla="*/ 92 h 218"/>
                    <a:gd name="T48" fmla="*/ 478 w 489"/>
                    <a:gd name="T49" fmla="*/ 77 h 218"/>
                    <a:gd name="T50" fmla="*/ 463 w 489"/>
                    <a:gd name="T51" fmla="*/ 68 h 218"/>
                    <a:gd name="T52" fmla="*/ 455 w 489"/>
                    <a:gd name="T53" fmla="*/ 47 h 218"/>
                    <a:gd name="T54" fmla="*/ 444 w 489"/>
                    <a:gd name="T55" fmla="*/ 43 h 218"/>
                    <a:gd name="T56" fmla="*/ 429 w 489"/>
                    <a:gd name="T57" fmla="*/ 45 h 218"/>
                    <a:gd name="T58" fmla="*/ 399 w 489"/>
                    <a:gd name="T59" fmla="*/ 43 h 218"/>
                    <a:gd name="T60" fmla="*/ 378 w 489"/>
                    <a:gd name="T61" fmla="*/ 22 h 218"/>
                    <a:gd name="T62" fmla="*/ 329 w 489"/>
                    <a:gd name="T63" fmla="*/ 34 h 218"/>
                    <a:gd name="T64" fmla="*/ 305 w 489"/>
                    <a:gd name="T65" fmla="*/ 47 h 218"/>
                    <a:gd name="T66" fmla="*/ 275 w 489"/>
                    <a:gd name="T67" fmla="*/ 66 h 218"/>
                    <a:gd name="T68" fmla="*/ 254 w 489"/>
                    <a:gd name="T69" fmla="*/ 60 h 218"/>
                    <a:gd name="T70" fmla="*/ 224 w 489"/>
                    <a:gd name="T71" fmla="*/ 62 h 218"/>
                    <a:gd name="T72" fmla="*/ 203 w 489"/>
                    <a:gd name="T73" fmla="*/ 36 h 218"/>
                    <a:gd name="T74" fmla="*/ 183 w 489"/>
                    <a:gd name="T75" fmla="*/ 26 h 218"/>
                    <a:gd name="T76" fmla="*/ 158 w 489"/>
                    <a:gd name="T77" fmla="*/ 36 h 218"/>
                    <a:gd name="T78" fmla="*/ 154 w 489"/>
                    <a:gd name="T79" fmla="*/ 30 h 218"/>
                    <a:gd name="T80" fmla="*/ 143 w 489"/>
                    <a:gd name="T81" fmla="*/ 43 h 218"/>
                    <a:gd name="T82" fmla="*/ 130 w 489"/>
                    <a:gd name="T83" fmla="*/ 9 h 218"/>
                    <a:gd name="T84" fmla="*/ 107 w 489"/>
                    <a:gd name="T85" fmla="*/ 17 h 218"/>
                    <a:gd name="T86" fmla="*/ 81 w 489"/>
                    <a:gd name="T87" fmla="*/ 36 h 218"/>
                    <a:gd name="T88" fmla="*/ 60 w 489"/>
                    <a:gd name="T89" fmla="*/ 45 h 218"/>
                    <a:gd name="T90" fmla="*/ 40 w 489"/>
                    <a:gd name="T91" fmla="*/ 51 h 218"/>
                    <a:gd name="T92" fmla="*/ 0 w 489"/>
                    <a:gd name="T93" fmla="*/ 7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218">
                      <a:moveTo>
                        <a:pt x="11" y="83"/>
                      </a:moveTo>
                      <a:lnTo>
                        <a:pt x="17" y="88"/>
                      </a:lnTo>
                      <a:lnTo>
                        <a:pt x="25" y="101"/>
                      </a:lnTo>
                      <a:lnTo>
                        <a:pt x="98" y="116"/>
                      </a:lnTo>
                      <a:lnTo>
                        <a:pt x="122" y="126"/>
                      </a:lnTo>
                      <a:lnTo>
                        <a:pt x="124" y="126"/>
                      </a:lnTo>
                      <a:lnTo>
                        <a:pt x="139" y="128"/>
                      </a:lnTo>
                      <a:lnTo>
                        <a:pt x="145" y="126"/>
                      </a:lnTo>
                      <a:lnTo>
                        <a:pt x="152" y="128"/>
                      </a:lnTo>
                      <a:lnTo>
                        <a:pt x="169" y="130"/>
                      </a:lnTo>
                      <a:lnTo>
                        <a:pt x="177" y="135"/>
                      </a:lnTo>
                      <a:lnTo>
                        <a:pt x="179" y="146"/>
                      </a:lnTo>
                      <a:lnTo>
                        <a:pt x="184" y="148"/>
                      </a:lnTo>
                      <a:lnTo>
                        <a:pt x="196" y="150"/>
                      </a:lnTo>
                      <a:lnTo>
                        <a:pt x="203" y="158"/>
                      </a:lnTo>
                      <a:lnTo>
                        <a:pt x="201" y="160"/>
                      </a:lnTo>
                      <a:lnTo>
                        <a:pt x="203" y="165"/>
                      </a:lnTo>
                      <a:lnTo>
                        <a:pt x="203" y="180"/>
                      </a:lnTo>
                      <a:lnTo>
                        <a:pt x="199" y="186"/>
                      </a:lnTo>
                      <a:lnTo>
                        <a:pt x="203" y="193"/>
                      </a:lnTo>
                      <a:lnTo>
                        <a:pt x="209" y="190"/>
                      </a:lnTo>
                      <a:lnTo>
                        <a:pt x="216" y="190"/>
                      </a:lnTo>
                      <a:lnTo>
                        <a:pt x="213" y="205"/>
                      </a:lnTo>
                      <a:lnTo>
                        <a:pt x="213" y="210"/>
                      </a:lnTo>
                      <a:lnTo>
                        <a:pt x="220" y="216"/>
                      </a:lnTo>
                      <a:lnTo>
                        <a:pt x="220" y="216"/>
                      </a:lnTo>
                      <a:lnTo>
                        <a:pt x="224" y="218"/>
                      </a:lnTo>
                      <a:lnTo>
                        <a:pt x="224" y="210"/>
                      </a:lnTo>
                      <a:lnTo>
                        <a:pt x="231" y="199"/>
                      </a:lnTo>
                      <a:lnTo>
                        <a:pt x="241" y="178"/>
                      </a:lnTo>
                      <a:lnTo>
                        <a:pt x="245" y="165"/>
                      </a:lnTo>
                      <a:lnTo>
                        <a:pt x="248" y="158"/>
                      </a:lnTo>
                      <a:lnTo>
                        <a:pt x="254" y="150"/>
                      </a:lnTo>
                      <a:lnTo>
                        <a:pt x="258" y="137"/>
                      </a:lnTo>
                      <a:lnTo>
                        <a:pt x="263" y="128"/>
                      </a:lnTo>
                      <a:lnTo>
                        <a:pt x="260" y="135"/>
                      </a:lnTo>
                      <a:lnTo>
                        <a:pt x="263" y="141"/>
                      </a:lnTo>
                      <a:lnTo>
                        <a:pt x="267" y="148"/>
                      </a:lnTo>
                      <a:lnTo>
                        <a:pt x="273" y="143"/>
                      </a:lnTo>
                      <a:lnTo>
                        <a:pt x="275" y="139"/>
                      </a:lnTo>
                      <a:lnTo>
                        <a:pt x="282" y="131"/>
                      </a:lnTo>
                      <a:lnTo>
                        <a:pt x="288" y="128"/>
                      </a:lnTo>
                      <a:lnTo>
                        <a:pt x="295" y="130"/>
                      </a:lnTo>
                      <a:lnTo>
                        <a:pt x="293" y="137"/>
                      </a:lnTo>
                      <a:lnTo>
                        <a:pt x="288" y="143"/>
                      </a:lnTo>
                      <a:lnTo>
                        <a:pt x="284" y="150"/>
                      </a:lnTo>
                      <a:lnTo>
                        <a:pt x="292" y="152"/>
                      </a:lnTo>
                      <a:lnTo>
                        <a:pt x="295" y="145"/>
                      </a:lnTo>
                      <a:lnTo>
                        <a:pt x="303" y="137"/>
                      </a:lnTo>
                      <a:lnTo>
                        <a:pt x="309" y="131"/>
                      </a:lnTo>
                      <a:lnTo>
                        <a:pt x="310" y="124"/>
                      </a:lnTo>
                      <a:lnTo>
                        <a:pt x="314" y="118"/>
                      </a:lnTo>
                      <a:lnTo>
                        <a:pt x="320" y="115"/>
                      </a:lnTo>
                      <a:lnTo>
                        <a:pt x="327" y="113"/>
                      </a:lnTo>
                      <a:lnTo>
                        <a:pt x="333" y="115"/>
                      </a:lnTo>
                      <a:lnTo>
                        <a:pt x="346" y="109"/>
                      </a:lnTo>
                      <a:lnTo>
                        <a:pt x="354" y="109"/>
                      </a:lnTo>
                      <a:lnTo>
                        <a:pt x="361" y="105"/>
                      </a:lnTo>
                      <a:lnTo>
                        <a:pt x="367" y="96"/>
                      </a:lnTo>
                      <a:lnTo>
                        <a:pt x="380" y="94"/>
                      </a:lnTo>
                      <a:lnTo>
                        <a:pt x="387" y="96"/>
                      </a:lnTo>
                      <a:lnTo>
                        <a:pt x="393" y="94"/>
                      </a:lnTo>
                      <a:lnTo>
                        <a:pt x="408" y="99"/>
                      </a:lnTo>
                      <a:lnTo>
                        <a:pt x="421" y="111"/>
                      </a:lnTo>
                      <a:lnTo>
                        <a:pt x="429" y="115"/>
                      </a:lnTo>
                      <a:lnTo>
                        <a:pt x="429" y="101"/>
                      </a:lnTo>
                      <a:lnTo>
                        <a:pt x="431" y="94"/>
                      </a:lnTo>
                      <a:lnTo>
                        <a:pt x="436" y="92"/>
                      </a:lnTo>
                      <a:lnTo>
                        <a:pt x="444" y="96"/>
                      </a:lnTo>
                      <a:lnTo>
                        <a:pt x="451" y="94"/>
                      </a:lnTo>
                      <a:lnTo>
                        <a:pt x="483" y="94"/>
                      </a:lnTo>
                      <a:lnTo>
                        <a:pt x="489" y="92"/>
                      </a:lnTo>
                      <a:lnTo>
                        <a:pt x="485" y="86"/>
                      </a:lnTo>
                      <a:lnTo>
                        <a:pt x="478" y="83"/>
                      </a:lnTo>
                      <a:lnTo>
                        <a:pt x="478" y="77"/>
                      </a:lnTo>
                      <a:lnTo>
                        <a:pt x="470" y="73"/>
                      </a:lnTo>
                      <a:lnTo>
                        <a:pt x="468" y="73"/>
                      </a:lnTo>
                      <a:lnTo>
                        <a:pt x="463" y="68"/>
                      </a:lnTo>
                      <a:lnTo>
                        <a:pt x="463" y="60"/>
                      </a:lnTo>
                      <a:lnTo>
                        <a:pt x="459" y="54"/>
                      </a:lnTo>
                      <a:lnTo>
                        <a:pt x="455" y="47"/>
                      </a:lnTo>
                      <a:lnTo>
                        <a:pt x="449" y="39"/>
                      </a:lnTo>
                      <a:lnTo>
                        <a:pt x="444" y="41"/>
                      </a:lnTo>
                      <a:lnTo>
                        <a:pt x="444" y="43"/>
                      </a:lnTo>
                      <a:lnTo>
                        <a:pt x="440" y="49"/>
                      </a:lnTo>
                      <a:lnTo>
                        <a:pt x="433" y="51"/>
                      </a:lnTo>
                      <a:lnTo>
                        <a:pt x="429" y="45"/>
                      </a:lnTo>
                      <a:lnTo>
                        <a:pt x="416" y="51"/>
                      </a:lnTo>
                      <a:lnTo>
                        <a:pt x="401" y="49"/>
                      </a:lnTo>
                      <a:lnTo>
                        <a:pt x="399" y="43"/>
                      </a:lnTo>
                      <a:lnTo>
                        <a:pt x="397" y="17"/>
                      </a:lnTo>
                      <a:lnTo>
                        <a:pt x="384" y="21"/>
                      </a:lnTo>
                      <a:lnTo>
                        <a:pt x="378" y="22"/>
                      </a:lnTo>
                      <a:lnTo>
                        <a:pt x="365" y="30"/>
                      </a:lnTo>
                      <a:lnTo>
                        <a:pt x="357" y="32"/>
                      </a:lnTo>
                      <a:lnTo>
                        <a:pt x="329" y="34"/>
                      </a:lnTo>
                      <a:lnTo>
                        <a:pt x="324" y="37"/>
                      </a:lnTo>
                      <a:lnTo>
                        <a:pt x="312" y="39"/>
                      </a:lnTo>
                      <a:lnTo>
                        <a:pt x="305" y="47"/>
                      </a:lnTo>
                      <a:lnTo>
                        <a:pt x="292" y="54"/>
                      </a:lnTo>
                      <a:lnTo>
                        <a:pt x="280" y="69"/>
                      </a:lnTo>
                      <a:lnTo>
                        <a:pt x="275" y="66"/>
                      </a:lnTo>
                      <a:lnTo>
                        <a:pt x="267" y="68"/>
                      </a:lnTo>
                      <a:lnTo>
                        <a:pt x="260" y="66"/>
                      </a:lnTo>
                      <a:lnTo>
                        <a:pt x="254" y="60"/>
                      </a:lnTo>
                      <a:lnTo>
                        <a:pt x="237" y="66"/>
                      </a:lnTo>
                      <a:lnTo>
                        <a:pt x="231" y="66"/>
                      </a:lnTo>
                      <a:lnTo>
                        <a:pt x="224" y="62"/>
                      </a:lnTo>
                      <a:lnTo>
                        <a:pt x="220" y="56"/>
                      </a:lnTo>
                      <a:lnTo>
                        <a:pt x="207" y="43"/>
                      </a:lnTo>
                      <a:lnTo>
                        <a:pt x="203" y="36"/>
                      </a:lnTo>
                      <a:lnTo>
                        <a:pt x="198" y="34"/>
                      </a:lnTo>
                      <a:lnTo>
                        <a:pt x="190" y="28"/>
                      </a:lnTo>
                      <a:lnTo>
                        <a:pt x="183" y="26"/>
                      </a:lnTo>
                      <a:lnTo>
                        <a:pt x="169" y="26"/>
                      </a:lnTo>
                      <a:lnTo>
                        <a:pt x="162" y="28"/>
                      </a:lnTo>
                      <a:lnTo>
                        <a:pt x="158" y="36"/>
                      </a:lnTo>
                      <a:lnTo>
                        <a:pt x="154" y="37"/>
                      </a:lnTo>
                      <a:lnTo>
                        <a:pt x="160" y="24"/>
                      </a:lnTo>
                      <a:lnTo>
                        <a:pt x="154" y="30"/>
                      </a:lnTo>
                      <a:lnTo>
                        <a:pt x="147" y="34"/>
                      </a:lnTo>
                      <a:lnTo>
                        <a:pt x="145" y="41"/>
                      </a:lnTo>
                      <a:lnTo>
                        <a:pt x="143" y="43"/>
                      </a:lnTo>
                      <a:lnTo>
                        <a:pt x="141" y="37"/>
                      </a:lnTo>
                      <a:lnTo>
                        <a:pt x="141" y="22"/>
                      </a:lnTo>
                      <a:lnTo>
                        <a:pt x="130" y="9"/>
                      </a:lnTo>
                      <a:lnTo>
                        <a:pt x="126" y="7"/>
                      </a:lnTo>
                      <a:lnTo>
                        <a:pt x="121" y="0"/>
                      </a:lnTo>
                      <a:lnTo>
                        <a:pt x="107" y="17"/>
                      </a:lnTo>
                      <a:lnTo>
                        <a:pt x="104" y="22"/>
                      </a:lnTo>
                      <a:lnTo>
                        <a:pt x="89" y="28"/>
                      </a:lnTo>
                      <a:lnTo>
                        <a:pt x="81" y="36"/>
                      </a:lnTo>
                      <a:lnTo>
                        <a:pt x="75" y="41"/>
                      </a:lnTo>
                      <a:lnTo>
                        <a:pt x="68" y="43"/>
                      </a:lnTo>
                      <a:lnTo>
                        <a:pt x="60" y="45"/>
                      </a:lnTo>
                      <a:lnTo>
                        <a:pt x="55" y="47"/>
                      </a:lnTo>
                      <a:lnTo>
                        <a:pt x="47" y="47"/>
                      </a:lnTo>
                      <a:lnTo>
                        <a:pt x="40" y="51"/>
                      </a:lnTo>
                      <a:lnTo>
                        <a:pt x="27" y="64"/>
                      </a:lnTo>
                      <a:lnTo>
                        <a:pt x="6" y="73"/>
                      </a:lnTo>
                      <a:lnTo>
                        <a:pt x="0" y="77"/>
                      </a:lnTo>
                      <a:lnTo>
                        <a:pt x="4" y="81"/>
                      </a:lnTo>
                      <a:lnTo>
                        <a:pt x="11" y="83"/>
                      </a:lnTo>
                      <a:close/>
                    </a:path>
                  </a:pathLst>
                </a:custGeom>
                <a:solidFill>
                  <a:schemeClr val="tx1">
                    <a:lumMod val="75000"/>
                    <a:lumOff val="25000"/>
                  </a:schemeClr>
                </a:solid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30" name="Freeform 91"/>
                <p:cNvSpPr>
                  <a:spLocks/>
                </p:cNvSpPr>
                <p:nvPr/>
              </p:nvSpPr>
              <p:spPr bwMode="auto">
                <a:xfrm>
                  <a:off x="3957845" y="1848695"/>
                  <a:ext cx="6725" cy="14825"/>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35" name="Freeform 96"/>
                <p:cNvSpPr>
                  <a:spLocks/>
                </p:cNvSpPr>
                <p:nvPr/>
              </p:nvSpPr>
              <p:spPr bwMode="auto">
                <a:xfrm>
                  <a:off x="3910771" y="1837358"/>
                  <a:ext cx="317988" cy="393290"/>
                </a:xfrm>
                <a:custGeom>
                  <a:avLst/>
                  <a:gdLst>
                    <a:gd name="T0" fmla="*/ 163 w 331"/>
                    <a:gd name="T1" fmla="*/ 440 h 451"/>
                    <a:gd name="T2" fmla="*/ 272 w 331"/>
                    <a:gd name="T3" fmla="*/ 408 h 451"/>
                    <a:gd name="T4" fmla="*/ 288 w 331"/>
                    <a:gd name="T5" fmla="*/ 359 h 451"/>
                    <a:gd name="T6" fmla="*/ 299 w 331"/>
                    <a:gd name="T7" fmla="*/ 350 h 451"/>
                    <a:gd name="T8" fmla="*/ 308 w 331"/>
                    <a:gd name="T9" fmla="*/ 322 h 451"/>
                    <a:gd name="T10" fmla="*/ 319 w 331"/>
                    <a:gd name="T11" fmla="*/ 316 h 451"/>
                    <a:gd name="T12" fmla="*/ 325 w 331"/>
                    <a:gd name="T13" fmla="*/ 324 h 451"/>
                    <a:gd name="T14" fmla="*/ 329 w 331"/>
                    <a:gd name="T15" fmla="*/ 295 h 451"/>
                    <a:gd name="T16" fmla="*/ 331 w 331"/>
                    <a:gd name="T17" fmla="*/ 273 h 451"/>
                    <a:gd name="T18" fmla="*/ 319 w 331"/>
                    <a:gd name="T19" fmla="*/ 254 h 451"/>
                    <a:gd name="T20" fmla="*/ 308 w 331"/>
                    <a:gd name="T21" fmla="*/ 218 h 451"/>
                    <a:gd name="T22" fmla="*/ 286 w 331"/>
                    <a:gd name="T23" fmla="*/ 171 h 451"/>
                    <a:gd name="T24" fmla="*/ 261 w 331"/>
                    <a:gd name="T25" fmla="*/ 175 h 451"/>
                    <a:gd name="T26" fmla="*/ 241 w 331"/>
                    <a:gd name="T27" fmla="*/ 186 h 451"/>
                    <a:gd name="T28" fmla="*/ 233 w 331"/>
                    <a:gd name="T29" fmla="*/ 211 h 451"/>
                    <a:gd name="T30" fmla="*/ 218 w 331"/>
                    <a:gd name="T31" fmla="*/ 222 h 451"/>
                    <a:gd name="T32" fmla="*/ 201 w 331"/>
                    <a:gd name="T33" fmla="*/ 203 h 451"/>
                    <a:gd name="T34" fmla="*/ 216 w 331"/>
                    <a:gd name="T35" fmla="*/ 183 h 451"/>
                    <a:gd name="T36" fmla="*/ 225 w 331"/>
                    <a:gd name="T37" fmla="*/ 151 h 451"/>
                    <a:gd name="T38" fmla="*/ 237 w 331"/>
                    <a:gd name="T39" fmla="*/ 119 h 451"/>
                    <a:gd name="T40" fmla="*/ 231 w 331"/>
                    <a:gd name="T41" fmla="*/ 85 h 451"/>
                    <a:gd name="T42" fmla="*/ 222 w 331"/>
                    <a:gd name="T43" fmla="*/ 64 h 451"/>
                    <a:gd name="T44" fmla="*/ 225 w 331"/>
                    <a:gd name="T45" fmla="*/ 55 h 451"/>
                    <a:gd name="T46" fmla="*/ 210 w 331"/>
                    <a:gd name="T47" fmla="*/ 36 h 451"/>
                    <a:gd name="T48" fmla="*/ 182 w 331"/>
                    <a:gd name="T49" fmla="*/ 28 h 451"/>
                    <a:gd name="T50" fmla="*/ 162 w 331"/>
                    <a:gd name="T51" fmla="*/ 23 h 451"/>
                    <a:gd name="T52" fmla="*/ 145 w 331"/>
                    <a:gd name="T53" fmla="*/ 12 h 451"/>
                    <a:gd name="T54" fmla="*/ 124 w 331"/>
                    <a:gd name="T55" fmla="*/ 8 h 451"/>
                    <a:gd name="T56" fmla="*/ 105 w 331"/>
                    <a:gd name="T57" fmla="*/ 6 h 451"/>
                    <a:gd name="T58" fmla="*/ 88 w 331"/>
                    <a:gd name="T59" fmla="*/ 25 h 451"/>
                    <a:gd name="T60" fmla="*/ 98 w 331"/>
                    <a:gd name="T61" fmla="*/ 44 h 451"/>
                    <a:gd name="T62" fmla="*/ 81 w 331"/>
                    <a:gd name="T63" fmla="*/ 53 h 451"/>
                    <a:gd name="T64" fmla="*/ 73 w 331"/>
                    <a:gd name="T65" fmla="*/ 87 h 451"/>
                    <a:gd name="T66" fmla="*/ 69 w 331"/>
                    <a:gd name="T67" fmla="*/ 107 h 451"/>
                    <a:gd name="T68" fmla="*/ 66 w 331"/>
                    <a:gd name="T69" fmla="*/ 94 h 451"/>
                    <a:gd name="T70" fmla="*/ 56 w 331"/>
                    <a:gd name="T71" fmla="*/ 115 h 451"/>
                    <a:gd name="T72" fmla="*/ 54 w 331"/>
                    <a:gd name="T73" fmla="*/ 94 h 451"/>
                    <a:gd name="T74" fmla="*/ 53 w 331"/>
                    <a:gd name="T75" fmla="*/ 75 h 451"/>
                    <a:gd name="T76" fmla="*/ 43 w 331"/>
                    <a:gd name="T77" fmla="*/ 96 h 451"/>
                    <a:gd name="T78" fmla="*/ 22 w 331"/>
                    <a:gd name="T79" fmla="*/ 113 h 451"/>
                    <a:gd name="T80" fmla="*/ 11 w 331"/>
                    <a:gd name="T81" fmla="*/ 132 h 451"/>
                    <a:gd name="T82" fmla="*/ 15 w 331"/>
                    <a:gd name="T83" fmla="*/ 164 h 451"/>
                    <a:gd name="T84" fmla="*/ 0 w 331"/>
                    <a:gd name="T85" fmla="*/ 198 h 451"/>
                    <a:gd name="T86" fmla="*/ 9 w 331"/>
                    <a:gd name="T87" fmla="*/ 232 h 451"/>
                    <a:gd name="T88" fmla="*/ 4 w 331"/>
                    <a:gd name="T89" fmla="*/ 252 h 451"/>
                    <a:gd name="T90" fmla="*/ 24 w 331"/>
                    <a:gd name="T91" fmla="*/ 294 h 451"/>
                    <a:gd name="T92" fmla="*/ 39 w 331"/>
                    <a:gd name="T93" fmla="*/ 363 h 451"/>
                    <a:gd name="T94" fmla="*/ 24 w 331"/>
                    <a:gd name="T95" fmla="*/ 408 h 451"/>
                    <a:gd name="T96" fmla="*/ 11 w 331"/>
                    <a:gd name="T97" fmla="*/ 444 h 451"/>
                    <a:gd name="T98" fmla="*/ 6 w 331"/>
                    <a:gd name="T99" fmla="*/ 45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1" h="451">
                      <a:moveTo>
                        <a:pt x="43" y="448"/>
                      </a:moveTo>
                      <a:lnTo>
                        <a:pt x="156" y="435"/>
                      </a:lnTo>
                      <a:lnTo>
                        <a:pt x="163" y="440"/>
                      </a:lnTo>
                      <a:lnTo>
                        <a:pt x="237" y="429"/>
                      </a:lnTo>
                      <a:lnTo>
                        <a:pt x="269" y="421"/>
                      </a:lnTo>
                      <a:lnTo>
                        <a:pt x="272" y="408"/>
                      </a:lnTo>
                      <a:lnTo>
                        <a:pt x="286" y="388"/>
                      </a:lnTo>
                      <a:lnTo>
                        <a:pt x="286" y="367"/>
                      </a:lnTo>
                      <a:lnTo>
                        <a:pt x="288" y="359"/>
                      </a:lnTo>
                      <a:lnTo>
                        <a:pt x="289" y="357"/>
                      </a:lnTo>
                      <a:lnTo>
                        <a:pt x="289" y="356"/>
                      </a:lnTo>
                      <a:lnTo>
                        <a:pt x="299" y="350"/>
                      </a:lnTo>
                      <a:lnTo>
                        <a:pt x="303" y="342"/>
                      </a:lnTo>
                      <a:lnTo>
                        <a:pt x="303" y="327"/>
                      </a:lnTo>
                      <a:lnTo>
                        <a:pt x="308" y="322"/>
                      </a:lnTo>
                      <a:lnTo>
                        <a:pt x="308" y="316"/>
                      </a:lnTo>
                      <a:lnTo>
                        <a:pt x="316" y="312"/>
                      </a:lnTo>
                      <a:lnTo>
                        <a:pt x="319" y="316"/>
                      </a:lnTo>
                      <a:lnTo>
                        <a:pt x="321" y="324"/>
                      </a:lnTo>
                      <a:lnTo>
                        <a:pt x="319" y="326"/>
                      </a:lnTo>
                      <a:lnTo>
                        <a:pt x="325" y="324"/>
                      </a:lnTo>
                      <a:lnTo>
                        <a:pt x="329" y="316"/>
                      </a:lnTo>
                      <a:lnTo>
                        <a:pt x="331" y="301"/>
                      </a:lnTo>
                      <a:lnTo>
                        <a:pt x="329" y="295"/>
                      </a:lnTo>
                      <a:lnTo>
                        <a:pt x="329" y="280"/>
                      </a:lnTo>
                      <a:lnTo>
                        <a:pt x="331" y="279"/>
                      </a:lnTo>
                      <a:lnTo>
                        <a:pt x="331" y="273"/>
                      </a:lnTo>
                      <a:lnTo>
                        <a:pt x="331" y="273"/>
                      </a:lnTo>
                      <a:lnTo>
                        <a:pt x="323" y="262"/>
                      </a:lnTo>
                      <a:lnTo>
                        <a:pt x="319" y="254"/>
                      </a:lnTo>
                      <a:lnTo>
                        <a:pt x="316" y="239"/>
                      </a:lnTo>
                      <a:lnTo>
                        <a:pt x="312" y="226"/>
                      </a:lnTo>
                      <a:lnTo>
                        <a:pt x="308" y="218"/>
                      </a:lnTo>
                      <a:lnTo>
                        <a:pt x="301" y="192"/>
                      </a:lnTo>
                      <a:lnTo>
                        <a:pt x="293" y="179"/>
                      </a:lnTo>
                      <a:lnTo>
                        <a:pt x="286" y="171"/>
                      </a:lnTo>
                      <a:lnTo>
                        <a:pt x="280" y="169"/>
                      </a:lnTo>
                      <a:lnTo>
                        <a:pt x="272" y="168"/>
                      </a:lnTo>
                      <a:lnTo>
                        <a:pt x="261" y="175"/>
                      </a:lnTo>
                      <a:lnTo>
                        <a:pt x="256" y="179"/>
                      </a:lnTo>
                      <a:lnTo>
                        <a:pt x="248" y="185"/>
                      </a:lnTo>
                      <a:lnTo>
                        <a:pt x="241" y="186"/>
                      </a:lnTo>
                      <a:lnTo>
                        <a:pt x="242" y="194"/>
                      </a:lnTo>
                      <a:lnTo>
                        <a:pt x="239" y="205"/>
                      </a:lnTo>
                      <a:lnTo>
                        <a:pt x="233" y="211"/>
                      </a:lnTo>
                      <a:lnTo>
                        <a:pt x="229" y="218"/>
                      </a:lnTo>
                      <a:lnTo>
                        <a:pt x="224" y="226"/>
                      </a:lnTo>
                      <a:lnTo>
                        <a:pt x="218" y="222"/>
                      </a:lnTo>
                      <a:lnTo>
                        <a:pt x="210" y="222"/>
                      </a:lnTo>
                      <a:lnTo>
                        <a:pt x="201" y="215"/>
                      </a:lnTo>
                      <a:lnTo>
                        <a:pt x="201" y="203"/>
                      </a:lnTo>
                      <a:lnTo>
                        <a:pt x="203" y="188"/>
                      </a:lnTo>
                      <a:lnTo>
                        <a:pt x="209" y="185"/>
                      </a:lnTo>
                      <a:lnTo>
                        <a:pt x="216" y="183"/>
                      </a:lnTo>
                      <a:lnTo>
                        <a:pt x="224" y="171"/>
                      </a:lnTo>
                      <a:lnTo>
                        <a:pt x="224" y="158"/>
                      </a:lnTo>
                      <a:lnTo>
                        <a:pt x="225" y="151"/>
                      </a:lnTo>
                      <a:lnTo>
                        <a:pt x="233" y="147"/>
                      </a:lnTo>
                      <a:lnTo>
                        <a:pt x="239" y="141"/>
                      </a:lnTo>
                      <a:lnTo>
                        <a:pt x="237" y="119"/>
                      </a:lnTo>
                      <a:lnTo>
                        <a:pt x="237" y="106"/>
                      </a:lnTo>
                      <a:lnTo>
                        <a:pt x="233" y="91"/>
                      </a:lnTo>
                      <a:lnTo>
                        <a:pt x="231" y="85"/>
                      </a:lnTo>
                      <a:lnTo>
                        <a:pt x="224" y="79"/>
                      </a:lnTo>
                      <a:lnTo>
                        <a:pt x="220" y="74"/>
                      </a:lnTo>
                      <a:lnTo>
                        <a:pt x="222" y="64"/>
                      </a:lnTo>
                      <a:lnTo>
                        <a:pt x="229" y="64"/>
                      </a:lnTo>
                      <a:lnTo>
                        <a:pt x="229" y="57"/>
                      </a:lnTo>
                      <a:lnTo>
                        <a:pt x="225" y="55"/>
                      </a:lnTo>
                      <a:lnTo>
                        <a:pt x="220" y="47"/>
                      </a:lnTo>
                      <a:lnTo>
                        <a:pt x="218" y="42"/>
                      </a:lnTo>
                      <a:lnTo>
                        <a:pt x="210" y="36"/>
                      </a:lnTo>
                      <a:lnTo>
                        <a:pt x="203" y="36"/>
                      </a:lnTo>
                      <a:lnTo>
                        <a:pt x="195" y="32"/>
                      </a:lnTo>
                      <a:lnTo>
                        <a:pt x="182" y="28"/>
                      </a:lnTo>
                      <a:lnTo>
                        <a:pt x="175" y="25"/>
                      </a:lnTo>
                      <a:lnTo>
                        <a:pt x="167" y="25"/>
                      </a:lnTo>
                      <a:lnTo>
                        <a:pt x="162" y="23"/>
                      </a:lnTo>
                      <a:lnTo>
                        <a:pt x="158" y="17"/>
                      </a:lnTo>
                      <a:lnTo>
                        <a:pt x="150" y="13"/>
                      </a:lnTo>
                      <a:lnTo>
                        <a:pt x="145" y="12"/>
                      </a:lnTo>
                      <a:lnTo>
                        <a:pt x="137" y="12"/>
                      </a:lnTo>
                      <a:lnTo>
                        <a:pt x="131" y="12"/>
                      </a:lnTo>
                      <a:lnTo>
                        <a:pt x="124" y="8"/>
                      </a:lnTo>
                      <a:lnTo>
                        <a:pt x="118" y="6"/>
                      </a:lnTo>
                      <a:lnTo>
                        <a:pt x="111" y="0"/>
                      </a:lnTo>
                      <a:lnTo>
                        <a:pt x="105" y="6"/>
                      </a:lnTo>
                      <a:lnTo>
                        <a:pt x="98" y="10"/>
                      </a:lnTo>
                      <a:lnTo>
                        <a:pt x="94" y="17"/>
                      </a:lnTo>
                      <a:lnTo>
                        <a:pt x="88" y="25"/>
                      </a:lnTo>
                      <a:lnTo>
                        <a:pt x="88" y="32"/>
                      </a:lnTo>
                      <a:lnTo>
                        <a:pt x="90" y="38"/>
                      </a:lnTo>
                      <a:lnTo>
                        <a:pt x="98" y="44"/>
                      </a:lnTo>
                      <a:lnTo>
                        <a:pt x="98" y="49"/>
                      </a:lnTo>
                      <a:lnTo>
                        <a:pt x="88" y="49"/>
                      </a:lnTo>
                      <a:lnTo>
                        <a:pt x="81" y="53"/>
                      </a:lnTo>
                      <a:lnTo>
                        <a:pt x="75" y="59"/>
                      </a:lnTo>
                      <a:lnTo>
                        <a:pt x="69" y="64"/>
                      </a:lnTo>
                      <a:lnTo>
                        <a:pt x="73" y="87"/>
                      </a:lnTo>
                      <a:lnTo>
                        <a:pt x="73" y="94"/>
                      </a:lnTo>
                      <a:lnTo>
                        <a:pt x="71" y="100"/>
                      </a:lnTo>
                      <a:lnTo>
                        <a:pt x="69" y="107"/>
                      </a:lnTo>
                      <a:lnTo>
                        <a:pt x="64" y="115"/>
                      </a:lnTo>
                      <a:lnTo>
                        <a:pt x="66" y="107"/>
                      </a:lnTo>
                      <a:lnTo>
                        <a:pt x="66" y="94"/>
                      </a:lnTo>
                      <a:lnTo>
                        <a:pt x="64" y="94"/>
                      </a:lnTo>
                      <a:lnTo>
                        <a:pt x="62" y="109"/>
                      </a:lnTo>
                      <a:lnTo>
                        <a:pt x="56" y="115"/>
                      </a:lnTo>
                      <a:lnTo>
                        <a:pt x="56" y="109"/>
                      </a:lnTo>
                      <a:lnTo>
                        <a:pt x="58" y="102"/>
                      </a:lnTo>
                      <a:lnTo>
                        <a:pt x="54" y="94"/>
                      </a:lnTo>
                      <a:lnTo>
                        <a:pt x="56" y="91"/>
                      </a:lnTo>
                      <a:lnTo>
                        <a:pt x="58" y="70"/>
                      </a:lnTo>
                      <a:lnTo>
                        <a:pt x="53" y="75"/>
                      </a:lnTo>
                      <a:lnTo>
                        <a:pt x="49" y="83"/>
                      </a:lnTo>
                      <a:lnTo>
                        <a:pt x="45" y="89"/>
                      </a:lnTo>
                      <a:lnTo>
                        <a:pt x="43" y="96"/>
                      </a:lnTo>
                      <a:lnTo>
                        <a:pt x="39" y="102"/>
                      </a:lnTo>
                      <a:lnTo>
                        <a:pt x="32" y="100"/>
                      </a:lnTo>
                      <a:lnTo>
                        <a:pt x="22" y="113"/>
                      </a:lnTo>
                      <a:lnTo>
                        <a:pt x="24" y="119"/>
                      </a:lnTo>
                      <a:lnTo>
                        <a:pt x="19" y="126"/>
                      </a:lnTo>
                      <a:lnTo>
                        <a:pt x="11" y="132"/>
                      </a:lnTo>
                      <a:lnTo>
                        <a:pt x="15" y="145"/>
                      </a:lnTo>
                      <a:lnTo>
                        <a:pt x="13" y="156"/>
                      </a:lnTo>
                      <a:lnTo>
                        <a:pt x="15" y="164"/>
                      </a:lnTo>
                      <a:lnTo>
                        <a:pt x="15" y="171"/>
                      </a:lnTo>
                      <a:lnTo>
                        <a:pt x="7" y="192"/>
                      </a:lnTo>
                      <a:lnTo>
                        <a:pt x="0" y="198"/>
                      </a:lnTo>
                      <a:lnTo>
                        <a:pt x="0" y="205"/>
                      </a:lnTo>
                      <a:lnTo>
                        <a:pt x="4" y="211"/>
                      </a:lnTo>
                      <a:lnTo>
                        <a:pt x="9" y="232"/>
                      </a:lnTo>
                      <a:lnTo>
                        <a:pt x="6" y="239"/>
                      </a:lnTo>
                      <a:lnTo>
                        <a:pt x="2" y="247"/>
                      </a:lnTo>
                      <a:lnTo>
                        <a:pt x="4" y="252"/>
                      </a:lnTo>
                      <a:lnTo>
                        <a:pt x="22" y="290"/>
                      </a:lnTo>
                      <a:lnTo>
                        <a:pt x="30" y="286"/>
                      </a:lnTo>
                      <a:lnTo>
                        <a:pt x="24" y="294"/>
                      </a:lnTo>
                      <a:lnTo>
                        <a:pt x="34" y="314"/>
                      </a:lnTo>
                      <a:lnTo>
                        <a:pt x="39" y="342"/>
                      </a:lnTo>
                      <a:lnTo>
                        <a:pt x="39" y="363"/>
                      </a:lnTo>
                      <a:lnTo>
                        <a:pt x="34" y="388"/>
                      </a:lnTo>
                      <a:lnTo>
                        <a:pt x="32" y="395"/>
                      </a:lnTo>
                      <a:lnTo>
                        <a:pt x="24" y="408"/>
                      </a:lnTo>
                      <a:lnTo>
                        <a:pt x="19" y="429"/>
                      </a:lnTo>
                      <a:lnTo>
                        <a:pt x="15" y="436"/>
                      </a:lnTo>
                      <a:lnTo>
                        <a:pt x="11" y="444"/>
                      </a:lnTo>
                      <a:lnTo>
                        <a:pt x="4" y="450"/>
                      </a:lnTo>
                      <a:lnTo>
                        <a:pt x="2" y="451"/>
                      </a:lnTo>
                      <a:lnTo>
                        <a:pt x="6" y="451"/>
                      </a:lnTo>
                      <a:lnTo>
                        <a:pt x="43" y="448"/>
                      </a:lnTo>
                      <a:close/>
                    </a:path>
                  </a:pathLst>
                </a:custGeom>
                <a:solidFill>
                  <a:schemeClr val="tx1">
                    <a:lumMod val="75000"/>
                    <a:lumOff val="25000"/>
                  </a:schemeClr>
                </a:solid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grpSp>
          <p:grpSp>
            <p:nvGrpSpPr>
              <p:cNvPr id="459" name="Group 458"/>
              <p:cNvGrpSpPr/>
              <p:nvPr/>
            </p:nvGrpSpPr>
            <p:grpSpPr>
              <a:xfrm>
                <a:off x="3961687" y="3206462"/>
                <a:ext cx="747417" cy="577291"/>
                <a:chOff x="3961687" y="3206462"/>
                <a:chExt cx="747417" cy="577291"/>
              </a:xfrm>
              <a:grpFill/>
            </p:grpSpPr>
            <p:sp>
              <p:nvSpPr>
                <p:cNvPr id="338" name="Freeform 99"/>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39" name="Freeform 100"/>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40" name="Freeform 101"/>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41" name="Freeform 102"/>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42" name="Freeform 103"/>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43" name="Freeform 104"/>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44" name="Freeform 105"/>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45" name="Freeform 106"/>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46" name="Freeform 107"/>
                <p:cNvSpPr>
                  <a:spLocks/>
                </p:cNvSpPr>
                <p:nvPr/>
              </p:nvSpPr>
              <p:spPr bwMode="auto">
                <a:xfrm>
                  <a:off x="3961687" y="3206462"/>
                  <a:ext cx="747417" cy="514504"/>
                </a:xfrm>
                <a:custGeom>
                  <a:avLst/>
                  <a:gdLst>
                    <a:gd name="T0" fmla="*/ 516 w 778"/>
                    <a:gd name="T1" fmla="*/ 6 h 590"/>
                    <a:gd name="T2" fmla="*/ 516 w 778"/>
                    <a:gd name="T3" fmla="*/ 32 h 590"/>
                    <a:gd name="T4" fmla="*/ 490 w 778"/>
                    <a:gd name="T5" fmla="*/ 32 h 590"/>
                    <a:gd name="T6" fmla="*/ 94 w 778"/>
                    <a:gd name="T7" fmla="*/ 38 h 590"/>
                    <a:gd name="T8" fmla="*/ 16 w 778"/>
                    <a:gd name="T9" fmla="*/ 77 h 590"/>
                    <a:gd name="T10" fmla="*/ 30 w 778"/>
                    <a:gd name="T11" fmla="*/ 103 h 590"/>
                    <a:gd name="T12" fmla="*/ 31 w 778"/>
                    <a:gd name="T13" fmla="*/ 118 h 590"/>
                    <a:gd name="T14" fmla="*/ 47 w 778"/>
                    <a:gd name="T15" fmla="*/ 94 h 590"/>
                    <a:gd name="T16" fmla="*/ 62 w 778"/>
                    <a:gd name="T17" fmla="*/ 92 h 590"/>
                    <a:gd name="T18" fmla="*/ 58 w 778"/>
                    <a:gd name="T19" fmla="*/ 109 h 590"/>
                    <a:gd name="T20" fmla="*/ 116 w 778"/>
                    <a:gd name="T21" fmla="*/ 94 h 590"/>
                    <a:gd name="T22" fmla="*/ 139 w 778"/>
                    <a:gd name="T23" fmla="*/ 98 h 590"/>
                    <a:gd name="T24" fmla="*/ 116 w 778"/>
                    <a:gd name="T25" fmla="*/ 102 h 590"/>
                    <a:gd name="T26" fmla="*/ 180 w 778"/>
                    <a:gd name="T27" fmla="*/ 115 h 590"/>
                    <a:gd name="T28" fmla="*/ 195 w 778"/>
                    <a:gd name="T29" fmla="*/ 100 h 590"/>
                    <a:gd name="T30" fmla="*/ 203 w 778"/>
                    <a:gd name="T31" fmla="*/ 120 h 590"/>
                    <a:gd name="T32" fmla="*/ 188 w 778"/>
                    <a:gd name="T33" fmla="*/ 120 h 590"/>
                    <a:gd name="T34" fmla="*/ 208 w 778"/>
                    <a:gd name="T35" fmla="*/ 137 h 590"/>
                    <a:gd name="T36" fmla="*/ 221 w 778"/>
                    <a:gd name="T37" fmla="*/ 162 h 590"/>
                    <a:gd name="T38" fmla="*/ 225 w 778"/>
                    <a:gd name="T39" fmla="*/ 165 h 590"/>
                    <a:gd name="T40" fmla="*/ 257 w 778"/>
                    <a:gd name="T41" fmla="*/ 154 h 590"/>
                    <a:gd name="T42" fmla="*/ 300 w 778"/>
                    <a:gd name="T43" fmla="*/ 132 h 590"/>
                    <a:gd name="T44" fmla="*/ 312 w 778"/>
                    <a:gd name="T45" fmla="*/ 124 h 590"/>
                    <a:gd name="T46" fmla="*/ 338 w 778"/>
                    <a:gd name="T47" fmla="*/ 105 h 590"/>
                    <a:gd name="T48" fmla="*/ 389 w 778"/>
                    <a:gd name="T49" fmla="*/ 137 h 590"/>
                    <a:gd name="T50" fmla="*/ 432 w 778"/>
                    <a:gd name="T51" fmla="*/ 179 h 590"/>
                    <a:gd name="T52" fmla="*/ 475 w 778"/>
                    <a:gd name="T53" fmla="*/ 199 h 590"/>
                    <a:gd name="T54" fmla="*/ 488 w 778"/>
                    <a:gd name="T55" fmla="*/ 226 h 590"/>
                    <a:gd name="T56" fmla="*/ 486 w 778"/>
                    <a:gd name="T57" fmla="*/ 303 h 590"/>
                    <a:gd name="T58" fmla="*/ 488 w 778"/>
                    <a:gd name="T59" fmla="*/ 331 h 590"/>
                    <a:gd name="T60" fmla="*/ 503 w 778"/>
                    <a:gd name="T61" fmla="*/ 322 h 590"/>
                    <a:gd name="T62" fmla="*/ 511 w 778"/>
                    <a:gd name="T63" fmla="*/ 314 h 590"/>
                    <a:gd name="T64" fmla="*/ 515 w 778"/>
                    <a:gd name="T65" fmla="*/ 348 h 590"/>
                    <a:gd name="T66" fmla="*/ 503 w 778"/>
                    <a:gd name="T67" fmla="*/ 367 h 590"/>
                    <a:gd name="T68" fmla="*/ 539 w 778"/>
                    <a:gd name="T69" fmla="*/ 416 h 590"/>
                    <a:gd name="T70" fmla="*/ 563 w 778"/>
                    <a:gd name="T71" fmla="*/ 423 h 590"/>
                    <a:gd name="T72" fmla="*/ 577 w 778"/>
                    <a:gd name="T73" fmla="*/ 410 h 590"/>
                    <a:gd name="T74" fmla="*/ 577 w 778"/>
                    <a:gd name="T75" fmla="*/ 444 h 590"/>
                    <a:gd name="T76" fmla="*/ 594 w 778"/>
                    <a:gd name="T77" fmla="*/ 440 h 590"/>
                    <a:gd name="T78" fmla="*/ 590 w 778"/>
                    <a:gd name="T79" fmla="*/ 461 h 590"/>
                    <a:gd name="T80" fmla="*/ 627 w 778"/>
                    <a:gd name="T81" fmla="*/ 509 h 590"/>
                    <a:gd name="T82" fmla="*/ 644 w 778"/>
                    <a:gd name="T83" fmla="*/ 515 h 590"/>
                    <a:gd name="T84" fmla="*/ 678 w 778"/>
                    <a:gd name="T85" fmla="*/ 551 h 590"/>
                    <a:gd name="T86" fmla="*/ 706 w 778"/>
                    <a:gd name="T87" fmla="*/ 579 h 590"/>
                    <a:gd name="T88" fmla="*/ 695 w 778"/>
                    <a:gd name="T89" fmla="*/ 590 h 590"/>
                    <a:gd name="T90" fmla="*/ 738 w 778"/>
                    <a:gd name="T91" fmla="*/ 577 h 590"/>
                    <a:gd name="T92" fmla="*/ 763 w 778"/>
                    <a:gd name="T93" fmla="*/ 572 h 590"/>
                    <a:gd name="T94" fmla="*/ 765 w 778"/>
                    <a:gd name="T95" fmla="*/ 534 h 590"/>
                    <a:gd name="T96" fmla="*/ 772 w 778"/>
                    <a:gd name="T97" fmla="*/ 500 h 590"/>
                    <a:gd name="T98" fmla="*/ 774 w 778"/>
                    <a:gd name="T99" fmla="*/ 470 h 590"/>
                    <a:gd name="T100" fmla="*/ 759 w 778"/>
                    <a:gd name="T101" fmla="*/ 384 h 590"/>
                    <a:gd name="T102" fmla="*/ 740 w 778"/>
                    <a:gd name="T103" fmla="*/ 355 h 590"/>
                    <a:gd name="T104" fmla="*/ 673 w 778"/>
                    <a:gd name="T105" fmla="*/ 241 h 590"/>
                    <a:gd name="T106" fmla="*/ 665 w 778"/>
                    <a:gd name="T107" fmla="*/ 205 h 590"/>
                    <a:gd name="T108" fmla="*/ 686 w 778"/>
                    <a:gd name="T109" fmla="*/ 228 h 590"/>
                    <a:gd name="T110" fmla="*/ 695 w 778"/>
                    <a:gd name="T111" fmla="*/ 271 h 590"/>
                    <a:gd name="T112" fmla="*/ 688 w 778"/>
                    <a:gd name="T113" fmla="*/ 224 h 590"/>
                    <a:gd name="T114" fmla="*/ 599 w 778"/>
                    <a:gd name="T115" fmla="*/ 98 h 590"/>
                    <a:gd name="T116" fmla="*/ 573 w 778"/>
                    <a:gd name="T117" fmla="*/ 32 h 590"/>
                    <a:gd name="T118" fmla="*/ 560 w 778"/>
                    <a:gd name="T119" fmla="*/ 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8" h="590">
                      <a:moveTo>
                        <a:pt x="554" y="8"/>
                      </a:moveTo>
                      <a:lnTo>
                        <a:pt x="547" y="6"/>
                      </a:lnTo>
                      <a:lnTo>
                        <a:pt x="530" y="2"/>
                      </a:lnTo>
                      <a:lnTo>
                        <a:pt x="522" y="0"/>
                      </a:lnTo>
                      <a:lnTo>
                        <a:pt x="516" y="6"/>
                      </a:lnTo>
                      <a:lnTo>
                        <a:pt x="513" y="6"/>
                      </a:lnTo>
                      <a:lnTo>
                        <a:pt x="511" y="13"/>
                      </a:lnTo>
                      <a:lnTo>
                        <a:pt x="513" y="19"/>
                      </a:lnTo>
                      <a:lnTo>
                        <a:pt x="516" y="26"/>
                      </a:lnTo>
                      <a:lnTo>
                        <a:pt x="516" y="32"/>
                      </a:lnTo>
                      <a:lnTo>
                        <a:pt x="516" y="47"/>
                      </a:lnTo>
                      <a:lnTo>
                        <a:pt x="511" y="51"/>
                      </a:lnTo>
                      <a:lnTo>
                        <a:pt x="503" y="51"/>
                      </a:lnTo>
                      <a:lnTo>
                        <a:pt x="498" y="38"/>
                      </a:lnTo>
                      <a:lnTo>
                        <a:pt x="490" y="32"/>
                      </a:lnTo>
                      <a:lnTo>
                        <a:pt x="255" y="49"/>
                      </a:lnTo>
                      <a:lnTo>
                        <a:pt x="250" y="43"/>
                      </a:lnTo>
                      <a:lnTo>
                        <a:pt x="248" y="36"/>
                      </a:lnTo>
                      <a:lnTo>
                        <a:pt x="238" y="21"/>
                      </a:lnTo>
                      <a:lnTo>
                        <a:pt x="94" y="38"/>
                      </a:lnTo>
                      <a:lnTo>
                        <a:pt x="9" y="47"/>
                      </a:lnTo>
                      <a:lnTo>
                        <a:pt x="1" y="53"/>
                      </a:lnTo>
                      <a:lnTo>
                        <a:pt x="0" y="60"/>
                      </a:lnTo>
                      <a:lnTo>
                        <a:pt x="11" y="75"/>
                      </a:lnTo>
                      <a:lnTo>
                        <a:pt x="16" y="77"/>
                      </a:lnTo>
                      <a:lnTo>
                        <a:pt x="24" y="85"/>
                      </a:lnTo>
                      <a:lnTo>
                        <a:pt x="20" y="94"/>
                      </a:lnTo>
                      <a:lnTo>
                        <a:pt x="22" y="98"/>
                      </a:lnTo>
                      <a:lnTo>
                        <a:pt x="24" y="102"/>
                      </a:lnTo>
                      <a:lnTo>
                        <a:pt x="30" y="103"/>
                      </a:lnTo>
                      <a:lnTo>
                        <a:pt x="30" y="107"/>
                      </a:lnTo>
                      <a:lnTo>
                        <a:pt x="24" y="113"/>
                      </a:lnTo>
                      <a:lnTo>
                        <a:pt x="20" y="120"/>
                      </a:lnTo>
                      <a:lnTo>
                        <a:pt x="24" y="120"/>
                      </a:lnTo>
                      <a:lnTo>
                        <a:pt x="31" y="118"/>
                      </a:lnTo>
                      <a:lnTo>
                        <a:pt x="39" y="115"/>
                      </a:lnTo>
                      <a:lnTo>
                        <a:pt x="45" y="105"/>
                      </a:lnTo>
                      <a:lnTo>
                        <a:pt x="48" y="98"/>
                      </a:lnTo>
                      <a:lnTo>
                        <a:pt x="47" y="96"/>
                      </a:lnTo>
                      <a:lnTo>
                        <a:pt x="47" y="94"/>
                      </a:lnTo>
                      <a:lnTo>
                        <a:pt x="50" y="90"/>
                      </a:lnTo>
                      <a:lnTo>
                        <a:pt x="52" y="100"/>
                      </a:lnTo>
                      <a:lnTo>
                        <a:pt x="58" y="94"/>
                      </a:lnTo>
                      <a:lnTo>
                        <a:pt x="60" y="85"/>
                      </a:lnTo>
                      <a:lnTo>
                        <a:pt x="62" y="92"/>
                      </a:lnTo>
                      <a:lnTo>
                        <a:pt x="69" y="98"/>
                      </a:lnTo>
                      <a:lnTo>
                        <a:pt x="63" y="105"/>
                      </a:lnTo>
                      <a:lnTo>
                        <a:pt x="52" y="107"/>
                      </a:lnTo>
                      <a:lnTo>
                        <a:pt x="50" y="109"/>
                      </a:lnTo>
                      <a:lnTo>
                        <a:pt x="58" y="109"/>
                      </a:lnTo>
                      <a:lnTo>
                        <a:pt x="78" y="103"/>
                      </a:lnTo>
                      <a:lnTo>
                        <a:pt x="97" y="102"/>
                      </a:lnTo>
                      <a:lnTo>
                        <a:pt x="99" y="100"/>
                      </a:lnTo>
                      <a:lnTo>
                        <a:pt x="114" y="88"/>
                      </a:lnTo>
                      <a:lnTo>
                        <a:pt x="116" y="94"/>
                      </a:lnTo>
                      <a:lnTo>
                        <a:pt x="122" y="90"/>
                      </a:lnTo>
                      <a:lnTo>
                        <a:pt x="129" y="88"/>
                      </a:lnTo>
                      <a:lnTo>
                        <a:pt x="142" y="94"/>
                      </a:lnTo>
                      <a:lnTo>
                        <a:pt x="144" y="100"/>
                      </a:lnTo>
                      <a:lnTo>
                        <a:pt x="139" y="98"/>
                      </a:lnTo>
                      <a:lnTo>
                        <a:pt x="131" y="96"/>
                      </a:lnTo>
                      <a:lnTo>
                        <a:pt x="125" y="96"/>
                      </a:lnTo>
                      <a:lnTo>
                        <a:pt x="124" y="100"/>
                      </a:lnTo>
                      <a:lnTo>
                        <a:pt x="110" y="100"/>
                      </a:lnTo>
                      <a:lnTo>
                        <a:pt x="116" y="102"/>
                      </a:lnTo>
                      <a:lnTo>
                        <a:pt x="124" y="102"/>
                      </a:lnTo>
                      <a:lnTo>
                        <a:pt x="152" y="107"/>
                      </a:lnTo>
                      <a:lnTo>
                        <a:pt x="169" y="113"/>
                      </a:lnTo>
                      <a:lnTo>
                        <a:pt x="182" y="122"/>
                      </a:lnTo>
                      <a:lnTo>
                        <a:pt x="180" y="115"/>
                      </a:lnTo>
                      <a:lnTo>
                        <a:pt x="174" y="111"/>
                      </a:lnTo>
                      <a:lnTo>
                        <a:pt x="171" y="105"/>
                      </a:lnTo>
                      <a:lnTo>
                        <a:pt x="178" y="105"/>
                      </a:lnTo>
                      <a:lnTo>
                        <a:pt x="184" y="107"/>
                      </a:lnTo>
                      <a:lnTo>
                        <a:pt x="195" y="100"/>
                      </a:lnTo>
                      <a:lnTo>
                        <a:pt x="193" y="107"/>
                      </a:lnTo>
                      <a:lnTo>
                        <a:pt x="188" y="109"/>
                      </a:lnTo>
                      <a:lnTo>
                        <a:pt x="186" y="115"/>
                      </a:lnTo>
                      <a:lnTo>
                        <a:pt x="195" y="120"/>
                      </a:lnTo>
                      <a:lnTo>
                        <a:pt x="203" y="120"/>
                      </a:lnTo>
                      <a:lnTo>
                        <a:pt x="206" y="128"/>
                      </a:lnTo>
                      <a:lnTo>
                        <a:pt x="214" y="126"/>
                      </a:lnTo>
                      <a:lnTo>
                        <a:pt x="210" y="132"/>
                      </a:lnTo>
                      <a:lnTo>
                        <a:pt x="203" y="126"/>
                      </a:lnTo>
                      <a:lnTo>
                        <a:pt x="188" y="120"/>
                      </a:lnTo>
                      <a:lnTo>
                        <a:pt x="195" y="128"/>
                      </a:lnTo>
                      <a:lnTo>
                        <a:pt x="201" y="132"/>
                      </a:lnTo>
                      <a:lnTo>
                        <a:pt x="204" y="134"/>
                      </a:lnTo>
                      <a:lnTo>
                        <a:pt x="201" y="134"/>
                      </a:lnTo>
                      <a:lnTo>
                        <a:pt x="208" y="137"/>
                      </a:lnTo>
                      <a:lnTo>
                        <a:pt x="216" y="139"/>
                      </a:lnTo>
                      <a:lnTo>
                        <a:pt x="221" y="147"/>
                      </a:lnTo>
                      <a:lnTo>
                        <a:pt x="225" y="154"/>
                      </a:lnTo>
                      <a:lnTo>
                        <a:pt x="227" y="160"/>
                      </a:lnTo>
                      <a:lnTo>
                        <a:pt x="221" y="162"/>
                      </a:lnTo>
                      <a:lnTo>
                        <a:pt x="218" y="154"/>
                      </a:lnTo>
                      <a:lnTo>
                        <a:pt x="218" y="149"/>
                      </a:lnTo>
                      <a:lnTo>
                        <a:pt x="216" y="156"/>
                      </a:lnTo>
                      <a:lnTo>
                        <a:pt x="219" y="162"/>
                      </a:lnTo>
                      <a:lnTo>
                        <a:pt x="225" y="165"/>
                      </a:lnTo>
                      <a:lnTo>
                        <a:pt x="233" y="164"/>
                      </a:lnTo>
                      <a:lnTo>
                        <a:pt x="236" y="162"/>
                      </a:lnTo>
                      <a:lnTo>
                        <a:pt x="250" y="158"/>
                      </a:lnTo>
                      <a:lnTo>
                        <a:pt x="257" y="158"/>
                      </a:lnTo>
                      <a:lnTo>
                        <a:pt x="257" y="154"/>
                      </a:lnTo>
                      <a:lnTo>
                        <a:pt x="265" y="149"/>
                      </a:lnTo>
                      <a:lnTo>
                        <a:pt x="266" y="152"/>
                      </a:lnTo>
                      <a:lnTo>
                        <a:pt x="272" y="150"/>
                      </a:lnTo>
                      <a:lnTo>
                        <a:pt x="293" y="134"/>
                      </a:lnTo>
                      <a:lnTo>
                        <a:pt x="300" y="132"/>
                      </a:lnTo>
                      <a:lnTo>
                        <a:pt x="306" y="130"/>
                      </a:lnTo>
                      <a:lnTo>
                        <a:pt x="313" y="132"/>
                      </a:lnTo>
                      <a:lnTo>
                        <a:pt x="310" y="124"/>
                      </a:lnTo>
                      <a:lnTo>
                        <a:pt x="302" y="120"/>
                      </a:lnTo>
                      <a:lnTo>
                        <a:pt x="312" y="124"/>
                      </a:lnTo>
                      <a:lnTo>
                        <a:pt x="308" y="120"/>
                      </a:lnTo>
                      <a:lnTo>
                        <a:pt x="312" y="113"/>
                      </a:lnTo>
                      <a:lnTo>
                        <a:pt x="317" y="109"/>
                      </a:lnTo>
                      <a:lnTo>
                        <a:pt x="330" y="107"/>
                      </a:lnTo>
                      <a:lnTo>
                        <a:pt x="338" y="105"/>
                      </a:lnTo>
                      <a:lnTo>
                        <a:pt x="342" y="105"/>
                      </a:lnTo>
                      <a:lnTo>
                        <a:pt x="359" y="113"/>
                      </a:lnTo>
                      <a:lnTo>
                        <a:pt x="364" y="115"/>
                      </a:lnTo>
                      <a:lnTo>
                        <a:pt x="377" y="122"/>
                      </a:lnTo>
                      <a:lnTo>
                        <a:pt x="389" y="137"/>
                      </a:lnTo>
                      <a:lnTo>
                        <a:pt x="404" y="143"/>
                      </a:lnTo>
                      <a:lnTo>
                        <a:pt x="406" y="150"/>
                      </a:lnTo>
                      <a:lnTo>
                        <a:pt x="407" y="158"/>
                      </a:lnTo>
                      <a:lnTo>
                        <a:pt x="426" y="171"/>
                      </a:lnTo>
                      <a:lnTo>
                        <a:pt x="432" y="179"/>
                      </a:lnTo>
                      <a:lnTo>
                        <a:pt x="439" y="181"/>
                      </a:lnTo>
                      <a:lnTo>
                        <a:pt x="443" y="188"/>
                      </a:lnTo>
                      <a:lnTo>
                        <a:pt x="451" y="190"/>
                      </a:lnTo>
                      <a:lnTo>
                        <a:pt x="464" y="188"/>
                      </a:lnTo>
                      <a:lnTo>
                        <a:pt x="475" y="199"/>
                      </a:lnTo>
                      <a:lnTo>
                        <a:pt x="475" y="205"/>
                      </a:lnTo>
                      <a:lnTo>
                        <a:pt x="479" y="212"/>
                      </a:lnTo>
                      <a:lnTo>
                        <a:pt x="486" y="214"/>
                      </a:lnTo>
                      <a:lnTo>
                        <a:pt x="488" y="222"/>
                      </a:lnTo>
                      <a:lnTo>
                        <a:pt x="488" y="226"/>
                      </a:lnTo>
                      <a:lnTo>
                        <a:pt x="490" y="246"/>
                      </a:lnTo>
                      <a:lnTo>
                        <a:pt x="492" y="252"/>
                      </a:lnTo>
                      <a:lnTo>
                        <a:pt x="492" y="261"/>
                      </a:lnTo>
                      <a:lnTo>
                        <a:pt x="485" y="295"/>
                      </a:lnTo>
                      <a:lnTo>
                        <a:pt x="486" y="303"/>
                      </a:lnTo>
                      <a:lnTo>
                        <a:pt x="486" y="316"/>
                      </a:lnTo>
                      <a:lnTo>
                        <a:pt x="483" y="327"/>
                      </a:lnTo>
                      <a:lnTo>
                        <a:pt x="488" y="335"/>
                      </a:lnTo>
                      <a:lnTo>
                        <a:pt x="494" y="340"/>
                      </a:lnTo>
                      <a:lnTo>
                        <a:pt x="488" y="331"/>
                      </a:lnTo>
                      <a:lnTo>
                        <a:pt x="501" y="340"/>
                      </a:lnTo>
                      <a:lnTo>
                        <a:pt x="501" y="342"/>
                      </a:lnTo>
                      <a:lnTo>
                        <a:pt x="505" y="337"/>
                      </a:lnTo>
                      <a:lnTo>
                        <a:pt x="509" y="322"/>
                      </a:lnTo>
                      <a:lnTo>
                        <a:pt x="503" y="322"/>
                      </a:lnTo>
                      <a:lnTo>
                        <a:pt x="501" y="320"/>
                      </a:lnTo>
                      <a:lnTo>
                        <a:pt x="501" y="314"/>
                      </a:lnTo>
                      <a:lnTo>
                        <a:pt x="496" y="308"/>
                      </a:lnTo>
                      <a:lnTo>
                        <a:pt x="496" y="306"/>
                      </a:lnTo>
                      <a:lnTo>
                        <a:pt x="511" y="314"/>
                      </a:lnTo>
                      <a:lnTo>
                        <a:pt x="513" y="322"/>
                      </a:lnTo>
                      <a:lnTo>
                        <a:pt x="520" y="314"/>
                      </a:lnTo>
                      <a:lnTo>
                        <a:pt x="526" y="322"/>
                      </a:lnTo>
                      <a:lnTo>
                        <a:pt x="526" y="327"/>
                      </a:lnTo>
                      <a:lnTo>
                        <a:pt x="515" y="348"/>
                      </a:lnTo>
                      <a:lnTo>
                        <a:pt x="513" y="359"/>
                      </a:lnTo>
                      <a:lnTo>
                        <a:pt x="505" y="361"/>
                      </a:lnTo>
                      <a:lnTo>
                        <a:pt x="505" y="367"/>
                      </a:lnTo>
                      <a:lnTo>
                        <a:pt x="500" y="361"/>
                      </a:lnTo>
                      <a:lnTo>
                        <a:pt x="503" y="367"/>
                      </a:lnTo>
                      <a:lnTo>
                        <a:pt x="516" y="374"/>
                      </a:lnTo>
                      <a:lnTo>
                        <a:pt x="522" y="382"/>
                      </a:lnTo>
                      <a:lnTo>
                        <a:pt x="520" y="384"/>
                      </a:lnTo>
                      <a:lnTo>
                        <a:pt x="535" y="408"/>
                      </a:lnTo>
                      <a:lnTo>
                        <a:pt x="539" y="416"/>
                      </a:lnTo>
                      <a:lnTo>
                        <a:pt x="550" y="427"/>
                      </a:lnTo>
                      <a:lnTo>
                        <a:pt x="558" y="429"/>
                      </a:lnTo>
                      <a:lnTo>
                        <a:pt x="563" y="429"/>
                      </a:lnTo>
                      <a:lnTo>
                        <a:pt x="567" y="429"/>
                      </a:lnTo>
                      <a:lnTo>
                        <a:pt x="563" y="423"/>
                      </a:lnTo>
                      <a:lnTo>
                        <a:pt x="560" y="416"/>
                      </a:lnTo>
                      <a:lnTo>
                        <a:pt x="554" y="412"/>
                      </a:lnTo>
                      <a:lnTo>
                        <a:pt x="562" y="412"/>
                      </a:lnTo>
                      <a:lnTo>
                        <a:pt x="563" y="417"/>
                      </a:lnTo>
                      <a:lnTo>
                        <a:pt x="577" y="410"/>
                      </a:lnTo>
                      <a:lnTo>
                        <a:pt x="579" y="412"/>
                      </a:lnTo>
                      <a:lnTo>
                        <a:pt x="571" y="416"/>
                      </a:lnTo>
                      <a:lnTo>
                        <a:pt x="575" y="423"/>
                      </a:lnTo>
                      <a:lnTo>
                        <a:pt x="575" y="436"/>
                      </a:lnTo>
                      <a:lnTo>
                        <a:pt x="577" y="444"/>
                      </a:lnTo>
                      <a:lnTo>
                        <a:pt x="580" y="451"/>
                      </a:lnTo>
                      <a:lnTo>
                        <a:pt x="579" y="455"/>
                      </a:lnTo>
                      <a:lnTo>
                        <a:pt x="586" y="455"/>
                      </a:lnTo>
                      <a:lnTo>
                        <a:pt x="592" y="447"/>
                      </a:lnTo>
                      <a:lnTo>
                        <a:pt x="594" y="440"/>
                      </a:lnTo>
                      <a:lnTo>
                        <a:pt x="603" y="432"/>
                      </a:lnTo>
                      <a:lnTo>
                        <a:pt x="595" y="444"/>
                      </a:lnTo>
                      <a:lnTo>
                        <a:pt x="594" y="451"/>
                      </a:lnTo>
                      <a:lnTo>
                        <a:pt x="590" y="457"/>
                      </a:lnTo>
                      <a:lnTo>
                        <a:pt x="590" y="461"/>
                      </a:lnTo>
                      <a:lnTo>
                        <a:pt x="595" y="463"/>
                      </a:lnTo>
                      <a:lnTo>
                        <a:pt x="603" y="468"/>
                      </a:lnTo>
                      <a:lnTo>
                        <a:pt x="610" y="494"/>
                      </a:lnTo>
                      <a:lnTo>
                        <a:pt x="622" y="509"/>
                      </a:lnTo>
                      <a:lnTo>
                        <a:pt x="627" y="509"/>
                      </a:lnTo>
                      <a:lnTo>
                        <a:pt x="620" y="511"/>
                      </a:lnTo>
                      <a:lnTo>
                        <a:pt x="627" y="515"/>
                      </a:lnTo>
                      <a:lnTo>
                        <a:pt x="635" y="513"/>
                      </a:lnTo>
                      <a:lnTo>
                        <a:pt x="641" y="513"/>
                      </a:lnTo>
                      <a:lnTo>
                        <a:pt x="644" y="515"/>
                      </a:lnTo>
                      <a:lnTo>
                        <a:pt x="659" y="521"/>
                      </a:lnTo>
                      <a:lnTo>
                        <a:pt x="661" y="526"/>
                      </a:lnTo>
                      <a:lnTo>
                        <a:pt x="667" y="532"/>
                      </a:lnTo>
                      <a:lnTo>
                        <a:pt x="676" y="543"/>
                      </a:lnTo>
                      <a:lnTo>
                        <a:pt x="678" y="551"/>
                      </a:lnTo>
                      <a:lnTo>
                        <a:pt x="691" y="564"/>
                      </a:lnTo>
                      <a:lnTo>
                        <a:pt x="697" y="566"/>
                      </a:lnTo>
                      <a:lnTo>
                        <a:pt x="704" y="566"/>
                      </a:lnTo>
                      <a:lnTo>
                        <a:pt x="710" y="572"/>
                      </a:lnTo>
                      <a:lnTo>
                        <a:pt x="706" y="579"/>
                      </a:lnTo>
                      <a:lnTo>
                        <a:pt x="699" y="573"/>
                      </a:lnTo>
                      <a:lnTo>
                        <a:pt x="691" y="570"/>
                      </a:lnTo>
                      <a:lnTo>
                        <a:pt x="686" y="575"/>
                      </a:lnTo>
                      <a:lnTo>
                        <a:pt x="689" y="583"/>
                      </a:lnTo>
                      <a:lnTo>
                        <a:pt x="695" y="590"/>
                      </a:lnTo>
                      <a:lnTo>
                        <a:pt x="710" y="585"/>
                      </a:lnTo>
                      <a:lnTo>
                        <a:pt x="718" y="579"/>
                      </a:lnTo>
                      <a:lnTo>
                        <a:pt x="725" y="581"/>
                      </a:lnTo>
                      <a:lnTo>
                        <a:pt x="733" y="581"/>
                      </a:lnTo>
                      <a:lnTo>
                        <a:pt x="738" y="577"/>
                      </a:lnTo>
                      <a:lnTo>
                        <a:pt x="744" y="572"/>
                      </a:lnTo>
                      <a:lnTo>
                        <a:pt x="751" y="568"/>
                      </a:lnTo>
                      <a:lnTo>
                        <a:pt x="757" y="572"/>
                      </a:lnTo>
                      <a:lnTo>
                        <a:pt x="753" y="568"/>
                      </a:lnTo>
                      <a:lnTo>
                        <a:pt x="763" y="572"/>
                      </a:lnTo>
                      <a:lnTo>
                        <a:pt x="759" y="564"/>
                      </a:lnTo>
                      <a:lnTo>
                        <a:pt x="763" y="556"/>
                      </a:lnTo>
                      <a:lnTo>
                        <a:pt x="766" y="551"/>
                      </a:lnTo>
                      <a:lnTo>
                        <a:pt x="763" y="538"/>
                      </a:lnTo>
                      <a:lnTo>
                        <a:pt x="765" y="534"/>
                      </a:lnTo>
                      <a:lnTo>
                        <a:pt x="763" y="526"/>
                      </a:lnTo>
                      <a:lnTo>
                        <a:pt x="766" y="519"/>
                      </a:lnTo>
                      <a:lnTo>
                        <a:pt x="766" y="513"/>
                      </a:lnTo>
                      <a:lnTo>
                        <a:pt x="772" y="506"/>
                      </a:lnTo>
                      <a:lnTo>
                        <a:pt x="772" y="500"/>
                      </a:lnTo>
                      <a:lnTo>
                        <a:pt x="774" y="493"/>
                      </a:lnTo>
                      <a:lnTo>
                        <a:pt x="776" y="500"/>
                      </a:lnTo>
                      <a:lnTo>
                        <a:pt x="778" y="493"/>
                      </a:lnTo>
                      <a:lnTo>
                        <a:pt x="776" y="485"/>
                      </a:lnTo>
                      <a:lnTo>
                        <a:pt x="774" y="470"/>
                      </a:lnTo>
                      <a:lnTo>
                        <a:pt x="774" y="451"/>
                      </a:lnTo>
                      <a:lnTo>
                        <a:pt x="772" y="444"/>
                      </a:lnTo>
                      <a:lnTo>
                        <a:pt x="770" y="412"/>
                      </a:lnTo>
                      <a:lnTo>
                        <a:pt x="763" y="385"/>
                      </a:lnTo>
                      <a:lnTo>
                        <a:pt x="759" y="384"/>
                      </a:lnTo>
                      <a:lnTo>
                        <a:pt x="759" y="374"/>
                      </a:lnTo>
                      <a:lnTo>
                        <a:pt x="748" y="361"/>
                      </a:lnTo>
                      <a:lnTo>
                        <a:pt x="740" y="357"/>
                      </a:lnTo>
                      <a:lnTo>
                        <a:pt x="738" y="359"/>
                      </a:lnTo>
                      <a:lnTo>
                        <a:pt x="740" y="355"/>
                      </a:lnTo>
                      <a:lnTo>
                        <a:pt x="740" y="350"/>
                      </a:lnTo>
                      <a:lnTo>
                        <a:pt x="731" y="337"/>
                      </a:lnTo>
                      <a:lnTo>
                        <a:pt x="719" y="312"/>
                      </a:lnTo>
                      <a:lnTo>
                        <a:pt x="693" y="275"/>
                      </a:lnTo>
                      <a:lnTo>
                        <a:pt x="673" y="241"/>
                      </a:lnTo>
                      <a:lnTo>
                        <a:pt x="669" y="235"/>
                      </a:lnTo>
                      <a:lnTo>
                        <a:pt x="661" y="214"/>
                      </a:lnTo>
                      <a:lnTo>
                        <a:pt x="656" y="201"/>
                      </a:lnTo>
                      <a:lnTo>
                        <a:pt x="659" y="201"/>
                      </a:lnTo>
                      <a:lnTo>
                        <a:pt x="665" y="205"/>
                      </a:lnTo>
                      <a:lnTo>
                        <a:pt x="663" y="211"/>
                      </a:lnTo>
                      <a:lnTo>
                        <a:pt x="671" y="218"/>
                      </a:lnTo>
                      <a:lnTo>
                        <a:pt x="678" y="214"/>
                      </a:lnTo>
                      <a:lnTo>
                        <a:pt x="684" y="220"/>
                      </a:lnTo>
                      <a:lnTo>
                        <a:pt x="686" y="228"/>
                      </a:lnTo>
                      <a:lnTo>
                        <a:pt x="684" y="241"/>
                      </a:lnTo>
                      <a:lnTo>
                        <a:pt x="688" y="261"/>
                      </a:lnTo>
                      <a:lnTo>
                        <a:pt x="703" y="284"/>
                      </a:lnTo>
                      <a:lnTo>
                        <a:pt x="710" y="291"/>
                      </a:lnTo>
                      <a:lnTo>
                        <a:pt x="695" y="271"/>
                      </a:lnTo>
                      <a:lnTo>
                        <a:pt x="691" y="263"/>
                      </a:lnTo>
                      <a:lnTo>
                        <a:pt x="688" y="250"/>
                      </a:lnTo>
                      <a:lnTo>
                        <a:pt x="686" y="237"/>
                      </a:lnTo>
                      <a:lnTo>
                        <a:pt x="691" y="231"/>
                      </a:lnTo>
                      <a:lnTo>
                        <a:pt x="688" y="224"/>
                      </a:lnTo>
                      <a:lnTo>
                        <a:pt x="684" y="216"/>
                      </a:lnTo>
                      <a:lnTo>
                        <a:pt x="671" y="203"/>
                      </a:lnTo>
                      <a:lnTo>
                        <a:pt x="631" y="154"/>
                      </a:lnTo>
                      <a:lnTo>
                        <a:pt x="609" y="118"/>
                      </a:lnTo>
                      <a:lnTo>
                        <a:pt x="599" y="98"/>
                      </a:lnTo>
                      <a:lnTo>
                        <a:pt x="588" y="71"/>
                      </a:lnTo>
                      <a:lnTo>
                        <a:pt x="586" y="64"/>
                      </a:lnTo>
                      <a:lnTo>
                        <a:pt x="579" y="51"/>
                      </a:lnTo>
                      <a:lnTo>
                        <a:pt x="577" y="38"/>
                      </a:lnTo>
                      <a:lnTo>
                        <a:pt x="573" y="32"/>
                      </a:lnTo>
                      <a:lnTo>
                        <a:pt x="567" y="24"/>
                      </a:lnTo>
                      <a:lnTo>
                        <a:pt x="563" y="17"/>
                      </a:lnTo>
                      <a:lnTo>
                        <a:pt x="567" y="23"/>
                      </a:lnTo>
                      <a:lnTo>
                        <a:pt x="569" y="8"/>
                      </a:lnTo>
                      <a:lnTo>
                        <a:pt x="560" y="6"/>
                      </a:lnTo>
                      <a:lnTo>
                        <a:pt x="558" y="6"/>
                      </a:lnTo>
                      <a:lnTo>
                        <a:pt x="554" y="8"/>
                      </a:lnTo>
                      <a:close/>
                    </a:path>
                  </a:pathLst>
                </a:custGeom>
                <a:solidFill>
                  <a:schemeClr val="tx1">
                    <a:lumMod val="75000"/>
                    <a:lumOff val="25000"/>
                  </a:schemeClr>
                </a:solid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47" name="Freeform 108"/>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48" name="Freeform 109"/>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49" name="Freeform 110"/>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50" name="Freeform 111"/>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51" name="Freeform 112"/>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52" name="Freeform 113"/>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53" name="Freeform 114"/>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54" name="Freeform 115"/>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grpSp>
          <p:grpSp>
            <p:nvGrpSpPr>
              <p:cNvPr id="454" name="Group 453"/>
              <p:cNvGrpSpPr/>
              <p:nvPr/>
            </p:nvGrpSpPr>
            <p:grpSpPr>
              <a:xfrm>
                <a:off x="3872343" y="2857646"/>
                <a:ext cx="317988" cy="466542"/>
                <a:chOff x="3872343" y="2857646"/>
                <a:chExt cx="317988" cy="466542"/>
              </a:xfrm>
              <a:grpFill/>
            </p:grpSpPr>
            <p:sp>
              <p:nvSpPr>
                <p:cNvPr id="334" name="Freeform 95"/>
                <p:cNvSpPr>
                  <a:spLocks/>
                </p:cNvSpPr>
                <p:nvPr/>
              </p:nvSpPr>
              <p:spPr bwMode="auto">
                <a:xfrm>
                  <a:off x="3872343" y="2857646"/>
                  <a:ext cx="317988" cy="465670"/>
                </a:xfrm>
                <a:custGeom>
                  <a:avLst/>
                  <a:gdLst>
                    <a:gd name="T0" fmla="*/ 117 w 331"/>
                    <a:gd name="T1" fmla="*/ 485 h 534"/>
                    <a:gd name="T2" fmla="*/ 104 w 331"/>
                    <a:gd name="T3" fmla="*/ 475 h 534"/>
                    <a:gd name="T4" fmla="*/ 94 w 331"/>
                    <a:gd name="T5" fmla="*/ 453 h 534"/>
                    <a:gd name="T6" fmla="*/ 187 w 331"/>
                    <a:gd name="T7" fmla="*/ 438 h 534"/>
                    <a:gd name="T8" fmla="*/ 331 w 331"/>
                    <a:gd name="T9" fmla="*/ 417 h 534"/>
                    <a:gd name="T10" fmla="*/ 320 w 331"/>
                    <a:gd name="T11" fmla="*/ 400 h 534"/>
                    <a:gd name="T12" fmla="*/ 320 w 331"/>
                    <a:gd name="T13" fmla="*/ 377 h 534"/>
                    <a:gd name="T14" fmla="*/ 320 w 331"/>
                    <a:gd name="T15" fmla="*/ 364 h 534"/>
                    <a:gd name="T16" fmla="*/ 312 w 331"/>
                    <a:gd name="T17" fmla="*/ 347 h 534"/>
                    <a:gd name="T18" fmla="*/ 309 w 331"/>
                    <a:gd name="T19" fmla="*/ 321 h 534"/>
                    <a:gd name="T20" fmla="*/ 312 w 331"/>
                    <a:gd name="T21" fmla="*/ 300 h 534"/>
                    <a:gd name="T22" fmla="*/ 322 w 331"/>
                    <a:gd name="T23" fmla="*/ 289 h 534"/>
                    <a:gd name="T24" fmla="*/ 314 w 331"/>
                    <a:gd name="T25" fmla="*/ 278 h 534"/>
                    <a:gd name="T26" fmla="*/ 312 w 331"/>
                    <a:gd name="T27" fmla="*/ 261 h 534"/>
                    <a:gd name="T28" fmla="*/ 303 w 331"/>
                    <a:gd name="T29" fmla="*/ 250 h 534"/>
                    <a:gd name="T30" fmla="*/ 292 w 331"/>
                    <a:gd name="T31" fmla="*/ 229 h 534"/>
                    <a:gd name="T32" fmla="*/ 288 w 331"/>
                    <a:gd name="T33" fmla="*/ 218 h 534"/>
                    <a:gd name="T34" fmla="*/ 224 w 331"/>
                    <a:gd name="T35" fmla="*/ 0 h 534"/>
                    <a:gd name="T36" fmla="*/ 0 w 331"/>
                    <a:gd name="T37" fmla="*/ 20 h 534"/>
                    <a:gd name="T38" fmla="*/ 4 w 331"/>
                    <a:gd name="T39" fmla="*/ 28 h 534"/>
                    <a:gd name="T40" fmla="*/ 4 w 331"/>
                    <a:gd name="T41" fmla="*/ 357 h 534"/>
                    <a:gd name="T42" fmla="*/ 27 w 331"/>
                    <a:gd name="T43" fmla="*/ 520 h 534"/>
                    <a:gd name="T44" fmla="*/ 47 w 331"/>
                    <a:gd name="T45" fmla="*/ 520 h 534"/>
                    <a:gd name="T46" fmla="*/ 55 w 331"/>
                    <a:gd name="T47" fmla="*/ 496 h 534"/>
                    <a:gd name="T48" fmla="*/ 59 w 331"/>
                    <a:gd name="T49" fmla="*/ 483 h 534"/>
                    <a:gd name="T50" fmla="*/ 62 w 331"/>
                    <a:gd name="T51" fmla="*/ 485 h 534"/>
                    <a:gd name="T52" fmla="*/ 70 w 331"/>
                    <a:gd name="T53" fmla="*/ 492 h 534"/>
                    <a:gd name="T54" fmla="*/ 68 w 331"/>
                    <a:gd name="T55" fmla="*/ 505 h 534"/>
                    <a:gd name="T56" fmla="*/ 79 w 331"/>
                    <a:gd name="T57" fmla="*/ 517 h 534"/>
                    <a:gd name="T58" fmla="*/ 85 w 331"/>
                    <a:gd name="T59" fmla="*/ 522 h 534"/>
                    <a:gd name="T60" fmla="*/ 76 w 331"/>
                    <a:gd name="T61" fmla="*/ 532 h 534"/>
                    <a:gd name="T62" fmla="*/ 64 w 331"/>
                    <a:gd name="T63" fmla="*/ 534 h 534"/>
                    <a:gd name="T64" fmla="*/ 100 w 331"/>
                    <a:gd name="T65" fmla="*/ 528 h 534"/>
                    <a:gd name="T66" fmla="*/ 100 w 331"/>
                    <a:gd name="T67" fmla="*/ 518 h 534"/>
                    <a:gd name="T68" fmla="*/ 115 w 331"/>
                    <a:gd name="T69" fmla="*/ 513 h 534"/>
                    <a:gd name="T70" fmla="*/ 115 w 331"/>
                    <a:gd name="T71" fmla="*/ 49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1" h="534">
                      <a:moveTo>
                        <a:pt x="113" y="494"/>
                      </a:moveTo>
                      <a:lnTo>
                        <a:pt x="117" y="485"/>
                      </a:lnTo>
                      <a:lnTo>
                        <a:pt x="109" y="477"/>
                      </a:lnTo>
                      <a:lnTo>
                        <a:pt x="104" y="475"/>
                      </a:lnTo>
                      <a:lnTo>
                        <a:pt x="93" y="460"/>
                      </a:lnTo>
                      <a:lnTo>
                        <a:pt x="94" y="453"/>
                      </a:lnTo>
                      <a:lnTo>
                        <a:pt x="102" y="447"/>
                      </a:lnTo>
                      <a:lnTo>
                        <a:pt x="187" y="438"/>
                      </a:lnTo>
                      <a:lnTo>
                        <a:pt x="331" y="421"/>
                      </a:lnTo>
                      <a:lnTo>
                        <a:pt x="331" y="417"/>
                      </a:lnTo>
                      <a:lnTo>
                        <a:pt x="326" y="408"/>
                      </a:lnTo>
                      <a:lnTo>
                        <a:pt x="320" y="400"/>
                      </a:lnTo>
                      <a:lnTo>
                        <a:pt x="318" y="393"/>
                      </a:lnTo>
                      <a:lnTo>
                        <a:pt x="320" y="377"/>
                      </a:lnTo>
                      <a:lnTo>
                        <a:pt x="318" y="372"/>
                      </a:lnTo>
                      <a:lnTo>
                        <a:pt x="320" y="364"/>
                      </a:lnTo>
                      <a:lnTo>
                        <a:pt x="318" y="355"/>
                      </a:lnTo>
                      <a:lnTo>
                        <a:pt x="312" y="347"/>
                      </a:lnTo>
                      <a:lnTo>
                        <a:pt x="307" y="334"/>
                      </a:lnTo>
                      <a:lnTo>
                        <a:pt x="309" y="321"/>
                      </a:lnTo>
                      <a:lnTo>
                        <a:pt x="312" y="314"/>
                      </a:lnTo>
                      <a:lnTo>
                        <a:pt x="312" y="300"/>
                      </a:lnTo>
                      <a:lnTo>
                        <a:pt x="316" y="293"/>
                      </a:lnTo>
                      <a:lnTo>
                        <a:pt x="322" y="289"/>
                      </a:lnTo>
                      <a:lnTo>
                        <a:pt x="320" y="282"/>
                      </a:lnTo>
                      <a:lnTo>
                        <a:pt x="314" y="278"/>
                      </a:lnTo>
                      <a:lnTo>
                        <a:pt x="316" y="268"/>
                      </a:lnTo>
                      <a:lnTo>
                        <a:pt x="312" y="261"/>
                      </a:lnTo>
                      <a:lnTo>
                        <a:pt x="311" y="257"/>
                      </a:lnTo>
                      <a:lnTo>
                        <a:pt x="303" y="250"/>
                      </a:lnTo>
                      <a:lnTo>
                        <a:pt x="297" y="236"/>
                      </a:lnTo>
                      <a:lnTo>
                        <a:pt x="292" y="229"/>
                      </a:lnTo>
                      <a:lnTo>
                        <a:pt x="290" y="221"/>
                      </a:lnTo>
                      <a:lnTo>
                        <a:pt x="288" y="218"/>
                      </a:lnTo>
                      <a:lnTo>
                        <a:pt x="256" y="101"/>
                      </a:lnTo>
                      <a:lnTo>
                        <a:pt x="224" y="0"/>
                      </a:lnTo>
                      <a:lnTo>
                        <a:pt x="126" y="11"/>
                      </a:lnTo>
                      <a:lnTo>
                        <a:pt x="0" y="20"/>
                      </a:lnTo>
                      <a:lnTo>
                        <a:pt x="0" y="22"/>
                      </a:lnTo>
                      <a:lnTo>
                        <a:pt x="4" y="28"/>
                      </a:lnTo>
                      <a:lnTo>
                        <a:pt x="12" y="32"/>
                      </a:lnTo>
                      <a:lnTo>
                        <a:pt x="4" y="357"/>
                      </a:lnTo>
                      <a:lnTo>
                        <a:pt x="27" y="517"/>
                      </a:lnTo>
                      <a:lnTo>
                        <a:pt x="27" y="520"/>
                      </a:lnTo>
                      <a:lnTo>
                        <a:pt x="34" y="518"/>
                      </a:lnTo>
                      <a:lnTo>
                        <a:pt x="47" y="520"/>
                      </a:lnTo>
                      <a:lnTo>
                        <a:pt x="53" y="520"/>
                      </a:lnTo>
                      <a:lnTo>
                        <a:pt x="55" y="496"/>
                      </a:lnTo>
                      <a:lnTo>
                        <a:pt x="57" y="488"/>
                      </a:lnTo>
                      <a:lnTo>
                        <a:pt x="59" y="483"/>
                      </a:lnTo>
                      <a:lnTo>
                        <a:pt x="59" y="481"/>
                      </a:lnTo>
                      <a:lnTo>
                        <a:pt x="62" y="485"/>
                      </a:lnTo>
                      <a:lnTo>
                        <a:pt x="64" y="487"/>
                      </a:lnTo>
                      <a:lnTo>
                        <a:pt x="70" y="492"/>
                      </a:lnTo>
                      <a:lnTo>
                        <a:pt x="70" y="500"/>
                      </a:lnTo>
                      <a:lnTo>
                        <a:pt x="68" y="505"/>
                      </a:lnTo>
                      <a:lnTo>
                        <a:pt x="72" y="513"/>
                      </a:lnTo>
                      <a:lnTo>
                        <a:pt x="79" y="517"/>
                      </a:lnTo>
                      <a:lnTo>
                        <a:pt x="81" y="515"/>
                      </a:lnTo>
                      <a:lnTo>
                        <a:pt x="85" y="522"/>
                      </a:lnTo>
                      <a:lnTo>
                        <a:pt x="83" y="530"/>
                      </a:lnTo>
                      <a:lnTo>
                        <a:pt x="76" y="532"/>
                      </a:lnTo>
                      <a:lnTo>
                        <a:pt x="70" y="532"/>
                      </a:lnTo>
                      <a:lnTo>
                        <a:pt x="64" y="534"/>
                      </a:lnTo>
                      <a:lnTo>
                        <a:pt x="93" y="530"/>
                      </a:lnTo>
                      <a:lnTo>
                        <a:pt x="100" y="528"/>
                      </a:lnTo>
                      <a:lnTo>
                        <a:pt x="102" y="520"/>
                      </a:lnTo>
                      <a:lnTo>
                        <a:pt x="100" y="518"/>
                      </a:lnTo>
                      <a:lnTo>
                        <a:pt x="108" y="520"/>
                      </a:lnTo>
                      <a:lnTo>
                        <a:pt x="115" y="513"/>
                      </a:lnTo>
                      <a:lnTo>
                        <a:pt x="117" y="502"/>
                      </a:lnTo>
                      <a:lnTo>
                        <a:pt x="115" y="498"/>
                      </a:lnTo>
                      <a:lnTo>
                        <a:pt x="113" y="494"/>
                      </a:lnTo>
                      <a:close/>
                    </a:path>
                  </a:pathLst>
                </a:custGeom>
                <a:solidFill>
                  <a:schemeClr val="tx2"/>
                </a:solid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36" name="Freeform 97"/>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37" name="Freeform 98"/>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55" name="Freeform 116"/>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56" name="Freeform 117"/>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grpSp>
          <p:sp>
            <p:nvSpPr>
              <p:cNvPr id="357" name="Freeform 118"/>
              <p:cNvSpPr>
                <a:spLocks/>
              </p:cNvSpPr>
              <p:nvPr/>
            </p:nvSpPr>
            <p:spPr bwMode="auto">
              <a:xfrm>
                <a:off x="4067363" y="2150421"/>
                <a:ext cx="343927" cy="355793"/>
              </a:xfrm>
              <a:custGeom>
                <a:avLst/>
                <a:gdLst>
                  <a:gd name="T0" fmla="*/ 14 w 358"/>
                  <a:gd name="T1" fmla="*/ 181 h 408"/>
                  <a:gd name="T2" fmla="*/ 44 w 358"/>
                  <a:gd name="T3" fmla="*/ 356 h 408"/>
                  <a:gd name="T4" fmla="*/ 61 w 358"/>
                  <a:gd name="T5" fmla="*/ 358 h 408"/>
                  <a:gd name="T6" fmla="*/ 81 w 358"/>
                  <a:gd name="T7" fmla="*/ 373 h 408"/>
                  <a:gd name="T8" fmla="*/ 100 w 358"/>
                  <a:gd name="T9" fmla="*/ 388 h 408"/>
                  <a:gd name="T10" fmla="*/ 117 w 358"/>
                  <a:gd name="T11" fmla="*/ 388 h 408"/>
                  <a:gd name="T12" fmla="*/ 138 w 358"/>
                  <a:gd name="T13" fmla="*/ 397 h 408"/>
                  <a:gd name="T14" fmla="*/ 149 w 358"/>
                  <a:gd name="T15" fmla="*/ 390 h 408"/>
                  <a:gd name="T16" fmla="*/ 166 w 358"/>
                  <a:gd name="T17" fmla="*/ 397 h 408"/>
                  <a:gd name="T18" fmla="*/ 179 w 358"/>
                  <a:gd name="T19" fmla="*/ 393 h 408"/>
                  <a:gd name="T20" fmla="*/ 190 w 358"/>
                  <a:gd name="T21" fmla="*/ 380 h 408"/>
                  <a:gd name="T22" fmla="*/ 203 w 358"/>
                  <a:gd name="T23" fmla="*/ 390 h 408"/>
                  <a:gd name="T24" fmla="*/ 217 w 358"/>
                  <a:gd name="T25" fmla="*/ 395 h 408"/>
                  <a:gd name="T26" fmla="*/ 228 w 358"/>
                  <a:gd name="T27" fmla="*/ 408 h 408"/>
                  <a:gd name="T28" fmla="*/ 235 w 358"/>
                  <a:gd name="T29" fmla="*/ 408 h 408"/>
                  <a:gd name="T30" fmla="*/ 250 w 358"/>
                  <a:gd name="T31" fmla="*/ 397 h 408"/>
                  <a:gd name="T32" fmla="*/ 258 w 358"/>
                  <a:gd name="T33" fmla="*/ 384 h 408"/>
                  <a:gd name="T34" fmla="*/ 254 w 358"/>
                  <a:gd name="T35" fmla="*/ 367 h 408"/>
                  <a:gd name="T36" fmla="*/ 258 w 358"/>
                  <a:gd name="T37" fmla="*/ 358 h 408"/>
                  <a:gd name="T38" fmla="*/ 260 w 358"/>
                  <a:gd name="T39" fmla="*/ 344 h 408"/>
                  <a:gd name="T40" fmla="*/ 271 w 358"/>
                  <a:gd name="T41" fmla="*/ 339 h 408"/>
                  <a:gd name="T42" fmla="*/ 282 w 358"/>
                  <a:gd name="T43" fmla="*/ 343 h 408"/>
                  <a:gd name="T44" fmla="*/ 281 w 358"/>
                  <a:gd name="T45" fmla="*/ 329 h 408"/>
                  <a:gd name="T46" fmla="*/ 284 w 358"/>
                  <a:gd name="T47" fmla="*/ 314 h 408"/>
                  <a:gd name="T48" fmla="*/ 297 w 358"/>
                  <a:gd name="T49" fmla="*/ 303 h 408"/>
                  <a:gd name="T50" fmla="*/ 303 w 358"/>
                  <a:gd name="T51" fmla="*/ 288 h 408"/>
                  <a:gd name="T52" fmla="*/ 329 w 358"/>
                  <a:gd name="T53" fmla="*/ 280 h 408"/>
                  <a:gd name="T54" fmla="*/ 346 w 358"/>
                  <a:gd name="T55" fmla="*/ 258 h 408"/>
                  <a:gd name="T56" fmla="*/ 348 w 358"/>
                  <a:gd name="T57" fmla="*/ 237 h 408"/>
                  <a:gd name="T58" fmla="*/ 348 w 358"/>
                  <a:gd name="T59" fmla="*/ 224 h 408"/>
                  <a:gd name="T60" fmla="*/ 352 w 358"/>
                  <a:gd name="T61" fmla="*/ 215 h 408"/>
                  <a:gd name="T62" fmla="*/ 354 w 358"/>
                  <a:gd name="T63" fmla="*/ 186 h 408"/>
                  <a:gd name="T64" fmla="*/ 352 w 358"/>
                  <a:gd name="T65" fmla="*/ 160 h 408"/>
                  <a:gd name="T66" fmla="*/ 348 w 358"/>
                  <a:gd name="T67" fmla="*/ 147 h 408"/>
                  <a:gd name="T68" fmla="*/ 358 w 358"/>
                  <a:gd name="T69" fmla="*/ 143 h 408"/>
                  <a:gd name="T70" fmla="*/ 333 w 358"/>
                  <a:gd name="T71" fmla="*/ 0 h 408"/>
                  <a:gd name="T72" fmla="*/ 279 w 358"/>
                  <a:gd name="T73" fmla="*/ 34 h 408"/>
                  <a:gd name="T74" fmla="*/ 265 w 358"/>
                  <a:gd name="T75" fmla="*/ 45 h 408"/>
                  <a:gd name="T76" fmla="*/ 245 w 358"/>
                  <a:gd name="T77" fmla="*/ 68 h 408"/>
                  <a:gd name="T78" fmla="*/ 224 w 358"/>
                  <a:gd name="T79" fmla="*/ 70 h 408"/>
                  <a:gd name="T80" fmla="*/ 203 w 358"/>
                  <a:gd name="T81" fmla="*/ 81 h 408"/>
                  <a:gd name="T82" fmla="*/ 190 w 358"/>
                  <a:gd name="T83" fmla="*/ 89 h 408"/>
                  <a:gd name="T84" fmla="*/ 175 w 358"/>
                  <a:gd name="T85" fmla="*/ 83 h 408"/>
                  <a:gd name="T86" fmla="*/ 155 w 358"/>
                  <a:gd name="T87" fmla="*/ 89 h 408"/>
                  <a:gd name="T88" fmla="*/ 155 w 358"/>
                  <a:gd name="T89" fmla="*/ 81 h 408"/>
                  <a:gd name="T90" fmla="*/ 158 w 358"/>
                  <a:gd name="T91" fmla="*/ 72 h 408"/>
                  <a:gd name="T92" fmla="*/ 145 w 358"/>
                  <a:gd name="T93" fmla="*/ 77 h 408"/>
                  <a:gd name="T94" fmla="*/ 128 w 358"/>
                  <a:gd name="T95" fmla="*/ 70 h 408"/>
                  <a:gd name="T96" fmla="*/ 108 w 358"/>
                  <a:gd name="T97" fmla="*/ 66 h 408"/>
                  <a:gd name="T98" fmla="*/ 74 w 358"/>
                  <a:gd name="T99" fmla="*/ 7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8" h="408">
                    <a:moveTo>
                      <a:pt x="0" y="81"/>
                    </a:moveTo>
                    <a:lnTo>
                      <a:pt x="14" y="181"/>
                    </a:lnTo>
                    <a:lnTo>
                      <a:pt x="34" y="361"/>
                    </a:lnTo>
                    <a:lnTo>
                      <a:pt x="44" y="356"/>
                    </a:lnTo>
                    <a:lnTo>
                      <a:pt x="49" y="361"/>
                    </a:lnTo>
                    <a:lnTo>
                      <a:pt x="61" y="358"/>
                    </a:lnTo>
                    <a:lnTo>
                      <a:pt x="78" y="365"/>
                    </a:lnTo>
                    <a:lnTo>
                      <a:pt x="81" y="373"/>
                    </a:lnTo>
                    <a:lnTo>
                      <a:pt x="93" y="386"/>
                    </a:lnTo>
                    <a:lnTo>
                      <a:pt x="100" y="388"/>
                    </a:lnTo>
                    <a:lnTo>
                      <a:pt x="113" y="386"/>
                    </a:lnTo>
                    <a:lnTo>
                      <a:pt x="117" y="388"/>
                    </a:lnTo>
                    <a:lnTo>
                      <a:pt x="132" y="397"/>
                    </a:lnTo>
                    <a:lnTo>
                      <a:pt x="138" y="397"/>
                    </a:lnTo>
                    <a:lnTo>
                      <a:pt x="143" y="391"/>
                    </a:lnTo>
                    <a:lnTo>
                      <a:pt x="149" y="390"/>
                    </a:lnTo>
                    <a:lnTo>
                      <a:pt x="158" y="391"/>
                    </a:lnTo>
                    <a:lnTo>
                      <a:pt x="166" y="397"/>
                    </a:lnTo>
                    <a:lnTo>
                      <a:pt x="172" y="393"/>
                    </a:lnTo>
                    <a:lnTo>
                      <a:pt x="179" y="393"/>
                    </a:lnTo>
                    <a:lnTo>
                      <a:pt x="183" y="388"/>
                    </a:lnTo>
                    <a:lnTo>
                      <a:pt x="190" y="380"/>
                    </a:lnTo>
                    <a:lnTo>
                      <a:pt x="198" y="376"/>
                    </a:lnTo>
                    <a:lnTo>
                      <a:pt x="203" y="390"/>
                    </a:lnTo>
                    <a:lnTo>
                      <a:pt x="209" y="395"/>
                    </a:lnTo>
                    <a:lnTo>
                      <a:pt x="217" y="395"/>
                    </a:lnTo>
                    <a:lnTo>
                      <a:pt x="222" y="403"/>
                    </a:lnTo>
                    <a:lnTo>
                      <a:pt x="228" y="408"/>
                    </a:lnTo>
                    <a:lnTo>
                      <a:pt x="228" y="408"/>
                    </a:lnTo>
                    <a:lnTo>
                      <a:pt x="235" y="408"/>
                    </a:lnTo>
                    <a:lnTo>
                      <a:pt x="245" y="403"/>
                    </a:lnTo>
                    <a:lnTo>
                      <a:pt x="250" y="397"/>
                    </a:lnTo>
                    <a:lnTo>
                      <a:pt x="250" y="390"/>
                    </a:lnTo>
                    <a:lnTo>
                      <a:pt x="258" y="384"/>
                    </a:lnTo>
                    <a:lnTo>
                      <a:pt x="256" y="371"/>
                    </a:lnTo>
                    <a:lnTo>
                      <a:pt x="254" y="367"/>
                    </a:lnTo>
                    <a:lnTo>
                      <a:pt x="256" y="359"/>
                    </a:lnTo>
                    <a:lnTo>
                      <a:pt x="258" y="358"/>
                    </a:lnTo>
                    <a:lnTo>
                      <a:pt x="258" y="350"/>
                    </a:lnTo>
                    <a:lnTo>
                      <a:pt x="260" y="344"/>
                    </a:lnTo>
                    <a:lnTo>
                      <a:pt x="265" y="337"/>
                    </a:lnTo>
                    <a:lnTo>
                      <a:pt x="271" y="339"/>
                    </a:lnTo>
                    <a:lnTo>
                      <a:pt x="279" y="350"/>
                    </a:lnTo>
                    <a:lnTo>
                      <a:pt x="282" y="343"/>
                    </a:lnTo>
                    <a:lnTo>
                      <a:pt x="286" y="335"/>
                    </a:lnTo>
                    <a:lnTo>
                      <a:pt x="281" y="329"/>
                    </a:lnTo>
                    <a:lnTo>
                      <a:pt x="284" y="322"/>
                    </a:lnTo>
                    <a:lnTo>
                      <a:pt x="284" y="314"/>
                    </a:lnTo>
                    <a:lnTo>
                      <a:pt x="288" y="309"/>
                    </a:lnTo>
                    <a:lnTo>
                      <a:pt x="297" y="303"/>
                    </a:lnTo>
                    <a:lnTo>
                      <a:pt x="297" y="296"/>
                    </a:lnTo>
                    <a:lnTo>
                      <a:pt x="303" y="288"/>
                    </a:lnTo>
                    <a:lnTo>
                      <a:pt x="314" y="292"/>
                    </a:lnTo>
                    <a:lnTo>
                      <a:pt x="329" y="280"/>
                    </a:lnTo>
                    <a:lnTo>
                      <a:pt x="337" y="265"/>
                    </a:lnTo>
                    <a:lnTo>
                      <a:pt x="346" y="258"/>
                    </a:lnTo>
                    <a:lnTo>
                      <a:pt x="348" y="245"/>
                    </a:lnTo>
                    <a:lnTo>
                      <a:pt x="348" y="237"/>
                    </a:lnTo>
                    <a:lnTo>
                      <a:pt x="348" y="232"/>
                    </a:lnTo>
                    <a:lnTo>
                      <a:pt x="348" y="224"/>
                    </a:lnTo>
                    <a:lnTo>
                      <a:pt x="352" y="224"/>
                    </a:lnTo>
                    <a:lnTo>
                      <a:pt x="352" y="215"/>
                    </a:lnTo>
                    <a:lnTo>
                      <a:pt x="350" y="207"/>
                    </a:lnTo>
                    <a:lnTo>
                      <a:pt x="354" y="186"/>
                    </a:lnTo>
                    <a:lnTo>
                      <a:pt x="356" y="181"/>
                    </a:lnTo>
                    <a:lnTo>
                      <a:pt x="352" y="160"/>
                    </a:lnTo>
                    <a:lnTo>
                      <a:pt x="346" y="153"/>
                    </a:lnTo>
                    <a:lnTo>
                      <a:pt x="348" y="147"/>
                    </a:lnTo>
                    <a:lnTo>
                      <a:pt x="352" y="147"/>
                    </a:lnTo>
                    <a:lnTo>
                      <a:pt x="358" y="143"/>
                    </a:lnTo>
                    <a:lnTo>
                      <a:pt x="333" y="4"/>
                    </a:lnTo>
                    <a:lnTo>
                      <a:pt x="333" y="0"/>
                    </a:lnTo>
                    <a:lnTo>
                      <a:pt x="292" y="25"/>
                    </a:lnTo>
                    <a:lnTo>
                      <a:pt x="279" y="34"/>
                    </a:lnTo>
                    <a:lnTo>
                      <a:pt x="271" y="40"/>
                    </a:lnTo>
                    <a:lnTo>
                      <a:pt x="265" y="45"/>
                    </a:lnTo>
                    <a:lnTo>
                      <a:pt x="258" y="57"/>
                    </a:lnTo>
                    <a:lnTo>
                      <a:pt x="245" y="68"/>
                    </a:lnTo>
                    <a:lnTo>
                      <a:pt x="232" y="70"/>
                    </a:lnTo>
                    <a:lnTo>
                      <a:pt x="224" y="70"/>
                    </a:lnTo>
                    <a:lnTo>
                      <a:pt x="209" y="76"/>
                    </a:lnTo>
                    <a:lnTo>
                      <a:pt x="203" y="81"/>
                    </a:lnTo>
                    <a:lnTo>
                      <a:pt x="196" y="83"/>
                    </a:lnTo>
                    <a:lnTo>
                      <a:pt x="190" y="89"/>
                    </a:lnTo>
                    <a:lnTo>
                      <a:pt x="183" y="87"/>
                    </a:lnTo>
                    <a:lnTo>
                      <a:pt x="175" y="83"/>
                    </a:lnTo>
                    <a:lnTo>
                      <a:pt x="160" y="83"/>
                    </a:lnTo>
                    <a:lnTo>
                      <a:pt x="155" y="89"/>
                    </a:lnTo>
                    <a:lnTo>
                      <a:pt x="147" y="89"/>
                    </a:lnTo>
                    <a:lnTo>
                      <a:pt x="155" y="81"/>
                    </a:lnTo>
                    <a:lnTo>
                      <a:pt x="166" y="79"/>
                    </a:lnTo>
                    <a:lnTo>
                      <a:pt x="158" y="72"/>
                    </a:lnTo>
                    <a:lnTo>
                      <a:pt x="153" y="79"/>
                    </a:lnTo>
                    <a:lnTo>
                      <a:pt x="145" y="77"/>
                    </a:lnTo>
                    <a:lnTo>
                      <a:pt x="138" y="72"/>
                    </a:lnTo>
                    <a:lnTo>
                      <a:pt x="128" y="70"/>
                    </a:lnTo>
                    <a:lnTo>
                      <a:pt x="123" y="68"/>
                    </a:lnTo>
                    <a:lnTo>
                      <a:pt x="108" y="66"/>
                    </a:lnTo>
                    <a:lnTo>
                      <a:pt x="106" y="62"/>
                    </a:lnTo>
                    <a:lnTo>
                      <a:pt x="74" y="70"/>
                    </a:lnTo>
                    <a:lnTo>
                      <a:pt x="0" y="81"/>
                    </a:lnTo>
                    <a:close/>
                  </a:path>
                </a:pathLst>
              </a:custGeom>
              <a:solidFill>
                <a:schemeClr val="tx1">
                  <a:lumMod val="75000"/>
                  <a:lumOff val="25000"/>
                </a:schemeClr>
              </a:solid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58" name="Freeform 119"/>
              <p:cNvSpPr>
                <a:spLocks/>
              </p:cNvSpPr>
              <p:nvPr/>
            </p:nvSpPr>
            <p:spPr bwMode="auto">
              <a:xfrm>
                <a:off x="4087538" y="2831485"/>
                <a:ext cx="447682" cy="419452"/>
              </a:xfrm>
              <a:custGeom>
                <a:avLst/>
                <a:gdLst>
                  <a:gd name="T0" fmla="*/ 436 w 466"/>
                  <a:gd name="T1" fmla="*/ 274 h 481"/>
                  <a:gd name="T2" fmla="*/ 431 w 466"/>
                  <a:gd name="T3" fmla="*/ 253 h 481"/>
                  <a:gd name="T4" fmla="*/ 412 w 466"/>
                  <a:gd name="T5" fmla="*/ 236 h 481"/>
                  <a:gd name="T6" fmla="*/ 404 w 466"/>
                  <a:gd name="T7" fmla="*/ 218 h 481"/>
                  <a:gd name="T8" fmla="*/ 391 w 466"/>
                  <a:gd name="T9" fmla="*/ 193 h 481"/>
                  <a:gd name="T10" fmla="*/ 363 w 466"/>
                  <a:gd name="T11" fmla="*/ 176 h 481"/>
                  <a:gd name="T12" fmla="*/ 355 w 466"/>
                  <a:gd name="T13" fmla="*/ 165 h 481"/>
                  <a:gd name="T14" fmla="*/ 346 w 466"/>
                  <a:gd name="T15" fmla="*/ 150 h 481"/>
                  <a:gd name="T16" fmla="*/ 323 w 466"/>
                  <a:gd name="T17" fmla="*/ 137 h 481"/>
                  <a:gd name="T18" fmla="*/ 307 w 466"/>
                  <a:gd name="T19" fmla="*/ 118 h 481"/>
                  <a:gd name="T20" fmla="*/ 261 w 466"/>
                  <a:gd name="T21" fmla="*/ 80 h 481"/>
                  <a:gd name="T22" fmla="*/ 250 w 466"/>
                  <a:gd name="T23" fmla="*/ 60 h 481"/>
                  <a:gd name="T24" fmla="*/ 218 w 466"/>
                  <a:gd name="T25" fmla="*/ 43 h 481"/>
                  <a:gd name="T26" fmla="*/ 201 w 466"/>
                  <a:gd name="T27" fmla="*/ 31 h 481"/>
                  <a:gd name="T28" fmla="*/ 218 w 466"/>
                  <a:gd name="T29" fmla="*/ 0 h 481"/>
                  <a:gd name="T30" fmla="*/ 0 w 466"/>
                  <a:gd name="T31" fmla="*/ 30 h 481"/>
                  <a:gd name="T32" fmla="*/ 66 w 466"/>
                  <a:gd name="T33" fmla="*/ 251 h 481"/>
                  <a:gd name="T34" fmla="*/ 79 w 466"/>
                  <a:gd name="T35" fmla="*/ 280 h 481"/>
                  <a:gd name="T36" fmla="*/ 92 w 466"/>
                  <a:gd name="T37" fmla="*/ 298 h 481"/>
                  <a:gd name="T38" fmla="*/ 98 w 466"/>
                  <a:gd name="T39" fmla="*/ 319 h 481"/>
                  <a:gd name="T40" fmla="*/ 88 w 466"/>
                  <a:gd name="T41" fmla="*/ 344 h 481"/>
                  <a:gd name="T42" fmla="*/ 88 w 466"/>
                  <a:gd name="T43" fmla="*/ 377 h 481"/>
                  <a:gd name="T44" fmla="*/ 94 w 466"/>
                  <a:gd name="T45" fmla="*/ 402 h 481"/>
                  <a:gd name="T46" fmla="*/ 96 w 466"/>
                  <a:gd name="T47" fmla="*/ 430 h 481"/>
                  <a:gd name="T48" fmla="*/ 107 w 466"/>
                  <a:gd name="T49" fmla="*/ 451 h 481"/>
                  <a:gd name="T50" fmla="*/ 124 w 466"/>
                  <a:gd name="T51" fmla="*/ 479 h 481"/>
                  <a:gd name="T52" fmla="*/ 372 w 466"/>
                  <a:gd name="T53" fmla="*/ 481 h 481"/>
                  <a:gd name="T54" fmla="*/ 385 w 466"/>
                  <a:gd name="T55" fmla="*/ 462 h 481"/>
                  <a:gd name="T56" fmla="*/ 380 w 466"/>
                  <a:gd name="T57" fmla="*/ 443 h 481"/>
                  <a:gd name="T58" fmla="*/ 391 w 466"/>
                  <a:gd name="T59" fmla="*/ 430 h 481"/>
                  <a:gd name="T60" fmla="*/ 423 w 466"/>
                  <a:gd name="T61" fmla="*/ 438 h 481"/>
                  <a:gd name="T62" fmla="*/ 431 w 466"/>
                  <a:gd name="T63" fmla="*/ 428 h 481"/>
                  <a:gd name="T64" fmla="*/ 431 w 466"/>
                  <a:gd name="T65" fmla="*/ 409 h 481"/>
                  <a:gd name="T66" fmla="*/ 423 w 466"/>
                  <a:gd name="T67" fmla="*/ 396 h 481"/>
                  <a:gd name="T68" fmla="*/ 423 w 466"/>
                  <a:gd name="T69" fmla="*/ 392 h 481"/>
                  <a:gd name="T70" fmla="*/ 438 w 466"/>
                  <a:gd name="T71" fmla="*/ 379 h 481"/>
                  <a:gd name="T72" fmla="*/ 427 w 466"/>
                  <a:gd name="T73" fmla="*/ 370 h 481"/>
                  <a:gd name="T74" fmla="*/ 429 w 466"/>
                  <a:gd name="T75" fmla="*/ 368 h 481"/>
                  <a:gd name="T76" fmla="*/ 440 w 466"/>
                  <a:gd name="T77" fmla="*/ 360 h 481"/>
                  <a:gd name="T78" fmla="*/ 434 w 466"/>
                  <a:gd name="T79" fmla="*/ 345 h 481"/>
                  <a:gd name="T80" fmla="*/ 444 w 466"/>
                  <a:gd name="T81" fmla="*/ 338 h 481"/>
                  <a:gd name="T82" fmla="*/ 440 w 466"/>
                  <a:gd name="T83" fmla="*/ 330 h 481"/>
                  <a:gd name="T84" fmla="*/ 451 w 466"/>
                  <a:gd name="T85" fmla="*/ 315 h 481"/>
                  <a:gd name="T86" fmla="*/ 451 w 466"/>
                  <a:gd name="T87" fmla="*/ 306 h 481"/>
                  <a:gd name="T88" fmla="*/ 464 w 466"/>
                  <a:gd name="T89" fmla="*/ 295 h 481"/>
                  <a:gd name="T90" fmla="*/ 459 w 466"/>
                  <a:gd name="T91" fmla="*/ 285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6" h="481">
                    <a:moveTo>
                      <a:pt x="455" y="283"/>
                    </a:moveTo>
                    <a:lnTo>
                      <a:pt x="442" y="282"/>
                    </a:lnTo>
                    <a:lnTo>
                      <a:pt x="436" y="274"/>
                    </a:lnTo>
                    <a:lnTo>
                      <a:pt x="436" y="268"/>
                    </a:lnTo>
                    <a:lnTo>
                      <a:pt x="436" y="261"/>
                    </a:lnTo>
                    <a:lnTo>
                      <a:pt x="431" y="253"/>
                    </a:lnTo>
                    <a:lnTo>
                      <a:pt x="427" y="248"/>
                    </a:lnTo>
                    <a:lnTo>
                      <a:pt x="423" y="240"/>
                    </a:lnTo>
                    <a:lnTo>
                      <a:pt x="412" y="236"/>
                    </a:lnTo>
                    <a:lnTo>
                      <a:pt x="406" y="231"/>
                    </a:lnTo>
                    <a:lnTo>
                      <a:pt x="404" y="223"/>
                    </a:lnTo>
                    <a:lnTo>
                      <a:pt x="404" y="218"/>
                    </a:lnTo>
                    <a:lnTo>
                      <a:pt x="401" y="210"/>
                    </a:lnTo>
                    <a:lnTo>
                      <a:pt x="393" y="199"/>
                    </a:lnTo>
                    <a:lnTo>
                      <a:pt x="391" y="193"/>
                    </a:lnTo>
                    <a:lnTo>
                      <a:pt x="378" y="184"/>
                    </a:lnTo>
                    <a:lnTo>
                      <a:pt x="370" y="182"/>
                    </a:lnTo>
                    <a:lnTo>
                      <a:pt x="363" y="176"/>
                    </a:lnTo>
                    <a:lnTo>
                      <a:pt x="363" y="174"/>
                    </a:lnTo>
                    <a:lnTo>
                      <a:pt x="357" y="171"/>
                    </a:lnTo>
                    <a:lnTo>
                      <a:pt x="355" y="165"/>
                    </a:lnTo>
                    <a:lnTo>
                      <a:pt x="348" y="161"/>
                    </a:lnTo>
                    <a:lnTo>
                      <a:pt x="346" y="154"/>
                    </a:lnTo>
                    <a:lnTo>
                      <a:pt x="346" y="150"/>
                    </a:lnTo>
                    <a:lnTo>
                      <a:pt x="340" y="146"/>
                    </a:lnTo>
                    <a:lnTo>
                      <a:pt x="331" y="139"/>
                    </a:lnTo>
                    <a:lnTo>
                      <a:pt x="323" y="137"/>
                    </a:lnTo>
                    <a:lnTo>
                      <a:pt x="318" y="133"/>
                    </a:lnTo>
                    <a:lnTo>
                      <a:pt x="314" y="125"/>
                    </a:lnTo>
                    <a:lnTo>
                      <a:pt x="307" y="118"/>
                    </a:lnTo>
                    <a:lnTo>
                      <a:pt x="293" y="110"/>
                    </a:lnTo>
                    <a:lnTo>
                      <a:pt x="280" y="101"/>
                    </a:lnTo>
                    <a:lnTo>
                      <a:pt x="261" y="80"/>
                    </a:lnTo>
                    <a:lnTo>
                      <a:pt x="260" y="73"/>
                    </a:lnTo>
                    <a:lnTo>
                      <a:pt x="252" y="65"/>
                    </a:lnTo>
                    <a:lnTo>
                      <a:pt x="250" y="60"/>
                    </a:lnTo>
                    <a:lnTo>
                      <a:pt x="243" y="52"/>
                    </a:lnTo>
                    <a:lnTo>
                      <a:pt x="231" y="54"/>
                    </a:lnTo>
                    <a:lnTo>
                      <a:pt x="218" y="43"/>
                    </a:lnTo>
                    <a:lnTo>
                      <a:pt x="213" y="43"/>
                    </a:lnTo>
                    <a:lnTo>
                      <a:pt x="205" y="39"/>
                    </a:lnTo>
                    <a:lnTo>
                      <a:pt x="201" y="31"/>
                    </a:lnTo>
                    <a:lnTo>
                      <a:pt x="203" y="24"/>
                    </a:lnTo>
                    <a:lnTo>
                      <a:pt x="216" y="5"/>
                    </a:lnTo>
                    <a:lnTo>
                      <a:pt x="218" y="0"/>
                    </a:lnTo>
                    <a:lnTo>
                      <a:pt x="113" y="16"/>
                    </a:lnTo>
                    <a:lnTo>
                      <a:pt x="77" y="18"/>
                    </a:lnTo>
                    <a:lnTo>
                      <a:pt x="0" y="30"/>
                    </a:lnTo>
                    <a:lnTo>
                      <a:pt x="32" y="131"/>
                    </a:lnTo>
                    <a:lnTo>
                      <a:pt x="64" y="248"/>
                    </a:lnTo>
                    <a:lnTo>
                      <a:pt x="66" y="251"/>
                    </a:lnTo>
                    <a:lnTo>
                      <a:pt x="68" y="259"/>
                    </a:lnTo>
                    <a:lnTo>
                      <a:pt x="73" y="266"/>
                    </a:lnTo>
                    <a:lnTo>
                      <a:pt x="79" y="280"/>
                    </a:lnTo>
                    <a:lnTo>
                      <a:pt x="87" y="287"/>
                    </a:lnTo>
                    <a:lnTo>
                      <a:pt x="88" y="291"/>
                    </a:lnTo>
                    <a:lnTo>
                      <a:pt x="92" y="298"/>
                    </a:lnTo>
                    <a:lnTo>
                      <a:pt x="90" y="308"/>
                    </a:lnTo>
                    <a:lnTo>
                      <a:pt x="96" y="312"/>
                    </a:lnTo>
                    <a:lnTo>
                      <a:pt x="98" y="319"/>
                    </a:lnTo>
                    <a:lnTo>
                      <a:pt x="92" y="323"/>
                    </a:lnTo>
                    <a:lnTo>
                      <a:pt x="88" y="330"/>
                    </a:lnTo>
                    <a:lnTo>
                      <a:pt x="88" y="344"/>
                    </a:lnTo>
                    <a:lnTo>
                      <a:pt x="85" y="351"/>
                    </a:lnTo>
                    <a:lnTo>
                      <a:pt x="83" y="364"/>
                    </a:lnTo>
                    <a:lnTo>
                      <a:pt x="88" y="377"/>
                    </a:lnTo>
                    <a:lnTo>
                      <a:pt x="94" y="385"/>
                    </a:lnTo>
                    <a:lnTo>
                      <a:pt x="96" y="394"/>
                    </a:lnTo>
                    <a:lnTo>
                      <a:pt x="94" y="402"/>
                    </a:lnTo>
                    <a:lnTo>
                      <a:pt x="96" y="407"/>
                    </a:lnTo>
                    <a:lnTo>
                      <a:pt x="94" y="423"/>
                    </a:lnTo>
                    <a:lnTo>
                      <a:pt x="96" y="430"/>
                    </a:lnTo>
                    <a:lnTo>
                      <a:pt x="102" y="438"/>
                    </a:lnTo>
                    <a:lnTo>
                      <a:pt x="107" y="447"/>
                    </a:lnTo>
                    <a:lnTo>
                      <a:pt x="107" y="451"/>
                    </a:lnTo>
                    <a:lnTo>
                      <a:pt x="117" y="466"/>
                    </a:lnTo>
                    <a:lnTo>
                      <a:pt x="119" y="473"/>
                    </a:lnTo>
                    <a:lnTo>
                      <a:pt x="124" y="479"/>
                    </a:lnTo>
                    <a:lnTo>
                      <a:pt x="359" y="462"/>
                    </a:lnTo>
                    <a:lnTo>
                      <a:pt x="367" y="468"/>
                    </a:lnTo>
                    <a:lnTo>
                      <a:pt x="372" y="481"/>
                    </a:lnTo>
                    <a:lnTo>
                      <a:pt x="380" y="481"/>
                    </a:lnTo>
                    <a:lnTo>
                      <a:pt x="385" y="477"/>
                    </a:lnTo>
                    <a:lnTo>
                      <a:pt x="385" y="462"/>
                    </a:lnTo>
                    <a:lnTo>
                      <a:pt x="385" y="456"/>
                    </a:lnTo>
                    <a:lnTo>
                      <a:pt x="382" y="449"/>
                    </a:lnTo>
                    <a:lnTo>
                      <a:pt x="380" y="443"/>
                    </a:lnTo>
                    <a:lnTo>
                      <a:pt x="382" y="436"/>
                    </a:lnTo>
                    <a:lnTo>
                      <a:pt x="385" y="436"/>
                    </a:lnTo>
                    <a:lnTo>
                      <a:pt x="391" y="430"/>
                    </a:lnTo>
                    <a:lnTo>
                      <a:pt x="399" y="432"/>
                    </a:lnTo>
                    <a:lnTo>
                      <a:pt x="416" y="436"/>
                    </a:lnTo>
                    <a:lnTo>
                      <a:pt x="423" y="438"/>
                    </a:lnTo>
                    <a:lnTo>
                      <a:pt x="427" y="436"/>
                    </a:lnTo>
                    <a:lnTo>
                      <a:pt x="429" y="436"/>
                    </a:lnTo>
                    <a:lnTo>
                      <a:pt x="431" y="428"/>
                    </a:lnTo>
                    <a:lnTo>
                      <a:pt x="425" y="423"/>
                    </a:lnTo>
                    <a:lnTo>
                      <a:pt x="427" y="415"/>
                    </a:lnTo>
                    <a:lnTo>
                      <a:pt x="431" y="409"/>
                    </a:lnTo>
                    <a:lnTo>
                      <a:pt x="425" y="409"/>
                    </a:lnTo>
                    <a:lnTo>
                      <a:pt x="429" y="402"/>
                    </a:lnTo>
                    <a:lnTo>
                      <a:pt x="423" y="396"/>
                    </a:lnTo>
                    <a:lnTo>
                      <a:pt x="429" y="400"/>
                    </a:lnTo>
                    <a:lnTo>
                      <a:pt x="432" y="392"/>
                    </a:lnTo>
                    <a:lnTo>
                      <a:pt x="423" y="392"/>
                    </a:lnTo>
                    <a:lnTo>
                      <a:pt x="427" y="385"/>
                    </a:lnTo>
                    <a:lnTo>
                      <a:pt x="432" y="389"/>
                    </a:lnTo>
                    <a:lnTo>
                      <a:pt x="438" y="379"/>
                    </a:lnTo>
                    <a:lnTo>
                      <a:pt x="440" y="372"/>
                    </a:lnTo>
                    <a:lnTo>
                      <a:pt x="432" y="370"/>
                    </a:lnTo>
                    <a:lnTo>
                      <a:pt x="427" y="370"/>
                    </a:lnTo>
                    <a:lnTo>
                      <a:pt x="419" y="366"/>
                    </a:lnTo>
                    <a:lnTo>
                      <a:pt x="423" y="366"/>
                    </a:lnTo>
                    <a:lnTo>
                      <a:pt x="429" y="368"/>
                    </a:lnTo>
                    <a:lnTo>
                      <a:pt x="436" y="368"/>
                    </a:lnTo>
                    <a:lnTo>
                      <a:pt x="436" y="360"/>
                    </a:lnTo>
                    <a:lnTo>
                      <a:pt x="440" y="360"/>
                    </a:lnTo>
                    <a:lnTo>
                      <a:pt x="444" y="347"/>
                    </a:lnTo>
                    <a:lnTo>
                      <a:pt x="438" y="349"/>
                    </a:lnTo>
                    <a:lnTo>
                      <a:pt x="434" y="345"/>
                    </a:lnTo>
                    <a:lnTo>
                      <a:pt x="440" y="340"/>
                    </a:lnTo>
                    <a:lnTo>
                      <a:pt x="438" y="334"/>
                    </a:lnTo>
                    <a:lnTo>
                      <a:pt x="444" y="338"/>
                    </a:lnTo>
                    <a:lnTo>
                      <a:pt x="448" y="330"/>
                    </a:lnTo>
                    <a:lnTo>
                      <a:pt x="448" y="329"/>
                    </a:lnTo>
                    <a:lnTo>
                      <a:pt x="440" y="330"/>
                    </a:lnTo>
                    <a:lnTo>
                      <a:pt x="438" y="323"/>
                    </a:lnTo>
                    <a:lnTo>
                      <a:pt x="446" y="323"/>
                    </a:lnTo>
                    <a:lnTo>
                      <a:pt x="451" y="315"/>
                    </a:lnTo>
                    <a:lnTo>
                      <a:pt x="444" y="310"/>
                    </a:lnTo>
                    <a:lnTo>
                      <a:pt x="444" y="302"/>
                    </a:lnTo>
                    <a:lnTo>
                      <a:pt x="451" y="306"/>
                    </a:lnTo>
                    <a:lnTo>
                      <a:pt x="459" y="306"/>
                    </a:lnTo>
                    <a:lnTo>
                      <a:pt x="457" y="298"/>
                    </a:lnTo>
                    <a:lnTo>
                      <a:pt x="464" y="295"/>
                    </a:lnTo>
                    <a:lnTo>
                      <a:pt x="466" y="287"/>
                    </a:lnTo>
                    <a:lnTo>
                      <a:pt x="463" y="287"/>
                    </a:lnTo>
                    <a:lnTo>
                      <a:pt x="459" y="285"/>
                    </a:lnTo>
                    <a:lnTo>
                      <a:pt x="455" y="283"/>
                    </a:lnTo>
                    <a:close/>
                  </a:path>
                </a:pathLst>
              </a:custGeom>
              <a:solidFill>
                <a:schemeClr val="tx1">
                  <a:lumMod val="75000"/>
                  <a:lumOff val="25000"/>
                </a:schemeClr>
              </a:solid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62" name="Freeform 123"/>
              <p:cNvSpPr>
                <a:spLocks/>
              </p:cNvSpPr>
              <p:nvPr/>
            </p:nvSpPr>
            <p:spPr bwMode="auto">
              <a:xfrm>
                <a:off x="4286401" y="2275123"/>
                <a:ext cx="365062" cy="333120"/>
              </a:xfrm>
              <a:custGeom>
                <a:avLst/>
                <a:gdLst>
                  <a:gd name="T0" fmla="*/ 124 w 380"/>
                  <a:gd name="T1" fmla="*/ 17 h 382"/>
                  <a:gd name="T2" fmla="*/ 122 w 380"/>
                  <a:gd name="T3" fmla="*/ 64 h 382"/>
                  <a:gd name="T4" fmla="*/ 120 w 380"/>
                  <a:gd name="T5" fmla="*/ 81 h 382"/>
                  <a:gd name="T6" fmla="*/ 120 w 380"/>
                  <a:gd name="T7" fmla="*/ 102 h 382"/>
                  <a:gd name="T8" fmla="*/ 101 w 380"/>
                  <a:gd name="T9" fmla="*/ 137 h 382"/>
                  <a:gd name="T10" fmla="*/ 69 w 380"/>
                  <a:gd name="T11" fmla="*/ 153 h 382"/>
                  <a:gd name="T12" fmla="*/ 56 w 380"/>
                  <a:gd name="T13" fmla="*/ 171 h 382"/>
                  <a:gd name="T14" fmla="*/ 58 w 380"/>
                  <a:gd name="T15" fmla="*/ 192 h 382"/>
                  <a:gd name="T16" fmla="*/ 43 w 380"/>
                  <a:gd name="T17" fmla="*/ 196 h 382"/>
                  <a:gd name="T18" fmla="*/ 30 w 380"/>
                  <a:gd name="T19" fmla="*/ 207 h 382"/>
                  <a:gd name="T20" fmla="*/ 26 w 380"/>
                  <a:gd name="T21" fmla="*/ 224 h 382"/>
                  <a:gd name="T22" fmla="*/ 22 w 380"/>
                  <a:gd name="T23" fmla="*/ 247 h 382"/>
                  <a:gd name="T24" fmla="*/ 7 w 380"/>
                  <a:gd name="T25" fmla="*/ 265 h 382"/>
                  <a:gd name="T26" fmla="*/ 0 w 380"/>
                  <a:gd name="T27" fmla="*/ 271 h 382"/>
                  <a:gd name="T28" fmla="*/ 0 w 380"/>
                  <a:gd name="T29" fmla="*/ 294 h 382"/>
                  <a:gd name="T30" fmla="*/ 24 w 380"/>
                  <a:gd name="T31" fmla="*/ 322 h 382"/>
                  <a:gd name="T32" fmla="*/ 66 w 380"/>
                  <a:gd name="T33" fmla="*/ 352 h 382"/>
                  <a:gd name="T34" fmla="*/ 79 w 380"/>
                  <a:gd name="T35" fmla="*/ 372 h 382"/>
                  <a:gd name="T36" fmla="*/ 116 w 380"/>
                  <a:gd name="T37" fmla="*/ 372 h 382"/>
                  <a:gd name="T38" fmla="*/ 137 w 380"/>
                  <a:gd name="T39" fmla="*/ 371 h 382"/>
                  <a:gd name="T40" fmla="*/ 162 w 380"/>
                  <a:gd name="T41" fmla="*/ 356 h 382"/>
                  <a:gd name="T42" fmla="*/ 184 w 380"/>
                  <a:gd name="T43" fmla="*/ 341 h 382"/>
                  <a:gd name="T44" fmla="*/ 207 w 380"/>
                  <a:gd name="T45" fmla="*/ 331 h 382"/>
                  <a:gd name="T46" fmla="*/ 205 w 380"/>
                  <a:gd name="T47" fmla="*/ 310 h 382"/>
                  <a:gd name="T48" fmla="*/ 222 w 380"/>
                  <a:gd name="T49" fmla="*/ 275 h 382"/>
                  <a:gd name="T50" fmla="*/ 229 w 380"/>
                  <a:gd name="T51" fmla="*/ 247 h 382"/>
                  <a:gd name="T52" fmla="*/ 237 w 380"/>
                  <a:gd name="T53" fmla="*/ 224 h 382"/>
                  <a:gd name="T54" fmla="*/ 252 w 380"/>
                  <a:gd name="T55" fmla="*/ 213 h 382"/>
                  <a:gd name="T56" fmla="*/ 272 w 380"/>
                  <a:gd name="T57" fmla="*/ 216 h 382"/>
                  <a:gd name="T58" fmla="*/ 282 w 380"/>
                  <a:gd name="T59" fmla="*/ 188 h 382"/>
                  <a:gd name="T60" fmla="*/ 293 w 380"/>
                  <a:gd name="T61" fmla="*/ 171 h 382"/>
                  <a:gd name="T62" fmla="*/ 312 w 380"/>
                  <a:gd name="T63" fmla="*/ 156 h 382"/>
                  <a:gd name="T64" fmla="*/ 327 w 380"/>
                  <a:gd name="T65" fmla="*/ 128 h 382"/>
                  <a:gd name="T66" fmla="*/ 327 w 380"/>
                  <a:gd name="T67" fmla="*/ 100 h 382"/>
                  <a:gd name="T68" fmla="*/ 376 w 380"/>
                  <a:gd name="T69" fmla="*/ 111 h 382"/>
                  <a:gd name="T70" fmla="*/ 372 w 380"/>
                  <a:gd name="T71" fmla="*/ 89 h 382"/>
                  <a:gd name="T72" fmla="*/ 366 w 380"/>
                  <a:gd name="T73" fmla="*/ 72 h 382"/>
                  <a:gd name="T74" fmla="*/ 346 w 380"/>
                  <a:gd name="T75" fmla="*/ 68 h 382"/>
                  <a:gd name="T76" fmla="*/ 329 w 380"/>
                  <a:gd name="T77" fmla="*/ 75 h 382"/>
                  <a:gd name="T78" fmla="*/ 314 w 380"/>
                  <a:gd name="T79" fmla="*/ 89 h 382"/>
                  <a:gd name="T80" fmla="*/ 289 w 380"/>
                  <a:gd name="T81" fmla="*/ 83 h 382"/>
                  <a:gd name="T82" fmla="*/ 278 w 380"/>
                  <a:gd name="T83" fmla="*/ 104 h 382"/>
                  <a:gd name="T84" fmla="*/ 263 w 380"/>
                  <a:gd name="T85" fmla="*/ 111 h 382"/>
                  <a:gd name="T86" fmla="*/ 246 w 380"/>
                  <a:gd name="T87" fmla="*/ 132 h 382"/>
                  <a:gd name="T88" fmla="*/ 147 w 380"/>
                  <a:gd name="T89" fmla="*/ 98 h 382"/>
                  <a:gd name="T90" fmla="*/ 120 w 380"/>
                  <a:gd name="T91" fmla="*/ 4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0" h="382">
                    <a:moveTo>
                      <a:pt x="120" y="4"/>
                    </a:moveTo>
                    <a:lnTo>
                      <a:pt x="118" y="10"/>
                    </a:lnTo>
                    <a:lnTo>
                      <a:pt x="124" y="17"/>
                    </a:lnTo>
                    <a:lnTo>
                      <a:pt x="128" y="38"/>
                    </a:lnTo>
                    <a:lnTo>
                      <a:pt x="126" y="43"/>
                    </a:lnTo>
                    <a:lnTo>
                      <a:pt x="122" y="64"/>
                    </a:lnTo>
                    <a:lnTo>
                      <a:pt x="124" y="72"/>
                    </a:lnTo>
                    <a:lnTo>
                      <a:pt x="124" y="81"/>
                    </a:lnTo>
                    <a:lnTo>
                      <a:pt x="120" y="81"/>
                    </a:lnTo>
                    <a:lnTo>
                      <a:pt x="120" y="89"/>
                    </a:lnTo>
                    <a:lnTo>
                      <a:pt x="120" y="94"/>
                    </a:lnTo>
                    <a:lnTo>
                      <a:pt x="120" y="102"/>
                    </a:lnTo>
                    <a:lnTo>
                      <a:pt x="118" y="115"/>
                    </a:lnTo>
                    <a:lnTo>
                      <a:pt x="109" y="122"/>
                    </a:lnTo>
                    <a:lnTo>
                      <a:pt x="101" y="137"/>
                    </a:lnTo>
                    <a:lnTo>
                      <a:pt x="86" y="149"/>
                    </a:lnTo>
                    <a:lnTo>
                      <a:pt x="75" y="145"/>
                    </a:lnTo>
                    <a:lnTo>
                      <a:pt x="69" y="153"/>
                    </a:lnTo>
                    <a:lnTo>
                      <a:pt x="69" y="160"/>
                    </a:lnTo>
                    <a:lnTo>
                      <a:pt x="60" y="166"/>
                    </a:lnTo>
                    <a:lnTo>
                      <a:pt x="56" y="171"/>
                    </a:lnTo>
                    <a:lnTo>
                      <a:pt x="56" y="179"/>
                    </a:lnTo>
                    <a:lnTo>
                      <a:pt x="53" y="186"/>
                    </a:lnTo>
                    <a:lnTo>
                      <a:pt x="58" y="192"/>
                    </a:lnTo>
                    <a:lnTo>
                      <a:pt x="54" y="200"/>
                    </a:lnTo>
                    <a:lnTo>
                      <a:pt x="51" y="207"/>
                    </a:lnTo>
                    <a:lnTo>
                      <a:pt x="43" y="196"/>
                    </a:lnTo>
                    <a:lnTo>
                      <a:pt x="37" y="194"/>
                    </a:lnTo>
                    <a:lnTo>
                      <a:pt x="32" y="201"/>
                    </a:lnTo>
                    <a:lnTo>
                      <a:pt x="30" y="207"/>
                    </a:lnTo>
                    <a:lnTo>
                      <a:pt x="30" y="215"/>
                    </a:lnTo>
                    <a:lnTo>
                      <a:pt x="28" y="216"/>
                    </a:lnTo>
                    <a:lnTo>
                      <a:pt x="26" y="224"/>
                    </a:lnTo>
                    <a:lnTo>
                      <a:pt x="28" y="228"/>
                    </a:lnTo>
                    <a:lnTo>
                      <a:pt x="30" y="241"/>
                    </a:lnTo>
                    <a:lnTo>
                      <a:pt x="22" y="247"/>
                    </a:lnTo>
                    <a:lnTo>
                      <a:pt x="22" y="254"/>
                    </a:lnTo>
                    <a:lnTo>
                      <a:pt x="17" y="260"/>
                    </a:lnTo>
                    <a:lnTo>
                      <a:pt x="7" y="265"/>
                    </a:lnTo>
                    <a:lnTo>
                      <a:pt x="0" y="265"/>
                    </a:lnTo>
                    <a:lnTo>
                      <a:pt x="0" y="265"/>
                    </a:lnTo>
                    <a:lnTo>
                      <a:pt x="0" y="271"/>
                    </a:lnTo>
                    <a:lnTo>
                      <a:pt x="4" y="273"/>
                    </a:lnTo>
                    <a:lnTo>
                      <a:pt x="4" y="280"/>
                    </a:lnTo>
                    <a:lnTo>
                      <a:pt x="0" y="294"/>
                    </a:lnTo>
                    <a:lnTo>
                      <a:pt x="15" y="309"/>
                    </a:lnTo>
                    <a:lnTo>
                      <a:pt x="17" y="316"/>
                    </a:lnTo>
                    <a:lnTo>
                      <a:pt x="24" y="322"/>
                    </a:lnTo>
                    <a:lnTo>
                      <a:pt x="37" y="341"/>
                    </a:lnTo>
                    <a:lnTo>
                      <a:pt x="53" y="352"/>
                    </a:lnTo>
                    <a:lnTo>
                      <a:pt x="66" y="352"/>
                    </a:lnTo>
                    <a:lnTo>
                      <a:pt x="66" y="357"/>
                    </a:lnTo>
                    <a:lnTo>
                      <a:pt x="71" y="365"/>
                    </a:lnTo>
                    <a:lnTo>
                      <a:pt x="79" y="372"/>
                    </a:lnTo>
                    <a:lnTo>
                      <a:pt x="92" y="380"/>
                    </a:lnTo>
                    <a:lnTo>
                      <a:pt x="103" y="382"/>
                    </a:lnTo>
                    <a:lnTo>
                      <a:pt x="116" y="372"/>
                    </a:lnTo>
                    <a:lnTo>
                      <a:pt x="118" y="367"/>
                    </a:lnTo>
                    <a:lnTo>
                      <a:pt x="130" y="371"/>
                    </a:lnTo>
                    <a:lnTo>
                      <a:pt x="137" y="371"/>
                    </a:lnTo>
                    <a:lnTo>
                      <a:pt x="152" y="363"/>
                    </a:lnTo>
                    <a:lnTo>
                      <a:pt x="160" y="361"/>
                    </a:lnTo>
                    <a:lnTo>
                      <a:pt x="162" y="356"/>
                    </a:lnTo>
                    <a:lnTo>
                      <a:pt x="162" y="348"/>
                    </a:lnTo>
                    <a:lnTo>
                      <a:pt x="171" y="352"/>
                    </a:lnTo>
                    <a:lnTo>
                      <a:pt x="184" y="341"/>
                    </a:lnTo>
                    <a:lnTo>
                      <a:pt x="192" y="342"/>
                    </a:lnTo>
                    <a:lnTo>
                      <a:pt x="205" y="333"/>
                    </a:lnTo>
                    <a:lnTo>
                      <a:pt x="207" y="331"/>
                    </a:lnTo>
                    <a:lnTo>
                      <a:pt x="205" y="324"/>
                    </a:lnTo>
                    <a:lnTo>
                      <a:pt x="210" y="318"/>
                    </a:lnTo>
                    <a:lnTo>
                      <a:pt x="205" y="310"/>
                    </a:lnTo>
                    <a:lnTo>
                      <a:pt x="207" y="297"/>
                    </a:lnTo>
                    <a:lnTo>
                      <a:pt x="214" y="284"/>
                    </a:lnTo>
                    <a:lnTo>
                      <a:pt x="222" y="275"/>
                    </a:lnTo>
                    <a:lnTo>
                      <a:pt x="224" y="262"/>
                    </a:lnTo>
                    <a:lnTo>
                      <a:pt x="225" y="254"/>
                    </a:lnTo>
                    <a:lnTo>
                      <a:pt x="229" y="247"/>
                    </a:lnTo>
                    <a:lnTo>
                      <a:pt x="233" y="233"/>
                    </a:lnTo>
                    <a:lnTo>
                      <a:pt x="237" y="230"/>
                    </a:lnTo>
                    <a:lnTo>
                      <a:pt x="237" y="224"/>
                    </a:lnTo>
                    <a:lnTo>
                      <a:pt x="237" y="209"/>
                    </a:lnTo>
                    <a:lnTo>
                      <a:pt x="244" y="207"/>
                    </a:lnTo>
                    <a:lnTo>
                      <a:pt x="252" y="213"/>
                    </a:lnTo>
                    <a:lnTo>
                      <a:pt x="252" y="216"/>
                    </a:lnTo>
                    <a:lnTo>
                      <a:pt x="267" y="218"/>
                    </a:lnTo>
                    <a:lnTo>
                      <a:pt x="272" y="216"/>
                    </a:lnTo>
                    <a:lnTo>
                      <a:pt x="276" y="209"/>
                    </a:lnTo>
                    <a:lnTo>
                      <a:pt x="278" y="194"/>
                    </a:lnTo>
                    <a:lnTo>
                      <a:pt x="282" y="188"/>
                    </a:lnTo>
                    <a:lnTo>
                      <a:pt x="284" y="179"/>
                    </a:lnTo>
                    <a:lnTo>
                      <a:pt x="286" y="171"/>
                    </a:lnTo>
                    <a:lnTo>
                      <a:pt x="293" y="171"/>
                    </a:lnTo>
                    <a:lnTo>
                      <a:pt x="301" y="169"/>
                    </a:lnTo>
                    <a:lnTo>
                      <a:pt x="306" y="156"/>
                    </a:lnTo>
                    <a:lnTo>
                      <a:pt x="312" y="156"/>
                    </a:lnTo>
                    <a:lnTo>
                      <a:pt x="318" y="149"/>
                    </a:lnTo>
                    <a:lnTo>
                      <a:pt x="321" y="136"/>
                    </a:lnTo>
                    <a:lnTo>
                      <a:pt x="327" y="128"/>
                    </a:lnTo>
                    <a:lnTo>
                      <a:pt x="325" y="115"/>
                    </a:lnTo>
                    <a:lnTo>
                      <a:pt x="329" y="107"/>
                    </a:lnTo>
                    <a:lnTo>
                      <a:pt x="327" y="100"/>
                    </a:lnTo>
                    <a:lnTo>
                      <a:pt x="335" y="98"/>
                    </a:lnTo>
                    <a:lnTo>
                      <a:pt x="372" y="119"/>
                    </a:lnTo>
                    <a:lnTo>
                      <a:pt x="376" y="111"/>
                    </a:lnTo>
                    <a:lnTo>
                      <a:pt x="380" y="98"/>
                    </a:lnTo>
                    <a:lnTo>
                      <a:pt x="378" y="94"/>
                    </a:lnTo>
                    <a:lnTo>
                      <a:pt x="372" y="89"/>
                    </a:lnTo>
                    <a:lnTo>
                      <a:pt x="370" y="81"/>
                    </a:lnTo>
                    <a:lnTo>
                      <a:pt x="365" y="79"/>
                    </a:lnTo>
                    <a:lnTo>
                      <a:pt x="366" y="72"/>
                    </a:lnTo>
                    <a:lnTo>
                      <a:pt x="366" y="72"/>
                    </a:lnTo>
                    <a:lnTo>
                      <a:pt x="351" y="74"/>
                    </a:lnTo>
                    <a:lnTo>
                      <a:pt x="346" y="68"/>
                    </a:lnTo>
                    <a:lnTo>
                      <a:pt x="338" y="66"/>
                    </a:lnTo>
                    <a:lnTo>
                      <a:pt x="333" y="68"/>
                    </a:lnTo>
                    <a:lnTo>
                      <a:pt x="329" y="75"/>
                    </a:lnTo>
                    <a:lnTo>
                      <a:pt x="321" y="75"/>
                    </a:lnTo>
                    <a:lnTo>
                      <a:pt x="316" y="83"/>
                    </a:lnTo>
                    <a:lnTo>
                      <a:pt x="314" y="89"/>
                    </a:lnTo>
                    <a:lnTo>
                      <a:pt x="304" y="90"/>
                    </a:lnTo>
                    <a:lnTo>
                      <a:pt x="297" y="89"/>
                    </a:lnTo>
                    <a:lnTo>
                      <a:pt x="289" y="83"/>
                    </a:lnTo>
                    <a:lnTo>
                      <a:pt x="288" y="83"/>
                    </a:lnTo>
                    <a:lnTo>
                      <a:pt x="288" y="90"/>
                    </a:lnTo>
                    <a:lnTo>
                      <a:pt x="278" y="104"/>
                    </a:lnTo>
                    <a:lnTo>
                      <a:pt x="271" y="102"/>
                    </a:lnTo>
                    <a:lnTo>
                      <a:pt x="265" y="106"/>
                    </a:lnTo>
                    <a:lnTo>
                      <a:pt x="263" y="111"/>
                    </a:lnTo>
                    <a:lnTo>
                      <a:pt x="256" y="119"/>
                    </a:lnTo>
                    <a:lnTo>
                      <a:pt x="252" y="126"/>
                    </a:lnTo>
                    <a:lnTo>
                      <a:pt x="246" y="132"/>
                    </a:lnTo>
                    <a:lnTo>
                      <a:pt x="241" y="139"/>
                    </a:lnTo>
                    <a:lnTo>
                      <a:pt x="231" y="83"/>
                    </a:lnTo>
                    <a:lnTo>
                      <a:pt x="147" y="98"/>
                    </a:lnTo>
                    <a:lnTo>
                      <a:pt x="130" y="0"/>
                    </a:lnTo>
                    <a:lnTo>
                      <a:pt x="124" y="4"/>
                    </a:lnTo>
                    <a:lnTo>
                      <a:pt x="120" y="4"/>
                    </a:lnTo>
                    <a:close/>
                  </a:path>
                </a:pathLst>
              </a:custGeom>
              <a:solidFill>
                <a:schemeClr val="tx1">
                  <a:lumMod val="75000"/>
                  <a:lumOff val="25000"/>
                </a:schemeClr>
              </a:solid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63" name="Freeform 124"/>
              <p:cNvSpPr>
                <a:spLocks/>
              </p:cNvSpPr>
              <p:nvPr/>
            </p:nvSpPr>
            <p:spPr bwMode="auto">
              <a:xfrm>
                <a:off x="4280636" y="2793115"/>
                <a:ext cx="414057" cy="288645"/>
              </a:xfrm>
              <a:custGeom>
                <a:avLst/>
                <a:gdLst>
                  <a:gd name="T0" fmla="*/ 218 w 431"/>
                  <a:gd name="T1" fmla="*/ 28 h 331"/>
                  <a:gd name="T2" fmla="*/ 203 w 431"/>
                  <a:gd name="T3" fmla="*/ 4 h 331"/>
                  <a:gd name="T4" fmla="*/ 162 w 431"/>
                  <a:gd name="T5" fmla="*/ 2 h 331"/>
                  <a:gd name="T6" fmla="*/ 72 w 431"/>
                  <a:gd name="T7" fmla="*/ 17 h 331"/>
                  <a:gd name="T8" fmla="*/ 40 w 431"/>
                  <a:gd name="T9" fmla="*/ 32 h 331"/>
                  <a:gd name="T10" fmla="*/ 2 w 431"/>
                  <a:gd name="T11" fmla="*/ 68 h 331"/>
                  <a:gd name="T12" fmla="*/ 12 w 431"/>
                  <a:gd name="T13" fmla="*/ 87 h 331"/>
                  <a:gd name="T14" fmla="*/ 42 w 431"/>
                  <a:gd name="T15" fmla="*/ 96 h 331"/>
                  <a:gd name="T16" fmla="*/ 59 w 431"/>
                  <a:gd name="T17" fmla="*/ 117 h 331"/>
                  <a:gd name="T18" fmla="*/ 92 w 431"/>
                  <a:gd name="T19" fmla="*/ 154 h 331"/>
                  <a:gd name="T20" fmla="*/ 117 w 431"/>
                  <a:gd name="T21" fmla="*/ 177 h 331"/>
                  <a:gd name="T22" fmla="*/ 139 w 431"/>
                  <a:gd name="T23" fmla="*/ 190 h 331"/>
                  <a:gd name="T24" fmla="*/ 147 w 431"/>
                  <a:gd name="T25" fmla="*/ 205 h 331"/>
                  <a:gd name="T26" fmla="*/ 162 w 431"/>
                  <a:gd name="T27" fmla="*/ 218 h 331"/>
                  <a:gd name="T28" fmla="*/ 177 w 431"/>
                  <a:gd name="T29" fmla="*/ 228 h 331"/>
                  <a:gd name="T30" fmla="*/ 200 w 431"/>
                  <a:gd name="T31" fmla="*/ 254 h 331"/>
                  <a:gd name="T32" fmla="*/ 205 w 431"/>
                  <a:gd name="T33" fmla="*/ 275 h 331"/>
                  <a:gd name="T34" fmla="*/ 226 w 431"/>
                  <a:gd name="T35" fmla="*/ 292 h 331"/>
                  <a:gd name="T36" fmla="*/ 235 w 431"/>
                  <a:gd name="T37" fmla="*/ 312 h 331"/>
                  <a:gd name="T38" fmla="*/ 254 w 431"/>
                  <a:gd name="T39" fmla="*/ 327 h 331"/>
                  <a:gd name="T40" fmla="*/ 263 w 431"/>
                  <a:gd name="T41" fmla="*/ 316 h 331"/>
                  <a:gd name="T42" fmla="*/ 271 w 431"/>
                  <a:gd name="T43" fmla="*/ 316 h 331"/>
                  <a:gd name="T44" fmla="*/ 265 w 431"/>
                  <a:gd name="T45" fmla="*/ 299 h 331"/>
                  <a:gd name="T46" fmla="*/ 263 w 431"/>
                  <a:gd name="T47" fmla="*/ 284 h 331"/>
                  <a:gd name="T48" fmla="*/ 273 w 431"/>
                  <a:gd name="T49" fmla="*/ 284 h 331"/>
                  <a:gd name="T50" fmla="*/ 292 w 431"/>
                  <a:gd name="T51" fmla="*/ 295 h 331"/>
                  <a:gd name="T52" fmla="*/ 294 w 431"/>
                  <a:gd name="T53" fmla="*/ 284 h 331"/>
                  <a:gd name="T54" fmla="*/ 277 w 431"/>
                  <a:gd name="T55" fmla="*/ 277 h 331"/>
                  <a:gd name="T56" fmla="*/ 294 w 431"/>
                  <a:gd name="T57" fmla="*/ 273 h 331"/>
                  <a:gd name="T58" fmla="*/ 312 w 431"/>
                  <a:gd name="T59" fmla="*/ 263 h 331"/>
                  <a:gd name="T60" fmla="*/ 322 w 431"/>
                  <a:gd name="T61" fmla="*/ 258 h 331"/>
                  <a:gd name="T62" fmla="*/ 335 w 431"/>
                  <a:gd name="T63" fmla="*/ 248 h 331"/>
                  <a:gd name="T64" fmla="*/ 329 w 431"/>
                  <a:gd name="T65" fmla="*/ 228 h 331"/>
                  <a:gd name="T66" fmla="*/ 344 w 431"/>
                  <a:gd name="T67" fmla="*/ 233 h 331"/>
                  <a:gd name="T68" fmla="*/ 359 w 431"/>
                  <a:gd name="T69" fmla="*/ 218 h 331"/>
                  <a:gd name="T70" fmla="*/ 369 w 431"/>
                  <a:gd name="T71" fmla="*/ 205 h 331"/>
                  <a:gd name="T72" fmla="*/ 382 w 431"/>
                  <a:gd name="T73" fmla="*/ 190 h 331"/>
                  <a:gd name="T74" fmla="*/ 389 w 431"/>
                  <a:gd name="T75" fmla="*/ 183 h 331"/>
                  <a:gd name="T76" fmla="*/ 378 w 431"/>
                  <a:gd name="T77" fmla="*/ 164 h 331"/>
                  <a:gd name="T78" fmla="*/ 380 w 431"/>
                  <a:gd name="T79" fmla="*/ 168 h 331"/>
                  <a:gd name="T80" fmla="*/ 389 w 431"/>
                  <a:gd name="T81" fmla="*/ 154 h 331"/>
                  <a:gd name="T82" fmla="*/ 423 w 431"/>
                  <a:gd name="T83" fmla="*/ 106 h 331"/>
                  <a:gd name="T84" fmla="*/ 427 w 431"/>
                  <a:gd name="T85" fmla="*/ 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1" h="331">
                    <a:moveTo>
                      <a:pt x="316" y="15"/>
                    </a:moveTo>
                    <a:lnTo>
                      <a:pt x="220" y="30"/>
                    </a:lnTo>
                    <a:lnTo>
                      <a:pt x="218" y="28"/>
                    </a:lnTo>
                    <a:lnTo>
                      <a:pt x="218" y="23"/>
                    </a:lnTo>
                    <a:lnTo>
                      <a:pt x="215" y="15"/>
                    </a:lnTo>
                    <a:lnTo>
                      <a:pt x="203" y="4"/>
                    </a:lnTo>
                    <a:lnTo>
                      <a:pt x="198" y="8"/>
                    </a:lnTo>
                    <a:lnTo>
                      <a:pt x="190" y="0"/>
                    </a:lnTo>
                    <a:lnTo>
                      <a:pt x="162" y="2"/>
                    </a:lnTo>
                    <a:lnTo>
                      <a:pt x="85" y="12"/>
                    </a:lnTo>
                    <a:lnTo>
                      <a:pt x="77" y="13"/>
                    </a:lnTo>
                    <a:lnTo>
                      <a:pt x="72" y="17"/>
                    </a:lnTo>
                    <a:lnTo>
                      <a:pt x="57" y="23"/>
                    </a:lnTo>
                    <a:lnTo>
                      <a:pt x="45" y="32"/>
                    </a:lnTo>
                    <a:lnTo>
                      <a:pt x="40" y="32"/>
                    </a:lnTo>
                    <a:lnTo>
                      <a:pt x="17" y="44"/>
                    </a:lnTo>
                    <a:lnTo>
                      <a:pt x="15" y="49"/>
                    </a:lnTo>
                    <a:lnTo>
                      <a:pt x="2" y="68"/>
                    </a:lnTo>
                    <a:lnTo>
                      <a:pt x="0" y="75"/>
                    </a:lnTo>
                    <a:lnTo>
                      <a:pt x="4" y="83"/>
                    </a:lnTo>
                    <a:lnTo>
                      <a:pt x="12" y="87"/>
                    </a:lnTo>
                    <a:lnTo>
                      <a:pt x="17" y="87"/>
                    </a:lnTo>
                    <a:lnTo>
                      <a:pt x="30" y="98"/>
                    </a:lnTo>
                    <a:lnTo>
                      <a:pt x="42" y="96"/>
                    </a:lnTo>
                    <a:lnTo>
                      <a:pt x="49" y="104"/>
                    </a:lnTo>
                    <a:lnTo>
                      <a:pt x="51" y="109"/>
                    </a:lnTo>
                    <a:lnTo>
                      <a:pt x="59" y="117"/>
                    </a:lnTo>
                    <a:lnTo>
                      <a:pt x="60" y="124"/>
                    </a:lnTo>
                    <a:lnTo>
                      <a:pt x="79" y="145"/>
                    </a:lnTo>
                    <a:lnTo>
                      <a:pt x="92" y="154"/>
                    </a:lnTo>
                    <a:lnTo>
                      <a:pt x="106" y="162"/>
                    </a:lnTo>
                    <a:lnTo>
                      <a:pt x="113" y="169"/>
                    </a:lnTo>
                    <a:lnTo>
                      <a:pt x="117" y="177"/>
                    </a:lnTo>
                    <a:lnTo>
                      <a:pt x="122" y="181"/>
                    </a:lnTo>
                    <a:lnTo>
                      <a:pt x="130" y="183"/>
                    </a:lnTo>
                    <a:lnTo>
                      <a:pt x="139" y="190"/>
                    </a:lnTo>
                    <a:lnTo>
                      <a:pt x="145" y="194"/>
                    </a:lnTo>
                    <a:lnTo>
                      <a:pt x="145" y="198"/>
                    </a:lnTo>
                    <a:lnTo>
                      <a:pt x="147" y="205"/>
                    </a:lnTo>
                    <a:lnTo>
                      <a:pt x="154" y="209"/>
                    </a:lnTo>
                    <a:lnTo>
                      <a:pt x="156" y="215"/>
                    </a:lnTo>
                    <a:lnTo>
                      <a:pt x="162" y="218"/>
                    </a:lnTo>
                    <a:lnTo>
                      <a:pt x="162" y="220"/>
                    </a:lnTo>
                    <a:lnTo>
                      <a:pt x="169" y="226"/>
                    </a:lnTo>
                    <a:lnTo>
                      <a:pt x="177" y="228"/>
                    </a:lnTo>
                    <a:lnTo>
                      <a:pt x="190" y="237"/>
                    </a:lnTo>
                    <a:lnTo>
                      <a:pt x="192" y="243"/>
                    </a:lnTo>
                    <a:lnTo>
                      <a:pt x="200" y="254"/>
                    </a:lnTo>
                    <a:lnTo>
                      <a:pt x="203" y="262"/>
                    </a:lnTo>
                    <a:lnTo>
                      <a:pt x="203" y="267"/>
                    </a:lnTo>
                    <a:lnTo>
                      <a:pt x="205" y="275"/>
                    </a:lnTo>
                    <a:lnTo>
                      <a:pt x="211" y="280"/>
                    </a:lnTo>
                    <a:lnTo>
                      <a:pt x="222" y="284"/>
                    </a:lnTo>
                    <a:lnTo>
                      <a:pt x="226" y="292"/>
                    </a:lnTo>
                    <a:lnTo>
                      <a:pt x="230" y="297"/>
                    </a:lnTo>
                    <a:lnTo>
                      <a:pt x="235" y="305"/>
                    </a:lnTo>
                    <a:lnTo>
                      <a:pt x="235" y="312"/>
                    </a:lnTo>
                    <a:lnTo>
                      <a:pt x="235" y="318"/>
                    </a:lnTo>
                    <a:lnTo>
                      <a:pt x="241" y="326"/>
                    </a:lnTo>
                    <a:lnTo>
                      <a:pt x="254" y="327"/>
                    </a:lnTo>
                    <a:lnTo>
                      <a:pt x="258" y="329"/>
                    </a:lnTo>
                    <a:lnTo>
                      <a:pt x="262" y="331"/>
                    </a:lnTo>
                    <a:lnTo>
                      <a:pt x="263" y="316"/>
                    </a:lnTo>
                    <a:lnTo>
                      <a:pt x="267" y="310"/>
                    </a:lnTo>
                    <a:lnTo>
                      <a:pt x="267" y="316"/>
                    </a:lnTo>
                    <a:lnTo>
                      <a:pt x="271" y="316"/>
                    </a:lnTo>
                    <a:lnTo>
                      <a:pt x="277" y="309"/>
                    </a:lnTo>
                    <a:lnTo>
                      <a:pt x="269" y="305"/>
                    </a:lnTo>
                    <a:lnTo>
                      <a:pt x="265" y="299"/>
                    </a:lnTo>
                    <a:lnTo>
                      <a:pt x="263" y="294"/>
                    </a:lnTo>
                    <a:lnTo>
                      <a:pt x="258" y="280"/>
                    </a:lnTo>
                    <a:lnTo>
                      <a:pt x="263" y="284"/>
                    </a:lnTo>
                    <a:lnTo>
                      <a:pt x="265" y="292"/>
                    </a:lnTo>
                    <a:lnTo>
                      <a:pt x="273" y="297"/>
                    </a:lnTo>
                    <a:lnTo>
                      <a:pt x="273" y="284"/>
                    </a:lnTo>
                    <a:lnTo>
                      <a:pt x="278" y="295"/>
                    </a:lnTo>
                    <a:lnTo>
                      <a:pt x="284" y="301"/>
                    </a:lnTo>
                    <a:lnTo>
                      <a:pt x="292" y="295"/>
                    </a:lnTo>
                    <a:lnTo>
                      <a:pt x="295" y="284"/>
                    </a:lnTo>
                    <a:lnTo>
                      <a:pt x="288" y="290"/>
                    </a:lnTo>
                    <a:lnTo>
                      <a:pt x="294" y="284"/>
                    </a:lnTo>
                    <a:lnTo>
                      <a:pt x="292" y="280"/>
                    </a:lnTo>
                    <a:lnTo>
                      <a:pt x="284" y="280"/>
                    </a:lnTo>
                    <a:lnTo>
                      <a:pt x="277" y="277"/>
                    </a:lnTo>
                    <a:lnTo>
                      <a:pt x="271" y="279"/>
                    </a:lnTo>
                    <a:lnTo>
                      <a:pt x="284" y="271"/>
                    </a:lnTo>
                    <a:lnTo>
                      <a:pt x="294" y="273"/>
                    </a:lnTo>
                    <a:lnTo>
                      <a:pt x="299" y="271"/>
                    </a:lnTo>
                    <a:lnTo>
                      <a:pt x="307" y="269"/>
                    </a:lnTo>
                    <a:lnTo>
                      <a:pt x="312" y="263"/>
                    </a:lnTo>
                    <a:lnTo>
                      <a:pt x="309" y="260"/>
                    </a:lnTo>
                    <a:lnTo>
                      <a:pt x="316" y="263"/>
                    </a:lnTo>
                    <a:lnTo>
                      <a:pt x="322" y="258"/>
                    </a:lnTo>
                    <a:lnTo>
                      <a:pt x="329" y="256"/>
                    </a:lnTo>
                    <a:lnTo>
                      <a:pt x="329" y="252"/>
                    </a:lnTo>
                    <a:lnTo>
                      <a:pt x="335" y="248"/>
                    </a:lnTo>
                    <a:lnTo>
                      <a:pt x="339" y="241"/>
                    </a:lnTo>
                    <a:lnTo>
                      <a:pt x="333" y="239"/>
                    </a:lnTo>
                    <a:lnTo>
                      <a:pt x="329" y="228"/>
                    </a:lnTo>
                    <a:lnTo>
                      <a:pt x="335" y="228"/>
                    </a:lnTo>
                    <a:lnTo>
                      <a:pt x="339" y="235"/>
                    </a:lnTo>
                    <a:lnTo>
                      <a:pt x="344" y="233"/>
                    </a:lnTo>
                    <a:lnTo>
                      <a:pt x="352" y="228"/>
                    </a:lnTo>
                    <a:lnTo>
                      <a:pt x="356" y="220"/>
                    </a:lnTo>
                    <a:lnTo>
                      <a:pt x="359" y="218"/>
                    </a:lnTo>
                    <a:lnTo>
                      <a:pt x="357" y="211"/>
                    </a:lnTo>
                    <a:lnTo>
                      <a:pt x="361" y="203"/>
                    </a:lnTo>
                    <a:lnTo>
                      <a:pt x="369" y="205"/>
                    </a:lnTo>
                    <a:lnTo>
                      <a:pt x="374" y="203"/>
                    </a:lnTo>
                    <a:lnTo>
                      <a:pt x="378" y="198"/>
                    </a:lnTo>
                    <a:lnTo>
                      <a:pt x="382" y="190"/>
                    </a:lnTo>
                    <a:lnTo>
                      <a:pt x="378" y="186"/>
                    </a:lnTo>
                    <a:lnTo>
                      <a:pt x="384" y="188"/>
                    </a:lnTo>
                    <a:lnTo>
                      <a:pt x="389" y="183"/>
                    </a:lnTo>
                    <a:lnTo>
                      <a:pt x="386" y="175"/>
                    </a:lnTo>
                    <a:lnTo>
                      <a:pt x="378" y="171"/>
                    </a:lnTo>
                    <a:lnTo>
                      <a:pt x="378" y="164"/>
                    </a:lnTo>
                    <a:lnTo>
                      <a:pt x="382" y="156"/>
                    </a:lnTo>
                    <a:lnTo>
                      <a:pt x="386" y="154"/>
                    </a:lnTo>
                    <a:lnTo>
                      <a:pt x="380" y="168"/>
                    </a:lnTo>
                    <a:lnTo>
                      <a:pt x="387" y="171"/>
                    </a:lnTo>
                    <a:lnTo>
                      <a:pt x="389" y="177"/>
                    </a:lnTo>
                    <a:lnTo>
                      <a:pt x="389" y="154"/>
                    </a:lnTo>
                    <a:lnTo>
                      <a:pt x="393" y="149"/>
                    </a:lnTo>
                    <a:lnTo>
                      <a:pt x="408" y="121"/>
                    </a:lnTo>
                    <a:lnTo>
                      <a:pt x="423" y="106"/>
                    </a:lnTo>
                    <a:lnTo>
                      <a:pt x="431" y="100"/>
                    </a:lnTo>
                    <a:lnTo>
                      <a:pt x="431" y="96"/>
                    </a:lnTo>
                    <a:lnTo>
                      <a:pt x="427" y="94"/>
                    </a:lnTo>
                    <a:lnTo>
                      <a:pt x="316" y="15"/>
                    </a:lnTo>
                    <a:close/>
                  </a:path>
                </a:pathLst>
              </a:custGeom>
              <a:solidFill>
                <a:schemeClr val="tx1">
                  <a:lumMod val="75000"/>
                  <a:lumOff val="25000"/>
                </a:schemeClr>
              </a:solid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65" name="Freeform 126"/>
              <p:cNvSpPr>
                <a:spLocks/>
              </p:cNvSpPr>
              <p:nvPr/>
            </p:nvSpPr>
            <p:spPr bwMode="auto">
              <a:xfrm>
                <a:off x="4387273" y="2078914"/>
                <a:ext cx="475542" cy="281669"/>
              </a:xfrm>
              <a:custGeom>
                <a:avLst/>
                <a:gdLst>
                  <a:gd name="T0" fmla="*/ 478 w 495"/>
                  <a:gd name="T1" fmla="*/ 203 h 323"/>
                  <a:gd name="T2" fmla="*/ 491 w 495"/>
                  <a:gd name="T3" fmla="*/ 188 h 323"/>
                  <a:gd name="T4" fmla="*/ 478 w 495"/>
                  <a:gd name="T5" fmla="*/ 169 h 323"/>
                  <a:gd name="T6" fmla="*/ 468 w 495"/>
                  <a:gd name="T7" fmla="*/ 161 h 323"/>
                  <a:gd name="T8" fmla="*/ 461 w 495"/>
                  <a:gd name="T9" fmla="*/ 150 h 323"/>
                  <a:gd name="T10" fmla="*/ 448 w 495"/>
                  <a:gd name="T11" fmla="*/ 141 h 323"/>
                  <a:gd name="T12" fmla="*/ 449 w 495"/>
                  <a:gd name="T13" fmla="*/ 122 h 323"/>
                  <a:gd name="T14" fmla="*/ 449 w 495"/>
                  <a:gd name="T15" fmla="*/ 109 h 323"/>
                  <a:gd name="T16" fmla="*/ 444 w 495"/>
                  <a:gd name="T17" fmla="*/ 103 h 323"/>
                  <a:gd name="T18" fmla="*/ 459 w 495"/>
                  <a:gd name="T19" fmla="*/ 79 h 323"/>
                  <a:gd name="T20" fmla="*/ 461 w 495"/>
                  <a:gd name="T21" fmla="*/ 65 h 323"/>
                  <a:gd name="T22" fmla="*/ 468 w 495"/>
                  <a:gd name="T23" fmla="*/ 54 h 323"/>
                  <a:gd name="T24" fmla="*/ 453 w 495"/>
                  <a:gd name="T25" fmla="*/ 49 h 323"/>
                  <a:gd name="T26" fmla="*/ 434 w 495"/>
                  <a:gd name="T27" fmla="*/ 37 h 323"/>
                  <a:gd name="T28" fmla="*/ 427 w 495"/>
                  <a:gd name="T29" fmla="*/ 15 h 323"/>
                  <a:gd name="T30" fmla="*/ 414 w 495"/>
                  <a:gd name="T31" fmla="*/ 11 h 323"/>
                  <a:gd name="T32" fmla="*/ 402 w 495"/>
                  <a:gd name="T33" fmla="*/ 2 h 323"/>
                  <a:gd name="T34" fmla="*/ 329 w 495"/>
                  <a:gd name="T35" fmla="*/ 17 h 323"/>
                  <a:gd name="T36" fmla="*/ 122 w 495"/>
                  <a:gd name="T37" fmla="*/ 58 h 323"/>
                  <a:gd name="T38" fmla="*/ 55 w 495"/>
                  <a:gd name="T39" fmla="*/ 45 h 323"/>
                  <a:gd name="T40" fmla="*/ 30 w 495"/>
                  <a:gd name="T41" fmla="*/ 60 h 323"/>
                  <a:gd name="T42" fmla="*/ 23 w 495"/>
                  <a:gd name="T43" fmla="*/ 65 h 323"/>
                  <a:gd name="T44" fmla="*/ 0 w 495"/>
                  <a:gd name="T45" fmla="*/ 82 h 323"/>
                  <a:gd name="T46" fmla="*/ 25 w 495"/>
                  <a:gd name="T47" fmla="*/ 225 h 323"/>
                  <a:gd name="T48" fmla="*/ 126 w 495"/>
                  <a:gd name="T49" fmla="*/ 308 h 323"/>
                  <a:gd name="T50" fmla="*/ 421 w 495"/>
                  <a:gd name="T51" fmla="*/ 248 h 323"/>
                  <a:gd name="T52" fmla="*/ 429 w 495"/>
                  <a:gd name="T53" fmla="*/ 235 h 323"/>
                  <a:gd name="T54" fmla="*/ 442 w 495"/>
                  <a:gd name="T55" fmla="*/ 229 h 323"/>
                  <a:gd name="T56" fmla="*/ 449 w 495"/>
                  <a:gd name="T57" fmla="*/ 233 h 323"/>
                  <a:gd name="T58" fmla="*/ 463 w 495"/>
                  <a:gd name="T59" fmla="*/ 223 h 323"/>
                  <a:gd name="T60" fmla="*/ 470 w 495"/>
                  <a:gd name="T61" fmla="*/ 210 h 323"/>
                  <a:gd name="T62" fmla="*/ 476 w 495"/>
                  <a:gd name="T63" fmla="*/ 20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5" h="323">
                    <a:moveTo>
                      <a:pt x="476" y="203"/>
                    </a:moveTo>
                    <a:lnTo>
                      <a:pt x="478" y="203"/>
                    </a:lnTo>
                    <a:lnTo>
                      <a:pt x="483" y="195"/>
                    </a:lnTo>
                    <a:lnTo>
                      <a:pt x="491" y="188"/>
                    </a:lnTo>
                    <a:lnTo>
                      <a:pt x="495" y="182"/>
                    </a:lnTo>
                    <a:lnTo>
                      <a:pt x="478" y="169"/>
                    </a:lnTo>
                    <a:lnTo>
                      <a:pt x="472" y="163"/>
                    </a:lnTo>
                    <a:lnTo>
                      <a:pt x="468" y="161"/>
                    </a:lnTo>
                    <a:lnTo>
                      <a:pt x="461" y="158"/>
                    </a:lnTo>
                    <a:lnTo>
                      <a:pt x="461" y="150"/>
                    </a:lnTo>
                    <a:lnTo>
                      <a:pt x="453" y="148"/>
                    </a:lnTo>
                    <a:lnTo>
                      <a:pt x="448" y="141"/>
                    </a:lnTo>
                    <a:lnTo>
                      <a:pt x="444" y="129"/>
                    </a:lnTo>
                    <a:lnTo>
                      <a:pt x="449" y="122"/>
                    </a:lnTo>
                    <a:lnTo>
                      <a:pt x="451" y="116"/>
                    </a:lnTo>
                    <a:lnTo>
                      <a:pt x="449" y="109"/>
                    </a:lnTo>
                    <a:lnTo>
                      <a:pt x="446" y="107"/>
                    </a:lnTo>
                    <a:lnTo>
                      <a:pt x="444" y="103"/>
                    </a:lnTo>
                    <a:lnTo>
                      <a:pt x="449" y="96"/>
                    </a:lnTo>
                    <a:lnTo>
                      <a:pt x="459" y="79"/>
                    </a:lnTo>
                    <a:lnTo>
                      <a:pt x="459" y="71"/>
                    </a:lnTo>
                    <a:lnTo>
                      <a:pt x="461" y="65"/>
                    </a:lnTo>
                    <a:lnTo>
                      <a:pt x="468" y="56"/>
                    </a:lnTo>
                    <a:lnTo>
                      <a:pt x="468" y="54"/>
                    </a:lnTo>
                    <a:lnTo>
                      <a:pt x="461" y="50"/>
                    </a:lnTo>
                    <a:lnTo>
                      <a:pt x="453" y="49"/>
                    </a:lnTo>
                    <a:lnTo>
                      <a:pt x="440" y="45"/>
                    </a:lnTo>
                    <a:lnTo>
                      <a:pt x="434" y="37"/>
                    </a:lnTo>
                    <a:lnTo>
                      <a:pt x="433" y="30"/>
                    </a:lnTo>
                    <a:lnTo>
                      <a:pt x="427" y="15"/>
                    </a:lnTo>
                    <a:lnTo>
                      <a:pt x="419" y="9"/>
                    </a:lnTo>
                    <a:lnTo>
                      <a:pt x="414" y="11"/>
                    </a:lnTo>
                    <a:lnTo>
                      <a:pt x="410" y="3"/>
                    </a:lnTo>
                    <a:lnTo>
                      <a:pt x="402" y="2"/>
                    </a:lnTo>
                    <a:lnTo>
                      <a:pt x="402" y="0"/>
                    </a:lnTo>
                    <a:lnTo>
                      <a:pt x="329" y="17"/>
                    </a:lnTo>
                    <a:lnTo>
                      <a:pt x="220" y="39"/>
                    </a:lnTo>
                    <a:lnTo>
                      <a:pt x="122" y="58"/>
                    </a:lnTo>
                    <a:lnTo>
                      <a:pt x="58" y="69"/>
                    </a:lnTo>
                    <a:lnTo>
                      <a:pt x="55" y="45"/>
                    </a:lnTo>
                    <a:lnTo>
                      <a:pt x="53" y="43"/>
                    </a:lnTo>
                    <a:lnTo>
                      <a:pt x="30" y="60"/>
                    </a:lnTo>
                    <a:lnTo>
                      <a:pt x="30" y="58"/>
                    </a:lnTo>
                    <a:lnTo>
                      <a:pt x="23" y="65"/>
                    </a:lnTo>
                    <a:lnTo>
                      <a:pt x="10" y="77"/>
                    </a:lnTo>
                    <a:lnTo>
                      <a:pt x="0" y="82"/>
                    </a:lnTo>
                    <a:lnTo>
                      <a:pt x="0" y="86"/>
                    </a:lnTo>
                    <a:lnTo>
                      <a:pt x="25" y="225"/>
                    </a:lnTo>
                    <a:lnTo>
                      <a:pt x="42" y="323"/>
                    </a:lnTo>
                    <a:lnTo>
                      <a:pt x="126" y="308"/>
                    </a:lnTo>
                    <a:lnTo>
                      <a:pt x="265" y="282"/>
                    </a:lnTo>
                    <a:lnTo>
                      <a:pt x="421" y="248"/>
                    </a:lnTo>
                    <a:lnTo>
                      <a:pt x="425" y="242"/>
                    </a:lnTo>
                    <a:lnTo>
                      <a:pt x="429" y="235"/>
                    </a:lnTo>
                    <a:lnTo>
                      <a:pt x="434" y="231"/>
                    </a:lnTo>
                    <a:lnTo>
                      <a:pt x="442" y="229"/>
                    </a:lnTo>
                    <a:lnTo>
                      <a:pt x="448" y="231"/>
                    </a:lnTo>
                    <a:lnTo>
                      <a:pt x="449" y="233"/>
                    </a:lnTo>
                    <a:lnTo>
                      <a:pt x="455" y="225"/>
                    </a:lnTo>
                    <a:lnTo>
                      <a:pt x="463" y="223"/>
                    </a:lnTo>
                    <a:lnTo>
                      <a:pt x="470" y="218"/>
                    </a:lnTo>
                    <a:lnTo>
                      <a:pt x="470" y="210"/>
                    </a:lnTo>
                    <a:lnTo>
                      <a:pt x="474" y="205"/>
                    </a:lnTo>
                    <a:lnTo>
                      <a:pt x="476" y="205"/>
                    </a:lnTo>
                    <a:lnTo>
                      <a:pt x="476" y="203"/>
                    </a:lnTo>
                    <a:close/>
                  </a:path>
                </a:pathLst>
              </a:custGeom>
              <a:solidFill>
                <a:schemeClr val="tx2"/>
              </a:solid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42021"/>
                  </a:solidFill>
                  <a:effectLst/>
                  <a:uLnTx/>
                  <a:uFillTx/>
                  <a:latin typeface="Open Sans Light"/>
                  <a:ea typeface="+mn-ea"/>
                  <a:cs typeface="+mn-cs"/>
                </a:endParaRPr>
              </a:p>
            </p:txBody>
          </p:sp>
          <p:sp>
            <p:nvSpPr>
              <p:cNvPr id="369" name="Freeform 130"/>
              <p:cNvSpPr>
                <a:spLocks/>
              </p:cNvSpPr>
              <p:nvPr/>
            </p:nvSpPr>
            <p:spPr bwMode="auto">
              <a:xfrm>
                <a:off x="4791723" y="2278611"/>
                <a:ext cx="88383" cy="132550"/>
              </a:xfrm>
              <a:custGeom>
                <a:avLst/>
                <a:gdLst>
                  <a:gd name="T0" fmla="*/ 21 w 92"/>
                  <a:gd name="T1" fmla="*/ 0 h 152"/>
                  <a:gd name="T2" fmla="*/ 13 w 92"/>
                  <a:gd name="T3" fmla="*/ 2 h 152"/>
                  <a:gd name="T4" fmla="*/ 8 w 92"/>
                  <a:gd name="T5" fmla="*/ 6 h 152"/>
                  <a:gd name="T6" fmla="*/ 4 w 92"/>
                  <a:gd name="T7" fmla="*/ 13 h 152"/>
                  <a:gd name="T8" fmla="*/ 0 w 92"/>
                  <a:gd name="T9" fmla="*/ 19 h 152"/>
                  <a:gd name="T10" fmla="*/ 23 w 92"/>
                  <a:gd name="T11" fmla="*/ 98 h 152"/>
                  <a:gd name="T12" fmla="*/ 34 w 92"/>
                  <a:gd name="T13" fmla="*/ 145 h 152"/>
                  <a:gd name="T14" fmla="*/ 40 w 92"/>
                  <a:gd name="T15" fmla="*/ 152 h 152"/>
                  <a:gd name="T16" fmla="*/ 89 w 92"/>
                  <a:gd name="T17" fmla="*/ 141 h 152"/>
                  <a:gd name="T18" fmla="*/ 90 w 92"/>
                  <a:gd name="T19" fmla="*/ 139 h 152"/>
                  <a:gd name="T20" fmla="*/ 92 w 92"/>
                  <a:gd name="T21" fmla="*/ 139 h 152"/>
                  <a:gd name="T22" fmla="*/ 87 w 92"/>
                  <a:gd name="T23" fmla="*/ 126 h 152"/>
                  <a:gd name="T24" fmla="*/ 79 w 92"/>
                  <a:gd name="T25" fmla="*/ 128 h 152"/>
                  <a:gd name="T26" fmla="*/ 77 w 92"/>
                  <a:gd name="T27" fmla="*/ 130 h 152"/>
                  <a:gd name="T28" fmla="*/ 83 w 92"/>
                  <a:gd name="T29" fmla="*/ 122 h 152"/>
                  <a:gd name="T30" fmla="*/ 79 w 92"/>
                  <a:gd name="T31" fmla="*/ 120 h 152"/>
                  <a:gd name="T32" fmla="*/ 79 w 92"/>
                  <a:gd name="T33" fmla="*/ 115 h 152"/>
                  <a:gd name="T34" fmla="*/ 81 w 92"/>
                  <a:gd name="T35" fmla="*/ 107 h 152"/>
                  <a:gd name="T36" fmla="*/ 79 w 92"/>
                  <a:gd name="T37" fmla="*/ 103 h 152"/>
                  <a:gd name="T38" fmla="*/ 72 w 92"/>
                  <a:gd name="T39" fmla="*/ 105 h 152"/>
                  <a:gd name="T40" fmla="*/ 59 w 92"/>
                  <a:gd name="T41" fmla="*/ 94 h 152"/>
                  <a:gd name="T42" fmla="*/ 57 w 92"/>
                  <a:gd name="T43" fmla="*/ 86 h 152"/>
                  <a:gd name="T44" fmla="*/ 49 w 92"/>
                  <a:gd name="T45" fmla="*/ 81 h 152"/>
                  <a:gd name="T46" fmla="*/ 45 w 92"/>
                  <a:gd name="T47" fmla="*/ 71 h 152"/>
                  <a:gd name="T48" fmla="*/ 43 w 92"/>
                  <a:gd name="T49" fmla="*/ 64 h 152"/>
                  <a:gd name="T50" fmla="*/ 40 w 92"/>
                  <a:gd name="T51" fmla="*/ 56 h 152"/>
                  <a:gd name="T52" fmla="*/ 32 w 92"/>
                  <a:gd name="T53" fmla="*/ 51 h 152"/>
                  <a:gd name="T54" fmla="*/ 27 w 92"/>
                  <a:gd name="T55" fmla="*/ 45 h 152"/>
                  <a:gd name="T56" fmla="*/ 23 w 92"/>
                  <a:gd name="T57" fmla="*/ 38 h 152"/>
                  <a:gd name="T58" fmla="*/ 23 w 92"/>
                  <a:gd name="T59" fmla="*/ 32 h 152"/>
                  <a:gd name="T60" fmla="*/ 19 w 92"/>
                  <a:gd name="T61" fmla="*/ 24 h 152"/>
                  <a:gd name="T62" fmla="*/ 21 w 92"/>
                  <a:gd name="T63" fmla="*/ 21 h 152"/>
                  <a:gd name="T64" fmla="*/ 25 w 92"/>
                  <a:gd name="T65" fmla="*/ 13 h 152"/>
                  <a:gd name="T66" fmla="*/ 25 w 92"/>
                  <a:gd name="T67" fmla="*/ 6 h 152"/>
                  <a:gd name="T68" fmla="*/ 28 w 92"/>
                  <a:gd name="T69" fmla="*/ 4 h 152"/>
                  <a:gd name="T70" fmla="*/ 27 w 92"/>
                  <a:gd name="T71" fmla="*/ 2 h 152"/>
                  <a:gd name="T72" fmla="*/ 21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21" y="0"/>
                    </a:moveTo>
                    <a:lnTo>
                      <a:pt x="13" y="2"/>
                    </a:lnTo>
                    <a:lnTo>
                      <a:pt x="8" y="6"/>
                    </a:lnTo>
                    <a:lnTo>
                      <a:pt x="4" y="13"/>
                    </a:lnTo>
                    <a:lnTo>
                      <a:pt x="0" y="19"/>
                    </a:lnTo>
                    <a:lnTo>
                      <a:pt x="23" y="98"/>
                    </a:lnTo>
                    <a:lnTo>
                      <a:pt x="34" y="145"/>
                    </a:lnTo>
                    <a:lnTo>
                      <a:pt x="40" y="152"/>
                    </a:lnTo>
                    <a:lnTo>
                      <a:pt x="89" y="141"/>
                    </a:lnTo>
                    <a:lnTo>
                      <a:pt x="90" y="139"/>
                    </a:lnTo>
                    <a:lnTo>
                      <a:pt x="92" y="139"/>
                    </a:lnTo>
                    <a:lnTo>
                      <a:pt x="87" y="126"/>
                    </a:lnTo>
                    <a:lnTo>
                      <a:pt x="79" y="128"/>
                    </a:lnTo>
                    <a:lnTo>
                      <a:pt x="77" y="130"/>
                    </a:lnTo>
                    <a:lnTo>
                      <a:pt x="83" y="122"/>
                    </a:lnTo>
                    <a:lnTo>
                      <a:pt x="79" y="120"/>
                    </a:lnTo>
                    <a:lnTo>
                      <a:pt x="79" y="115"/>
                    </a:lnTo>
                    <a:lnTo>
                      <a:pt x="81" y="107"/>
                    </a:lnTo>
                    <a:lnTo>
                      <a:pt x="79" y="103"/>
                    </a:lnTo>
                    <a:lnTo>
                      <a:pt x="72" y="105"/>
                    </a:lnTo>
                    <a:lnTo>
                      <a:pt x="59" y="94"/>
                    </a:lnTo>
                    <a:lnTo>
                      <a:pt x="57" y="86"/>
                    </a:lnTo>
                    <a:lnTo>
                      <a:pt x="49" y="81"/>
                    </a:lnTo>
                    <a:lnTo>
                      <a:pt x="45" y="71"/>
                    </a:lnTo>
                    <a:lnTo>
                      <a:pt x="43" y="64"/>
                    </a:lnTo>
                    <a:lnTo>
                      <a:pt x="40" y="56"/>
                    </a:lnTo>
                    <a:lnTo>
                      <a:pt x="32" y="51"/>
                    </a:lnTo>
                    <a:lnTo>
                      <a:pt x="27" y="45"/>
                    </a:lnTo>
                    <a:lnTo>
                      <a:pt x="23" y="38"/>
                    </a:lnTo>
                    <a:lnTo>
                      <a:pt x="23" y="32"/>
                    </a:lnTo>
                    <a:lnTo>
                      <a:pt x="19" y="24"/>
                    </a:lnTo>
                    <a:lnTo>
                      <a:pt x="21" y="21"/>
                    </a:lnTo>
                    <a:lnTo>
                      <a:pt x="25" y="13"/>
                    </a:lnTo>
                    <a:lnTo>
                      <a:pt x="25" y="6"/>
                    </a:lnTo>
                    <a:lnTo>
                      <a:pt x="28" y="4"/>
                    </a:lnTo>
                    <a:lnTo>
                      <a:pt x="27" y="2"/>
                    </a:lnTo>
                    <a:lnTo>
                      <a:pt x="21"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grpSp>
            <p:nvGrpSpPr>
              <p:cNvPr id="450" name="Group 449"/>
              <p:cNvGrpSpPr/>
              <p:nvPr/>
            </p:nvGrpSpPr>
            <p:grpSpPr>
              <a:xfrm>
                <a:off x="4226838" y="2360583"/>
                <a:ext cx="636937" cy="326143"/>
                <a:chOff x="4226838" y="2360583"/>
                <a:chExt cx="636937" cy="326143"/>
              </a:xfrm>
              <a:grpFill/>
            </p:grpSpPr>
            <p:sp>
              <p:nvSpPr>
                <p:cNvPr id="361" name="Freeform 122"/>
                <p:cNvSpPr>
                  <a:spLocks/>
                </p:cNvSpPr>
                <p:nvPr/>
              </p:nvSpPr>
              <p:spPr bwMode="auto">
                <a:xfrm>
                  <a:off x="4226838" y="2360583"/>
                  <a:ext cx="632134" cy="326143"/>
                </a:xfrm>
                <a:custGeom>
                  <a:avLst/>
                  <a:gdLst>
                    <a:gd name="T0" fmla="*/ 472 w 658"/>
                    <a:gd name="T1" fmla="*/ 23 h 374"/>
                    <a:gd name="T2" fmla="*/ 455 w 658"/>
                    <a:gd name="T3" fmla="*/ 0 h 374"/>
                    <a:gd name="T4" fmla="*/ 397 w 658"/>
                    <a:gd name="T5" fmla="*/ 0 h 374"/>
                    <a:gd name="T6" fmla="*/ 389 w 658"/>
                    <a:gd name="T7" fmla="*/ 30 h 374"/>
                    <a:gd name="T8" fmla="*/ 368 w 658"/>
                    <a:gd name="T9" fmla="*/ 58 h 374"/>
                    <a:gd name="T10" fmla="*/ 346 w 658"/>
                    <a:gd name="T11" fmla="*/ 81 h 374"/>
                    <a:gd name="T12" fmla="*/ 334 w 658"/>
                    <a:gd name="T13" fmla="*/ 118 h 374"/>
                    <a:gd name="T14" fmla="*/ 306 w 658"/>
                    <a:gd name="T15" fmla="*/ 109 h 374"/>
                    <a:gd name="T16" fmla="*/ 295 w 658"/>
                    <a:gd name="T17" fmla="*/ 135 h 374"/>
                    <a:gd name="T18" fmla="*/ 284 w 658"/>
                    <a:gd name="T19" fmla="*/ 177 h 374"/>
                    <a:gd name="T20" fmla="*/ 272 w 658"/>
                    <a:gd name="T21" fmla="*/ 220 h 374"/>
                    <a:gd name="T22" fmla="*/ 254 w 658"/>
                    <a:gd name="T23" fmla="*/ 244 h 374"/>
                    <a:gd name="T24" fmla="*/ 224 w 658"/>
                    <a:gd name="T25" fmla="*/ 258 h 374"/>
                    <a:gd name="T26" fmla="*/ 192 w 658"/>
                    <a:gd name="T27" fmla="*/ 273 h 374"/>
                    <a:gd name="T28" fmla="*/ 154 w 658"/>
                    <a:gd name="T29" fmla="*/ 282 h 374"/>
                    <a:gd name="T30" fmla="*/ 128 w 658"/>
                    <a:gd name="T31" fmla="*/ 254 h 374"/>
                    <a:gd name="T32" fmla="*/ 73 w 658"/>
                    <a:gd name="T33" fmla="*/ 318 h 374"/>
                    <a:gd name="T34" fmla="*/ 53 w 658"/>
                    <a:gd name="T35" fmla="*/ 340 h 374"/>
                    <a:gd name="T36" fmla="*/ 21 w 658"/>
                    <a:gd name="T37" fmla="*/ 365 h 374"/>
                    <a:gd name="T38" fmla="*/ 41 w 658"/>
                    <a:gd name="T39" fmla="*/ 370 h 374"/>
                    <a:gd name="T40" fmla="*/ 169 w 658"/>
                    <a:gd name="T41" fmla="*/ 350 h 374"/>
                    <a:gd name="T42" fmla="*/ 466 w 658"/>
                    <a:gd name="T43" fmla="*/ 303 h 374"/>
                    <a:gd name="T44" fmla="*/ 645 w 658"/>
                    <a:gd name="T45" fmla="*/ 265 h 374"/>
                    <a:gd name="T46" fmla="*/ 652 w 658"/>
                    <a:gd name="T47" fmla="*/ 256 h 374"/>
                    <a:gd name="T48" fmla="*/ 641 w 658"/>
                    <a:gd name="T49" fmla="*/ 227 h 374"/>
                    <a:gd name="T50" fmla="*/ 615 w 658"/>
                    <a:gd name="T51" fmla="*/ 239 h 374"/>
                    <a:gd name="T52" fmla="*/ 598 w 658"/>
                    <a:gd name="T53" fmla="*/ 235 h 374"/>
                    <a:gd name="T54" fmla="*/ 579 w 658"/>
                    <a:gd name="T55" fmla="*/ 216 h 374"/>
                    <a:gd name="T56" fmla="*/ 556 w 658"/>
                    <a:gd name="T57" fmla="*/ 211 h 374"/>
                    <a:gd name="T58" fmla="*/ 530 w 658"/>
                    <a:gd name="T59" fmla="*/ 205 h 374"/>
                    <a:gd name="T60" fmla="*/ 556 w 658"/>
                    <a:gd name="T61" fmla="*/ 199 h 374"/>
                    <a:gd name="T62" fmla="*/ 581 w 658"/>
                    <a:gd name="T63" fmla="*/ 212 h 374"/>
                    <a:gd name="T64" fmla="*/ 605 w 658"/>
                    <a:gd name="T65" fmla="*/ 224 h 374"/>
                    <a:gd name="T66" fmla="*/ 601 w 658"/>
                    <a:gd name="T67" fmla="*/ 207 h 374"/>
                    <a:gd name="T68" fmla="*/ 573 w 658"/>
                    <a:gd name="T69" fmla="*/ 190 h 374"/>
                    <a:gd name="T70" fmla="*/ 592 w 658"/>
                    <a:gd name="T71" fmla="*/ 197 h 374"/>
                    <a:gd name="T72" fmla="*/ 600 w 658"/>
                    <a:gd name="T73" fmla="*/ 182 h 374"/>
                    <a:gd name="T74" fmla="*/ 598 w 658"/>
                    <a:gd name="T75" fmla="*/ 169 h 374"/>
                    <a:gd name="T76" fmla="*/ 579 w 658"/>
                    <a:gd name="T77" fmla="*/ 160 h 374"/>
                    <a:gd name="T78" fmla="*/ 551 w 658"/>
                    <a:gd name="T79" fmla="*/ 137 h 374"/>
                    <a:gd name="T80" fmla="*/ 522 w 658"/>
                    <a:gd name="T81" fmla="*/ 115 h 374"/>
                    <a:gd name="T82" fmla="*/ 537 w 658"/>
                    <a:gd name="T83" fmla="*/ 122 h 374"/>
                    <a:gd name="T84" fmla="*/ 562 w 658"/>
                    <a:gd name="T85" fmla="*/ 141 h 374"/>
                    <a:gd name="T86" fmla="*/ 590 w 658"/>
                    <a:gd name="T87" fmla="*/ 156 h 374"/>
                    <a:gd name="T88" fmla="*/ 596 w 658"/>
                    <a:gd name="T89" fmla="*/ 133 h 374"/>
                    <a:gd name="T90" fmla="*/ 575 w 658"/>
                    <a:gd name="T91" fmla="*/ 118 h 374"/>
                    <a:gd name="T92" fmla="*/ 560 w 658"/>
                    <a:gd name="T93" fmla="*/ 105 h 374"/>
                    <a:gd name="T94" fmla="*/ 534 w 658"/>
                    <a:gd name="T95" fmla="*/ 107 h 374"/>
                    <a:gd name="T96" fmla="*/ 507 w 658"/>
                    <a:gd name="T97" fmla="*/ 96 h 374"/>
                    <a:gd name="T98" fmla="*/ 496 w 658"/>
                    <a:gd name="T99" fmla="*/ 90 h 374"/>
                    <a:gd name="T100" fmla="*/ 504 w 658"/>
                    <a:gd name="T101" fmla="*/ 66 h 374"/>
                    <a:gd name="T102" fmla="*/ 509 w 658"/>
                    <a:gd name="T103" fmla="*/ 45 h 374"/>
                    <a:gd name="T104" fmla="*/ 492 w 658"/>
                    <a:gd name="T105" fmla="*/ 2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8" h="374">
                      <a:moveTo>
                        <a:pt x="492" y="28"/>
                      </a:moveTo>
                      <a:lnTo>
                        <a:pt x="489" y="24"/>
                      </a:lnTo>
                      <a:lnTo>
                        <a:pt x="481" y="23"/>
                      </a:lnTo>
                      <a:lnTo>
                        <a:pt x="472" y="23"/>
                      </a:lnTo>
                      <a:lnTo>
                        <a:pt x="464" y="17"/>
                      </a:lnTo>
                      <a:lnTo>
                        <a:pt x="466" y="11"/>
                      </a:lnTo>
                      <a:lnTo>
                        <a:pt x="462" y="4"/>
                      </a:lnTo>
                      <a:lnTo>
                        <a:pt x="455" y="0"/>
                      </a:lnTo>
                      <a:lnTo>
                        <a:pt x="442" y="0"/>
                      </a:lnTo>
                      <a:lnTo>
                        <a:pt x="438" y="13"/>
                      </a:lnTo>
                      <a:lnTo>
                        <a:pt x="434" y="21"/>
                      </a:lnTo>
                      <a:lnTo>
                        <a:pt x="397" y="0"/>
                      </a:lnTo>
                      <a:lnTo>
                        <a:pt x="389" y="2"/>
                      </a:lnTo>
                      <a:lnTo>
                        <a:pt x="391" y="9"/>
                      </a:lnTo>
                      <a:lnTo>
                        <a:pt x="387" y="17"/>
                      </a:lnTo>
                      <a:lnTo>
                        <a:pt x="389" y="30"/>
                      </a:lnTo>
                      <a:lnTo>
                        <a:pt x="383" y="38"/>
                      </a:lnTo>
                      <a:lnTo>
                        <a:pt x="380" y="51"/>
                      </a:lnTo>
                      <a:lnTo>
                        <a:pt x="374" y="58"/>
                      </a:lnTo>
                      <a:lnTo>
                        <a:pt x="368" y="58"/>
                      </a:lnTo>
                      <a:lnTo>
                        <a:pt x="363" y="71"/>
                      </a:lnTo>
                      <a:lnTo>
                        <a:pt x="355" y="73"/>
                      </a:lnTo>
                      <a:lnTo>
                        <a:pt x="348" y="73"/>
                      </a:lnTo>
                      <a:lnTo>
                        <a:pt x="346" y="81"/>
                      </a:lnTo>
                      <a:lnTo>
                        <a:pt x="344" y="90"/>
                      </a:lnTo>
                      <a:lnTo>
                        <a:pt x="340" y="96"/>
                      </a:lnTo>
                      <a:lnTo>
                        <a:pt x="338" y="111"/>
                      </a:lnTo>
                      <a:lnTo>
                        <a:pt x="334" y="118"/>
                      </a:lnTo>
                      <a:lnTo>
                        <a:pt x="329" y="120"/>
                      </a:lnTo>
                      <a:lnTo>
                        <a:pt x="314" y="118"/>
                      </a:lnTo>
                      <a:lnTo>
                        <a:pt x="314" y="115"/>
                      </a:lnTo>
                      <a:lnTo>
                        <a:pt x="306" y="109"/>
                      </a:lnTo>
                      <a:lnTo>
                        <a:pt x="299" y="111"/>
                      </a:lnTo>
                      <a:lnTo>
                        <a:pt x="299" y="126"/>
                      </a:lnTo>
                      <a:lnTo>
                        <a:pt x="299" y="132"/>
                      </a:lnTo>
                      <a:lnTo>
                        <a:pt x="295" y="135"/>
                      </a:lnTo>
                      <a:lnTo>
                        <a:pt x="291" y="149"/>
                      </a:lnTo>
                      <a:lnTo>
                        <a:pt x="287" y="156"/>
                      </a:lnTo>
                      <a:lnTo>
                        <a:pt x="286" y="164"/>
                      </a:lnTo>
                      <a:lnTo>
                        <a:pt x="284" y="177"/>
                      </a:lnTo>
                      <a:lnTo>
                        <a:pt x="276" y="186"/>
                      </a:lnTo>
                      <a:lnTo>
                        <a:pt x="269" y="199"/>
                      </a:lnTo>
                      <a:lnTo>
                        <a:pt x="267" y="212"/>
                      </a:lnTo>
                      <a:lnTo>
                        <a:pt x="272" y="220"/>
                      </a:lnTo>
                      <a:lnTo>
                        <a:pt x="267" y="226"/>
                      </a:lnTo>
                      <a:lnTo>
                        <a:pt x="269" y="233"/>
                      </a:lnTo>
                      <a:lnTo>
                        <a:pt x="267" y="235"/>
                      </a:lnTo>
                      <a:lnTo>
                        <a:pt x="254" y="244"/>
                      </a:lnTo>
                      <a:lnTo>
                        <a:pt x="246" y="243"/>
                      </a:lnTo>
                      <a:lnTo>
                        <a:pt x="233" y="254"/>
                      </a:lnTo>
                      <a:lnTo>
                        <a:pt x="224" y="250"/>
                      </a:lnTo>
                      <a:lnTo>
                        <a:pt x="224" y="258"/>
                      </a:lnTo>
                      <a:lnTo>
                        <a:pt x="222" y="263"/>
                      </a:lnTo>
                      <a:lnTo>
                        <a:pt x="214" y="265"/>
                      </a:lnTo>
                      <a:lnTo>
                        <a:pt x="199" y="273"/>
                      </a:lnTo>
                      <a:lnTo>
                        <a:pt x="192" y="273"/>
                      </a:lnTo>
                      <a:lnTo>
                        <a:pt x="180" y="269"/>
                      </a:lnTo>
                      <a:lnTo>
                        <a:pt x="178" y="274"/>
                      </a:lnTo>
                      <a:lnTo>
                        <a:pt x="165" y="284"/>
                      </a:lnTo>
                      <a:lnTo>
                        <a:pt x="154" y="282"/>
                      </a:lnTo>
                      <a:lnTo>
                        <a:pt x="141" y="274"/>
                      </a:lnTo>
                      <a:lnTo>
                        <a:pt x="133" y="267"/>
                      </a:lnTo>
                      <a:lnTo>
                        <a:pt x="128" y="259"/>
                      </a:lnTo>
                      <a:lnTo>
                        <a:pt x="128" y="254"/>
                      </a:lnTo>
                      <a:lnTo>
                        <a:pt x="101" y="286"/>
                      </a:lnTo>
                      <a:lnTo>
                        <a:pt x="77" y="303"/>
                      </a:lnTo>
                      <a:lnTo>
                        <a:pt x="73" y="310"/>
                      </a:lnTo>
                      <a:lnTo>
                        <a:pt x="73" y="318"/>
                      </a:lnTo>
                      <a:lnTo>
                        <a:pt x="64" y="323"/>
                      </a:lnTo>
                      <a:lnTo>
                        <a:pt x="64" y="329"/>
                      </a:lnTo>
                      <a:lnTo>
                        <a:pt x="58" y="336"/>
                      </a:lnTo>
                      <a:lnTo>
                        <a:pt x="53" y="340"/>
                      </a:lnTo>
                      <a:lnTo>
                        <a:pt x="45" y="346"/>
                      </a:lnTo>
                      <a:lnTo>
                        <a:pt x="43" y="352"/>
                      </a:lnTo>
                      <a:lnTo>
                        <a:pt x="28" y="359"/>
                      </a:lnTo>
                      <a:lnTo>
                        <a:pt x="21" y="365"/>
                      </a:lnTo>
                      <a:lnTo>
                        <a:pt x="13" y="367"/>
                      </a:lnTo>
                      <a:lnTo>
                        <a:pt x="0" y="374"/>
                      </a:lnTo>
                      <a:lnTo>
                        <a:pt x="26" y="370"/>
                      </a:lnTo>
                      <a:lnTo>
                        <a:pt x="41" y="370"/>
                      </a:lnTo>
                      <a:lnTo>
                        <a:pt x="98" y="361"/>
                      </a:lnTo>
                      <a:lnTo>
                        <a:pt x="133" y="357"/>
                      </a:lnTo>
                      <a:lnTo>
                        <a:pt x="160" y="350"/>
                      </a:lnTo>
                      <a:lnTo>
                        <a:pt x="169" y="350"/>
                      </a:lnTo>
                      <a:lnTo>
                        <a:pt x="184" y="350"/>
                      </a:lnTo>
                      <a:lnTo>
                        <a:pt x="210" y="348"/>
                      </a:lnTo>
                      <a:lnTo>
                        <a:pt x="278" y="336"/>
                      </a:lnTo>
                      <a:lnTo>
                        <a:pt x="466" y="303"/>
                      </a:lnTo>
                      <a:lnTo>
                        <a:pt x="560" y="284"/>
                      </a:lnTo>
                      <a:lnTo>
                        <a:pt x="643" y="265"/>
                      </a:lnTo>
                      <a:lnTo>
                        <a:pt x="641" y="261"/>
                      </a:lnTo>
                      <a:lnTo>
                        <a:pt x="645" y="265"/>
                      </a:lnTo>
                      <a:lnTo>
                        <a:pt x="648" y="263"/>
                      </a:lnTo>
                      <a:lnTo>
                        <a:pt x="647" y="258"/>
                      </a:lnTo>
                      <a:lnTo>
                        <a:pt x="647" y="250"/>
                      </a:lnTo>
                      <a:lnTo>
                        <a:pt x="652" y="256"/>
                      </a:lnTo>
                      <a:lnTo>
                        <a:pt x="656" y="263"/>
                      </a:lnTo>
                      <a:lnTo>
                        <a:pt x="658" y="261"/>
                      </a:lnTo>
                      <a:lnTo>
                        <a:pt x="647" y="241"/>
                      </a:lnTo>
                      <a:lnTo>
                        <a:pt x="641" y="227"/>
                      </a:lnTo>
                      <a:lnTo>
                        <a:pt x="620" y="227"/>
                      </a:lnTo>
                      <a:lnTo>
                        <a:pt x="615" y="226"/>
                      </a:lnTo>
                      <a:lnTo>
                        <a:pt x="613" y="235"/>
                      </a:lnTo>
                      <a:lnTo>
                        <a:pt x="615" y="239"/>
                      </a:lnTo>
                      <a:lnTo>
                        <a:pt x="609" y="235"/>
                      </a:lnTo>
                      <a:lnTo>
                        <a:pt x="603" y="235"/>
                      </a:lnTo>
                      <a:lnTo>
                        <a:pt x="596" y="241"/>
                      </a:lnTo>
                      <a:lnTo>
                        <a:pt x="598" y="235"/>
                      </a:lnTo>
                      <a:lnTo>
                        <a:pt x="592" y="227"/>
                      </a:lnTo>
                      <a:lnTo>
                        <a:pt x="584" y="224"/>
                      </a:lnTo>
                      <a:lnTo>
                        <a:pt x="584" y="224"/>
                      </a:lnTo>
                      <a:lnTo>
                        <a:pt x="579" y="216"/>
                      </a:lnTo>
                      <a:lnTo>
                        <a:pt x="577" y="211"/>
                      </a:lnTo>
                      <a:lnTo>
                        <a:pt x="569" y="212"/>
                      </a:lnTo>
                      <a:lnTo>
                        <a:pt x="562" y="211"/>
                      </a:lnTo>
                      <a:lnTo>
                        <a:pt x="556" y="211"/>
                      </a:lnTo>
                      <a:lnTo>
                        <a:pt x="543" y="207"/>
                      </a:lnTo>
                      <a:lnTo>
                        <a:pt x="522" y="207"/>
                      </a:lnTo>
                      <a:lnTo>
                        <a:pt x="524" y="203"/>
                      </a:lnTo>
                      <a:lnTo>
                        <a:pt x="530" y="205"/>
                      </a:lnTo>
                      <a:lnTo>
                        <a:pt x="545" y="201"/>
                      </a:lnTo>
                      <a:lnTo>
                        <a:pt x="553" y="207"/>
                      </a:lnTo>
                      <a:lnTo>
                        <a:pt x="556" y="207"/>
                      </a:lnTo>
                      <a:lnTo>
                        <a:pt x="556" y="199"/>
                      </a:lnTo>
                      <a:lnTo>
                        <a:pt x="562" y="207"/>
                      </a:lnTo>
                      <a:lnTo>
                        <a:pt x="569" y="211"/>
                      </a:lnTo>
                      <a:lnTo>
                        <a:pt x="575" y="205"/>
                      </a:lnTo>
                      <a:lnTo>
                        <a:pt x="581" y="212"/>
                      </a:lnTo>
                      <a:lnTo>
                        <a:pt x="588" y="218"/>
                      </a:lnTo>
                      <a:lnTo>
                        <a:pt x="596" y="220"/>
                      </a:lnTo>
                      <a:lnTo>
                        <a:pt x="601" y="227"/>
                      </a:lnTo>
                      <a:lnTo>
                        <a:pt x="605" y="224"/>
                      </a:lnTo>
                      <a:lnTo>
                        <a:pt x="609" y="222"/>
                      </a:lnTo>
                      <a:lnTo>
                        <a:pt x="611" y="216"/>
                      </a:lnTo>
                      <a:lnTo>
                        <a:pt x="609" y="209"/>
                      </a:lnTo>
                      <a:lnTo>
                        <a:pt x="601" y="207"/>
                      </a:lnTo>
                      <a:lnTo>
                        <a:pt x="600" y="199"/>
                      </a:lnTo>
                      <a:lnTo>
                        <a:pt x="592" y="201"/>
                      </a:lnTo>
                      <a:lnTo>
                        <a:pt x="579" y="196"/>
                      </a:lnTo>
                      <a:lnTo>
                        <a:pt x="573" y="190"/>
                      </a:lnTo>
                      <a:lnTo>
                        <a:pt x="558" y="179"/>
                      </a:lnTo>
                      <a:lnTo>
                        <a:pt x="566" y="179"/>
                      </a:lnTo>
                      <a:lnTo>
                        <a:pt x="579" y="192"/>
                      </a:lnTo>
                      <a:lnTo>
                        <a:pt x="592" y="197"/>
                      </a:lnTo>
                      <a:lnTo>
                        <a:pt x="596" y="190"/>
                      </a:lnTo>
                      <a:lnTo>
                        <a:pt x="590" y="184"/>
                      </a:lnTo>
                      <a:lnTo>
                        <a:pt x="592" y="182"/>
                      </a:lnTo>
                      <a:lnTo>
                        <a:pt x="600" y="182"/>
                      </a:lnTo>
                      <a:lnTo>
                        <a:pt x="605" y="188"/>
                      </a:lnTo>
                      <a:lnTo>
                        <a:pt x="607" y="182"/>
                      </a:lnTo>
                      <a:lnTo>
                        <a:pt x="603" y="169"/>
                      </a:lnTo>
                      <a:lnTo>
                        <a:pt x="598" y="169"/>
                      </a:lnTo>
                      <a:lnTo>
                        <a:pt x="590" y="167"/>
                      </a:lnTo>
                      <a:lnTo>
                        <a:pt x="594" y="165"/>
                      </a:lnTo>
                      <a:lnTo>
                        <a:pt x="586" y="160"/>
                      </a:lnTo>
                      <a:lnTo>
                        <a:pt x="579" y="160"/>
                      </a:lnTo>
                      <a:lnTo>
                        <a:pt x="573" y="154"/>
                      </a:lnTo>
                      <a:lnTo>
                        <a:pt x="571" y="150"/>
                      </a:lnTo>
                      <a:lnTo>
                        <a:pt x="556" y="145"/>
                      </a:lnTo>
                      <a:lnTo>
                        <a:pt x="551" y="137"/>
                      </a:lnTo>
                      <a:lnTo>
                        <a:pt x="545" y="133"/>
                      </a:lnTo>
                      <a:lnTo>
                        <a:pt x="539" y="130"/>
                      </a:lnTo>
                      <a:lnTo>
                        <a:pt x="536" y="124"/>
                      </a:lnTo>
                      <a:lnTo>
                        <a:pt x="522" y="115"/>
                      </a:lnTo>
                      <a:lnTo>
                        <a:pt x="517" y="115"/>
                      </a:lnTo>
                      <a:lnTo>
                        <a:pt x="522" y="113"/>
                      </a:lnTo>
                      <a:lnTo>
                        <a:pt x="530" y="117"/>
                      </a:lnTo>
                      <a:lnTo>
                        <a:pt x="537" y="122"/>
                      </a:lnTo>
                      <a:lnTo>
                        <a:pt x="545" y="130"/>
                      </a:lnTo>
                      <a:lnTo>
                        <a:pt x="551" y="132"/>
                      </a:lnTo>
                      <a:lnTo>
                        <a:pt x="556" y="139"/>
                      </a:lnTo>
                      <a:lnTo>
                        <a:pt x="562" y="141"/>
                      </a:lnTo>
                      <a:lnTo>
                        <a:pt x="575" y="150"/>
                      </a:lnTo>
                      <a:lnTo>
                        <a:pt x="583" y="152"/>
                      </a:lnTo>
                      <a:lnTo>
                        <a:pt x="583" y="154"/>
                      </a:lnTo>
                      <a:lnTo>
                        <a:pt x="590" y="156"/>
                      </a:lnTo>
                      <a:lnTo>
                        <a:pt x="594" y="147"/>
                      </a:lnTo>
                      <a:lnTo>
                        <a:pt x="594" y="139"/>
                      </a:lnTo>
                      <a:lnTo>
                        <a:pt x="588" y="132"/>
                      </a:lnTo>
                      <a:lnTo>
                        <a:pt x="596" y="133"/>
                      </a:lnTo>
                      <a:lnTo>
                        <a:pt x="596" y="126"/>
                      </a:lnTo>
                      <a:lnTo>
                        <a:pt x="581" y="120"/>
                      </a:lnTo>
                      <a:lnTo>
                        <a:pt x="575" y="120"/>
                      </a:lnTo>
                      <a:lnTo>
                        <a:pt x="575" y="118"/>
                      </a:lnTo>
                      <a:lnTo>
                        <a:pt x="568" y="118"/>
                      </a:lnTo>
                      <a:lnTo>
                        <a:pt x="568" y="115"/>
                      </a:lnTo>
                      <a:lnTo>
                        <a:pt x="562" y="109"/>
                      </a:lnTo>
                      <a:lnTo>
                        <a:pt x="560" y="105"/>
                      </a:lnTo>
                      <a:lnTo>
                        <a:pt x="547" y="109"/>
                      </a:lnTo>
                      <a:lnTo>
                        <a:pt x="545" y="107"/>
                      </a:lnTo>
                      <a:lnTo>
                        <a:pt x="537" y="107"/>
                      </a:lnTo>
                      <a:lnTo>
                        <a:pt x="534" y="107"/>
                      </a:lnTo>
                      <a:lnTo>
                        <a:pt x="522" y="96"/>
                      </a:lnTo>
                      <a:lnTo>
                        <a:pt x="522" y="90"/>
                      </a:lnTo>
                      <a:lnTo>
                        <a:pt x="515" y="90"/>
                      </a:lnTo>
                      <a:lnTo>
                        <a:pt x="507" y="96"/>
                      </a:lnTo>
                      <a:lnTo>
                        <a:pt x="502" y="98"/>
                      </a:lnTo>
                      <a:lnTo>
                        <a:pt x="496" y="98"/>
                      </a:lnTo>
                      <a:lnTo>
                        <a:pt x="492" y="90"/>
                      </a:lnTo>
                      <a:lnTo>
                        <a:pt x="496" y="90"/>
                      </a:lnTo>
                      <a:lnTo>
                        <a:pt x="494" y="83"/>
                      </a:lnTo>
                      <a:lnTo>
                        <a:pt x="498" y="62"/>
                      </a:lnTo>
                      <a:lnTo>
                        <a:pt x="502" y="66"/>
                      </a:lnTo>
                      <a:lnTo>
                        <a:pt x="504" y="66"/>
                      </a:lnTo>
                      <a:lnTo>
                        <a:pt x="506" y="62"/>
                      </a:lnTo>
                      <a:lnTo>
                        <a:pt x="504" y="58"/>
                      </a:lnTo>
                      <a:lnTo>
                        <a:pt x="511" y="53"/>
                      </a:lnTo>
                      <a:lnTo>
                        <a:pt x="509" y="45"/>
                      </a:lnTo>
                      <a:lnTo>
                        <a:pt x="507" y="41"/>
                      </a:lnTo>
                      <a:lnTo>
                        <a:pt x="506" y="34"/>
                      </a:lnTo>
                      <a:lnTo>
                        <a:pt x="500" y="30"/>
                      </a:lnTo>
                      <a:lnTo>
                        <a:pt x="492" y="28"/>
                      </a:lnTo>
                      <a:close/>
                    </a:path>
                  </a:pathLst>
                </a:custGeom>
                <a:solidFill>
                  <a:schemeClr val="tx1">
                    <a:lumMod val="75000"/>
                    <a:lumOff val="25000"/>
                  </a:schemeClr>
                </a:solid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71" name="Freeform 132"/>
                <p:cNvSpPr>
                  <a:spLocks/>
                </p:cNvSpPr>
                <p:nvPr/>
              </p:nvSpPr>
              <p:spPr bwMode="auto">
                <a:xfrm>
                  <a:off x="4830151" y="2444299"/>
                  <a:ext cx="33624" cy="89820"/>
                </a:xfrm>
                <a:custGeom>
                  <a:avLst/>
                  <a:gdLst>
                    <a:gd name="T0" fmla="*/ 15 w 35"/>
                    <a:gd name="T1" fmla="*/ 13 h 103"/>
                    <a:gd name="T2" fmla="*/ 9 w 35"/>
                    <a:gd name="T3" fmla="*/ 19 h 103"/>
                    <a:gd name="T4" fmla="*/ 15 w 35"/>
                    <a:gd name="T5" fmla="*/ 24 h 103"/>
                    <a:gd name="T6" fmla="*/ 13 w 35"/>
                    <a:gd name="T7" fmla="*/ 32 h 103"/>
                    <a:gd name="T8" fmla="*/ 7 w 35"/>
                    <a:gd name="T9" fmla="*/ 32 h 103"/>
                    <a:gd name="T10" fmla="*/ 5 w 35"/>
                    <a:gd name="T11" fmla="*/ 45 h 103"/>
                    <a:gd name="T12" fmla="*/ 2 w 35"/>
                    <a:gd name="T13" fmla="*/ 56 h 103"/>
                    <a:gd name="T14" fmla="*/ 0 w 35"/>
                    <a:gd name="T15" fmla="*/ 71 h 103"/>
                    <a:gd name="T16" fmla="*/ 2 w 35"/>
                    <a:gd name="T17" fmla="*/ 79 h 103"/>
                    <a:gd name="T18" fmla="*/ 0 w 35"/>
                    <a:gd name="T19" fmla="*/ 81 h 103"/>
                    <a:gd name="T20" fmla="*/ 0 w 35"/>
                    <a:gd name="T21" fmla="*/ 94 h 103"/>
                    <a:gd name="T22" fmla="*/ 7 w 35"/>
                    <a:gd name="T23" fmla="*/ 103 h 103"/>
                    <a:gd name="T24" fmla="*/ 13 w 35"/>
                    <a:gd name="T25" fmla="*/ 90 h 103"/>
                    <a:gd name="T26" fmla="*/ 13 w 35"/>
                    <a:gd name="T27" fmla="*/ 79 h 103"/>
                    <a:gd name="T28" fmla="*/ 13 w 35"/>
                    <a:gd name="T29" fmla="*/ 71 h 103"/>
                    <a:gd name="T30" fmla="*/ 17 w 35"/>
                    <a:gd name="T31" fmla="*/ 64 h 103"/>
                    <a:gd name="T32" fmla="*/ 19 w 35"/>
                    <a:gd name="T33" fmla="*/ 58 h 103"/>
                    <a:gd name="T34" fmla="*/ 24 w 35"/>
                    <a:gd name="T35" fmla="*/ 62 h 103"/>
                    <a:gd name="T36" fmla="*/ 26 w 35"/>
                    <a:gd name="T37" fmla="*/ 62 h 103"/>
                    <a:gd name="T38" fmla="*/ 28 w 35"/>
                    <a:gd name="T39" fmla="*/ 54 h 103"/>
                    <a:gd name="T40" fmla="*/ 26 w 35"/>
                    <a:gd name="T41" fmla="*/ 41 h 103"/>
                    <a:gd name="T42" fmla="*/ 30 w 35"/>
                    <a:gd name="T43" fmla="*/ 28 h 103"/>
                    <a:gd name="T44" fmla="*/ 34 w 35"/>
                    <a:gd name="T45" fmla="*/ 17 h 103"/>
                    <a:gd name="T46" fmla="*/ 34 w 35"/>
                    <a:gd name="T47" fmla="*/ 11 h 103"/>
                    <a:gd name="T48" fmla="*/ 35 w 35"/>
                    <a:gd name="T49" fmla="*/ 0 h 103"/>
                    <a:gd name="T50" fmla="*/ 20 w 35"/>
                    <a:gd name="T51" fmla="*/ 6 h 103"/>
                    <a:gd name="T52" fmla="*/ 15 w 35"/>
                    <a:gd name="T53" fmla="*/ 1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103">
                      <a:moveTo>
                        <a:pt x="15" y="13"/>
                      </a:moveTo>
                      <a:lnTo>
                        <a:pt x="9" y="19"/>
                      </a:lnTo>
                      <a:lnTo>
                        <a:pt x="15" y="24"/>
                      </a:lnTo>
                      <a:lnTo>
                        <a:pt x="13" y="32"/>
                      </a:lnTo>
                      <a:lnTo>
                        <a:pt x="7" y="32"/>
                      </a:lnTo>
                      <a:lnTo>
                        <a:pt x="5" y="45"/>
                      </a:lnTo>
                      <a:lnTo>
                        <a:pt x="2" y="56"/>
                      </a:lnTo>
                      <a:lnTo>
                        <a:pt x="0" y="71"/>
                      </a:lnTo>
                      <a:lnTo>
                        <a:pt x="2" y="79"/>
                      </a:lnTo>
                      <a:lnTo>
                        <a:pt x="0" y="81"/>
                      </a:lnTo>
                      <a:lnTo>
                        <a:pt x="0" y="94"/>
                      </a:lnTo>
                      <a:lnTo>
                        <a:pt x="7" y="103"/>
                      </a:lnTo>
                      <a:lnTo>
                        <a:pt x="13" y="90"/>
                      </a:lnTo>
                      <a:lnTo>
                        <a:pt x="13" y="79"/>
                      </a:lnTo>
                      <a:lnTo>
                        <a:pt x="13" y="71"/>
                      </a:lnTo>
                      <a:lnTo>
                        <a:pt x="17" y="64"/>
                      </a:lnTo>
                      <a:lnTo>
                        <a:pt x="19" y="58"/>
                      </a:lnTo>
                      <a:lnTo>
                        <a:pt x="24" y="62"/>
                      </a:lnTo>
                      <a:lnTo>
                        <a:pt x="26" y="62"/>
                      </a:lnTo>
                      <a:lnTo>
                        <a:pt x="28" y="54"/>
                      </a:lnTo>
                      <a:lnTo>
                        <a:pt x="26" y="41"/>
                      </a:lnTo>
                      <a:lnTo>
                        <a:pt x="30" y="28"/>
                      </a:lnTo>
                      <a:lnTo>
                        <a:pt x="34" y="17"/>
                      </a:lnTo>
                      <a:lnTo>
                        <a:pt x="34" y="11"/>
                      </a:lnTo>
                      <a:lnTo>
                        <a:pt x="35" y="0"/>
                      </a:lnTo>
                      <a:lnTo>
                        <a:pt x="20" y="6"/>
                      </a:lnTo>
                      <a:lnTo>
                        <a:pt x="15" y="13"/>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grpSp>
          <p:sp>
            <p:nvSpPr>
              <p:cNvPr id="372" name="Freeform 133"/>
              <p:cNvSpPr>
                <a:spLocks/>
              </p:cNvSpPr>
              <p:nvPr/>
            </p:nvSpPr>
            <p:spPr bwMode="auto">
              <a:xfrm>
                <a:off x="4846483" y="1740562"/>
                <a:ext cx="137379" cy="234579"/>
              </a:xfrm>
              <a:custGeom>
                <a:avLst/>
                <a:gdLst>
                  <a:gd name="T0" fmla="*/ 2 w 143"/>
                  <a:gd name="T1" fmla="*/ 44 h 269"/>
                  <a:gd name="T2" fmla="*/ 2 w 143"/>
                  <a:gd name="T3" fmla="*/ 51 h 269"/>
                  <a:gd name="T4" fmla="*/ 7 w 143"/>
                  <a:gd name="T5" fmla="*/ 59 h 269"/>
                  <a:gd name="T6" fmla="*/ 7 w 143"/>
                  <a:gd name="T7" fmla="*/ 76 h 269"/>
                  <a:gd name="T8" fmla="*/ 9 w 143"/>
                  <a:gd name="T9" fmla="*/ 83 h 269"/>
                  <a:gd name="T10" fmla="*/ 17 w 143"/>
                  <a:gd name="T11" fmla="*/ 89 h 269"/>
                  <a:gd name="T12" fmla="*/ 18 w 143"/>
                  <a:gd name="T13" fmla="*/ 96 h 269"/>
                  <a:gd name="T14" fmla="*/ 18 w 143"/>
                  <a:gd name="T15" fmla="*/ 102 h 269"/>
                  <a:gd name="T16" fmla="*/ 20 w 143"/>
                  <a:gd name="T17" fmla="*/ 109 h 269"/>
                  <a:gd name="T18" fmla="*/ 20 w 143"/>
                  <a:gd name="T19" fmla="*/ 117 h 269"/>
                  <a:gd name="T20" fmla="*/ 18 w 143"/>
                  <a:gd name="T21" fmla="*/ 121 h 269"/>
                  <a:gd name="T22" fmla="*/ 18 w 143"/>
                  <a:gd name="T23" fmla="*/ 134 h 269"/>
                  <a:gd name="T24" fmla="*/ 22 w 143"/>
                  <a:gd name="T25" fmla="*/ 147 h 269"/>
                  <a:gd name="T26" fmla="*/ 28 w 143"/>
                  <a:gd name="T27" fmla="*/ 155 h 269"/>
                  <a:gd name="T28" fmla="*/ 32 w 143"/>
                  <a:gd name="T29" fmla="*/ 168 h 269"/>
                  <a:gd name="T30" fmla="*/ 30 w 143"/>
                  <a:gd name="T31" fmla="*/ 181 h 269"/>
                  <a:gd name="T32" fmla="*/ 33 w 143"/>
                  <a:gd name="T33" fmla="*/ 188 h 269"/>
                  <a:gd name="T34" fmla="*/ 35 w 143"/>
                  <a:gd name="T35" fmla="*/ 179 h 269"/>
                  <a:gd name="T36" fmla="*/ 47 w 143"/>
                  <a:gd name="T37" fmla="*/ 188 h 269"/>
                  <a:gd name="T38" fmla="*/ 62 w 143"/>
                  <a:gd name="T39" fmla="*/ 258 h 269"/>
                  <a:gd name="T40" fmla="*/ 62 w 143"/>
                  <a:gd name="T41" fmla="*/ 264 h 269"/>
                  <a:gd name="T42" fmla="*/ 65 w 143"/>
                  <a:gd name="T43" fmla="*/ 269 h 269"/>
                  <a:gd name="T44" fmla="*/ 126 w 143"/>
                  <a:gd name="T45" fmla="*/ 258 h 269"/>
                  <a:gd name="T46" fmla="*/ 120 w 143"/>
                  <a:gd name="T47" fmla="*/ 250 h 269"/>
                  <a:gd name="T48" fmla="*/ 116 w 143"/>
                  <a:gd name="T49" fmla="*/ 243 h 269"/>
                  <a:gd name="T50" fmla="*/ 116 w 143"/>
                  <a:gd name="T51" fmla="*/ 235 h 269"/>
                  <a:gd name="T52" fmla="*/ 120 w 143"/>
                  <a:gd name="T53" fmla="*/ 228 h 269"/>
                  <a:gd name="T54" fmla="*/ 114 w 143"/>
                  <a:gd name="T55" fmla="*/ 207 h 269"/>
                  <a:gd name="T56" fmla="*/ 114 w 143"/>
                  <a:gd name="T57" fmla="*/ 194 h 269"/>
                  <a:gd name="T58" fmla="*/ 109 w 143"/>
                  <a:gd name="T59" fmla="*/ 170 h 269"/>
                  <a:gd name="T60" fmla="*/ 112 w 143"/>
                  <a:gd name="T61" fmla="*/ 164 h 269"/>
                  <a:gd name="T62" fmla="*/ 111 w 143"/>
                  <a:gd name="T63" fmla="*/ 153 h 269"/>
                  <a:gd name="T64" fmla="*/ 114 w 143"/>
                  <a:gd name="T65" fmla="*/ 145 h 269"/>
                  <a:gd name="T66" fmla="*/ 116 w 143"/>
                  <a:gd name="T67" fmla="*/ 139 h 269"/>
                  <a:gd name="T68" fmla="*/ 116 w 143"/>
                  <a:gd name="T69" fmla="*/ 132 h 269"/>
                  <a:gd name="T70" fmla="*/ 120 w 143"/>
                  <a:gd name="T71" fmla="*/ 124 h 269"/>
                  <a:gd name="T72" fmla="*/ 118 w 143"/>
                  <a:gd name="T73" fmla="*/ 117 h 269"/>
                  <a:gd name="T74" fmla="*/ 120 w 143"/>
                  <a:gd name="T75" fmla="*/ 106 h 269"/>
                  <a:gd name="T76" fmla="*/ 116 w 143"/>
                  <a:gd name="T77" fmla="*/ 91 h 269"/>
                  <a:gd name="T78" fmla="*/ 116 w 143"/>
                  <a:gd name="T79" fmla="*/ 85 h 269"/>
                  <a:gd name="T80" fmla="*/ 122 w 143"/>
                  <a:gd name="T81" fmla="*/ 77 h 269"/>
                  <a:gd name="T82" fmla="*/ 126 w 143"/>
                  <a:gd name="T83" fmla="*/ 77 h 269"/>
                  <a:gd name="T84" fmla="*/ 137 w 143"/>
                  <a:gd name="T85" fmla="*/ 64 h 269"/>
                  <a:gd name="T86" fmla="*/ 143 w 143"/>
                  <a:gd name="T87" fmla="*/ 53 h 269"/>
                  <a:gd name="T88" fmla="*/ 143 w 143"/>
                  <a:gd name="T89" fmla="*/ 47 h 269"/>
                  <a:gd name="T90" fmla="*/ 141 w 143"/>
                  <a:gd name="T91" fmla="*/ 40 h 269"/>
                  <a:gd name="T92" fmla="*/ 135 w 143"/>
                  <a:gd name="T93" fmla="*/ 34 h 269"/>
                  <a:gd name="T94" fmla="*/ 133 w 143"/>
                  <a:gd name="T95" fmla="*/ 27 h 269"/>
                  <a:gd name="T96" fmla="*/ 137 w 143"/>
                  <a:gd name="T97" fmla="*/ 14 h 269"/>
                  <a:gd name="T98" fmla="*/ 133 w 143"/>
                  <a:gd name="T99" fmla="*/ 2 h 269"/>
                  <a:gd name="T100" fmla="*/ 135 w 143"/>
                  <a:gd name="T101" fmla="*/ 0 h 269"/>
                  <a:gd name="T102" fmla="*/ 26 w 143"/>
                  <a:gd name="T103" fmla="*/ 29 h 269"/>
                  <a:gd name="T104" fmla="*/ 0 w 143"/>
                  <a:gd name="T105" fmla="*/ 36 h 269"/>
                  <a:gd name="T106" fmla="*/ 0 w 143"/>
                  <a:gd name="T107" fmla="*/ 40 h 269"/>
                  <a:gd name="T108" fmla="*/ 2 w 143"/>
                  <a:gd name="T109" fmla="*/ 4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 h="269">
                    <a:moveTo>
                      <a:pt x="2" y="44"/>
                    </a:moveTo>
                    <a:lnTo>
                      <a:pt x="2" y="51"/>
                    </a:lnTo>
                    <a:lnTo>
                      <a:pt x="7" y="59"/>
                    </a:lnTo>
                    <a:lnTo>
                      <a:pt x="7" y="76"/>
                    </a:lnTo>
                    <a:lnTo>
                      <a:pt x="9" y="83"/>
                    </a:lnTo>
                    <a:lnTo>
                      <a:pt x="17" y="89"/>
                    </a:lnTo>
                    <a:lnTo>
                      <a:pt x="18" y="96"/>
                    </a:lnTo>
                    <a:lnTo>
                      <a:pt x="18" y="102"/>
                    </a:lnTo>
                    <a:lnTo>
                      <a:pt x="20" y="109"/>
                    </a:lnTo>
                    <a:lnTo>
                      <a:pt x="20" y="117"/>
                    </a:lnTo>
                    <a:lnTo>
                      <a:pt x="18" y="121"/>
                    </a:lnTo>
                    <a:lnTo>
                      <a:pt x="18" y="134"/>
                    </a:lnTo>
                    <a:lnTo>
                      <a:pt x="22" y="147"/>
                    </a:lnTo>
                    <a:lnTo>
                      <a:pt x="28" y="155"/>
                    </a:lnTo>
                    <a:lnTo>
                      <a:pt x="32" y="168"/>
                    </a:lnTo>
                    <a:lnTo>
                      <a:pt x="30" y="181"/>
                    </a:lnTo>
                    <a:lnTo>
                      <a:pt x="33" y="188"/>
                    </a:lnTo>
                    <a:lnTo>
                      <a:pt x="35" y="179"/>
                    </a:lnTo>
                    <a:lnTo>
                      <a:pt x="47" y="188"/>
                    </a:lnTo>
                    <a:lnTo>
                      <a:pt x="62" y="258"/>
                    </a:lnTo>
                    <a:lnTo>
                      <a:pt x="62" y="264"/>
                    </a:lnTo>
                    <a:lnTo>
                      <a:pt x="65" y="269"/>
                    </a:lnTo>
                    <a:lnTo>
                      <a:pt x="126" y="258"/>
                    </a:lnTo>
                    <a:lnTo>
                      <a:pt x="120" y="250"/>
                    </a:lnTo>
                    <a:lnTo>
                      <a:pt x="116" y="243"/>
                    </a:lnTo>
                    <a:lnTo>
                      <a:pt x="116" y="235"/>
                    </a:lnTo>
                    <a:lnTo>
                      <a:pt x="120" y="228"/>
                    </a:lnTo>
                    <a:lnTo>
                      <a:pt x="114" y="207"/>
                    </a:lnTo>
                    <a:lnTo>
                      <a:pt x="114" y="194"/>
                    </a:lnTo>
                    <a:lnTo>
                      <a:pt x="109" y="170"/>
                    </a:lnTo>
                    <a:lnTo>
                      <a:pt x="112" y="164"/>
                    </a:lnTo>
                    <a:lnTo>
                      <a:pt x="111" y="153"/>
                    </a:lnTo>
                    <a:lnTo>
                      <a:pt x="114" y="145"/>
                    </a:lnTo>
                    <a:lnTo>
                      <a:pt x="116" y="139"/>
                    </a:lnTo>
                    <a:lnTo>
                      <a:pt x="116" y="132"/>
                    </a:lnTo>
                    <a:lnTo>
                      <a:pt x="120" y="124"/>
                    </a:lnTo>
                    <a:lnTo>
                      <a:pt x="118" y="117"/>
                    </a:lnTo>
                    <a:lnTo>
                      <a:pt x="120" y="106"/>
                    </a:lnTo>
                    <a:lnTo>
                      <a:pt x="116" y="91"/>
                    </a:lnTo>
                    <a:lnTo>
                      <a:pt x="116" y="85"/>
                    </a:lnTo>
                    <a:lnTo>
                      <a:pt x="122" y="77"/>
                    </a:lnTo>
                    <a:lnTo>
                      <a:pt x="126" y="77"/>
                    </a:lnTo>
                    <a:lnTo>
                      <a:pt x="137" y="64"/>
                    </a:lnTo>
                    <a:lnTo>
                      <a:pt x="143" y="53"/>
                    </a:lnTo>
                    <a:lnTo>
                      <a:pt x="143" y="47"/>
                    </a:lnTo>
                    <a:lnTo>
                      <a:pt x="141" y="40"/>
                    </a:lnTo>
                    <a:lnTo>
                      <a:pt x="135" y="34"/>
                    </a:lnTo>
                    <a:lnTo>
                      <a:pt x="133" y="27"/>
                    </a:lnTo>
                    <a:lnTo>
                      <a:pt x="137" y="14"/>
                    </a:lnTo>
                    <a:lnTo>
                      <a:pt x="133" y="2"/>
                    </a:lnTo>
                    <a:lnTo>
                      <a:pt x="135" y="0"/>
                    </a:lnTo>
                    <a:lnTo>
                      <a:pt x="26" y="29"/>
                    </a:lnTo>
                    <a:lnTo>
                      <a:pt x="0" y="36"/>
                    </a:lnTo>
                    <a:lnTo>
                      <a:pt x="0" y="40"/>
                    </a:lnTo>
                    <a:lnTo>
                      <a:pt x="2" y="44"/>
                    </a:lnTo>
                    <a:close/>
                  </a:path>
                </a:pathLst>
              </a:custGeom>
              <a:solidFill>
                <a:schemeClr val="tx2"/>
              </a:solid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grpSp>
            <p:nvGrpSpPr>
              <p:cNvPr id="453" name="Group 452"/>
              <p:cNvGrpSpPr/>
              <p:nvPr/>
            </p:nvGrpSpPr>
            <p:grpSpPr>
              <a:xfrm>
                <a:off x="4196096" y="2578593"/>
                <a:ext cx="720518" cy="298238"/>
                <a:chOff x="4196096" y="2578593"/>
                <a:chExt cx="720518" cy="298238"/>
              </a:xfrm>
              <a:grpFill/>
            </p:grpSpPr>
            <p:sp>
              <p:nvSpPr>
                <p:cNvPr id="244" name="Freeform 5"/>
                <p:cNvSpPr>
                  <a:spLocks/>
                </p:cNvSpPr>
                <p:nvPr/>
              </p:nvSpPr>
              <p:spPr bwMode="auto">
                <a:xfrm>
                  <a:off x="4793645" y="2624811"/>
                  <a:ext cx="3843" cy="4360"/>
                </a:xfrm>
                <a:custGeom>
                  <a:avLst/>
                  <a:gdLst>
                    <a:gd name="T0" fmla="*/ 0 w 4"/>
                    <a:gd name="T1" fmla="*/ 0 h 5"/>
                    <a:gd name="T2" fmla="*/ 4 w 4"/>
                    <a:gd name="T3" fmla="*/ 5 h 5"/>
                    <a:gd name="T4" fmla="*/ 4 w 4"/>
                    <a:gd name="T5" fmla="*/ 3 h 5"/>
                    <a:gd name="T6" fmla="*/ 0 w 4"/>
                    <a:gd name="T7" fmla="*/ 0 h 5"/>
                  </a:gdLst>
                  <a:ahLst/>
                  <a:cxnLst>
                    <a:cxn ang="0">
                      <a:pos x="T0" y="T1"/>
                    </a:cxn>
                    <a:cxn ang="0">
                      <a:pos x="T2" y="T3"/>
                    </a:cxn>
                    <a:cxn ang="0">
                      <a:pos x="T4" y="T5"/>
                    </a:cxn>
                    <a:cxn ang="0">
                      <a:pos x="T6" y="T7"/>
                    </a:cxn>
                  </a:cxnLst>
                  <a:rect l="0" t="0" r="r" b="b"/>
                  <a:pathLst>
                    <a:path w="4" h="5">
                      <a:moveTo>
                        <a:pt x="0" y="0"/>
                      </a:moveTo>
                      <a:lnTo>
                        <a:pt x="4" y="5"/>
                      </a:lnTo>
                      <a:lnTo>
                        <a:pt x="4" y="3"/>
                      </a:lnTo>
                      <a:lnTo>
                        <a:pt x="0"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94" name="Freeform 55"/>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95" name="Freeform 56"/>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96" name="Freeform 57"/>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97" name="Freeform 58"/>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98" name="Freeform 59"/>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99" name="Freeform 60"/>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00" name="Freeform 61"/>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01" name="Freeform 62"/>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02" name="Freeform 63"/>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03" name="Freeform 64"/>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04" name="Freeform 65"/>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05" name="Freeform 66"/>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59" name="Freeform 120"/>
                <p:cNvSpPr>
                  <a:spLocks/>
                </p:cNvSpPr>
                <p:nvPr/>
              </p:nvSpPr>
              <p:spPr bwMode="auto">
                <a:xfrm>
                  <a:off x="4196096" y="2591674"/>
                  <a:ext cx="693618" cy="285157"/>
                </a:xfrm>
                <a:custGeom>
                  <a:avLst/>
                  <a:gdLst>
                    <a:gd name="T0" fmla="*/ 216 w 722"/>
                    <a:gd name="T1" fmla="*/ 85 h 327"/>
                    <a:gd name="T2" fmla="*/ 197 w 722"/>
                    <a:gd name="T3" fmla="*/ 113 h 327"/>
                    <a:gd name="T4" fmla="*/ 173 w 722"/>
                    <a:gd name="T5" fmla="*/ 145 h 327"/>
                    <a:gd name="T6" fmla="*/ 145 w 722"/>
                    <a:gd name="T7" fmla="*/ 156 h 327"/>
                    <a:gd name="T8" fmla="*/ 120 w 722"/>
                    <a:gd name="T9" fmla="*/ 162 h 327"/>
                    <a:gd name="T10" fmla="*/ 105 w 722"/>
                    <a:gd name="T11" fmla="*/ 184 h 327"/>
                    <a:gd name="T12" fmla="*/ 62 w 722"/>
                    <a:gd name="T13" fmla="*/ 218 h 327"/>
                    <a:gd name="T14" fmla="*/ 22 w 722"/>
                    <a:gd name="T15" fmla="*/ 237 h 327"/>
                    <a:gd name="T16" fmla="*/ 0 w 722"/>
                    <a:gd name="T17" fmla="*/ 263 h 327"/>
                    <a:gd name="T18" fmla="*/ 133 w 722"/>
                    <a:gd name="T19" fmla="*/ 263 h 327"/>
                    <a:gd name="T20" fmla="*/ 173 w 722"/>
                    <a:gd name="T21" fmla="*/ 243 h 327"/>
                    <a:gd name="T22" fmla="*/ 291 w 722"/>
                    <a:gd name="T23" fmla="*/ 235 h 327"/>
                    <a:gd name="T24" fmla="*/ 308 w 722"/>
                    <a:gd name="T25" fmla="*/ 261 h 327"/>
                    <a:gd name="T26" fmla="*/ 522 w 722"/>
                    <a:gd name="T27" fmla="*/ 327 h 327"/>
                    <a:gd name="T28" fmla="*/ 568 w 722"/>
                    <a:gd name="T29" fmla="*/ 314 h 327"/>
                    <a:gd name="T30" fmla="*/ 569 w 722"/>
                    <a:gd name="T31" fmla="*/ 291 h 327"/>
                    <a:gd name="T32" fmla="*/ 581 w 722"/>
                    <a:gd name="T33" fmla="*/ 267 h 327"/>
                    <a:gd name="T34" fmla="*/ 605 w 722"/>
                    <a:gd name="T35" fmla="*/ 228 h 327"/>
                    <a:gd name="T36" fmla="*/ 611 w 722"/>
                    <a:gd name="T37" fmla="*/ 235 h 327"/>
                    <a:gd name="T38" fmla="*/ 632 w 722"/>
                    <a:gd name="T39" fmla="*/ 216 h 327"/>
                    <a:gd name="T40" fmla="*/ 662 w 722"/>
                    <a:gd name="T41" fmla="*/ 197 h 327"/>
                    <a:gd name="T42" fmla="*/ 677 w 722"/>
                    <a:gd name="T43" fmla="*/ 201 h 327"/>
                    <a:gd name="T44" fmla="*/ 688 w 722"/>
                    <a:gd name="T45" fmla="*/ 169 h 327"/>
                    <a:gd name="T46" fmla="*/ 679 w 722"/>
                    <a:gd name="T47" fmla="*/ 171 h 327"/>
                    <a:gd name="T48" fmla="*/ 669 w 722"/>
                    <a:gd name="T49" fmla="*/ 173 h 327"/>
                    <a:gd name="T50" fmla="*/ 635 w 722"/>
                    <a:gd name="T51" fmla="*/ 184 h 327"/>
                    <a:gd name="T52" fmla="*/ 632 w 722"/>
                    <a:gd name="T53" fmla="*/ 173 h 327"/>
                    <a:gd name="T54" fmla="*/ 663 w 722"/>
                    <a:gd name="T55" fmla="*/ 164 h 327"/>
                    <a:gd name="T56" fmla="*/ 665 w 722"/>
                    <a:gd name="T57" fmla="*/ 152 h 327"/>
                    <a:gd name="T58" fmla="*/ 616 w 722"/>
                    <a:gd name="T59" fmla="*/ 132 h 327"/>
                    <a:gd name="T60" fmla="*/ 643 w 722"/>
                    <a:gd name="T61" fmla="*/ 132 h 327"/>
                    <a:gd name="T62" fmla="*/ 650 w 722"/>
                    <a:gd name="T63" fmla="*/ 117 h 327"/>
                    <a:gd name="T64" fmla="*/ 667 w 722"/>
                    <a:gd name="T65" fmla="*/ 130 h 327"/>
                    <a:gd name="T66" fmla="*/ 694 w 722"/>
                    <a:gd name="T67" fmla="*/ 130 h 327"/>
                    <a:gd name="T68" fmla="*/ 716 w 722"/>
                    <a:gd name="T69" fmla="*/ 98 h 327"/>
                    <a:gd name="T70" fmla="*/ 714 w 722"/>
                    <a:gd name="T71" fmla="*/ 64 h 327"/>
                    <a:gd name="T72" fmla="*/ 695 w 722"/>
                    <a:gd name="T73" fmla="*/ 68 h 327"/>
                    <a:gd name="T74" fmla="*/ 688 w 722"/>
                    <a:gd name="T75" fmla="*/ 92 h 327"/>
                    <a:gd name="T76" fmla="*/ 690 w 722"/>
                    <a:gd name="T77" fmla="*/ 68 h 327"/>
                    <a:gd name="T78" fmla="*/ 669 w 722"/>
                    <a:gd name="T79" fmla="*/ 71 h 327"/>
                    <a:gd name="T80" fmla="*/ 635 w 722"/>
                    <a:gd name="T81" fmla="*/ 77 h 327"/>
                    <a:gd name="T82" fmla="*/ 622 w 722"/>
                    <a:gd name="T83" fmla="*/ 49 h 327"/>
                    <a:gd name="T84" fmla="*/ 626 w 722"/>
                    <a:gd name="T85" fmla="*/ 43 h 327"/>
                    <a:gd name="T86" fmla="*/ 639 w 722"/>
                    <a:gd name="T87" fmla="*/ 64 h 327"/>
                    <a:gd name="T88" fmla="*/ 662 w 722"/>
                    <a:gd name="T89" fmla="*/ 49 h 327"/>
                    <a:gd name="T90" fmla="*/ 679 w 722"/>
                    <a:gd name="T91" fmla="*/ 45 h 327"/>
                    <a:gd name="T92" fmla="*/ 673 w 722"/>
                    <a:gd name="T93" fmla="*/ 30 h 327"/>
                    <a:gd name="T94" fmla="*/ 684 w 722"/>
                    <a:gd name="T95" fmla="*/ 25 h 327"/>
                    <a:gd name="T96" fmla="*/ 690 w 722"/>
                    <a:gd name="T97" fmla="*/ 17 h 327"/>
                    <a:gd name="T98" fmla="*/ 675 w 722"/>
                    <a:gd name="T99"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2" h="327">
                      <a:moveTo>
                        <a:pt x="498" y="38"/>
                      </a:moveTo>
                      <a:lnTo>
                        <a:pt x="310" y="71"/>
                      </a:lnTo>
                      <a:lnTo>
                        <a:pt x="242" y="83"/>
                      </a:lnTo>
                      <a:lnTo>
                        <a:pt x="216" y="85"/>
                      </a:lnTo>
                      <a:lnTo>
                        <a:pt x="201" y="85"/>
                      </a:lnTo>
                      <a:lnTo>
                        <a:pt x="199" y="94"/>
                      </a:lnTo>
                      <a:lnTo>
                        <a:pt x="199" y="102"/>
                      </a:lnTo>
                      <a:lnTo>
                        <a:pt x="197" y="113"/>
                      </a:lnTo>
                      <a:lnTo>
                        <a:pt x="190" y="117"/>
                      </a:lnTo>
                      <a:lnTo>
                        <a:pt x="184" y="122"/>
                      </a:lnTo>
                      <a:lnTo>
                        <a:pt x="178" y="137"/>
                      </a:lnTo>
                      <a:lnTo>
                        <a:pt x="173" y="145"/>
                      </a:lnTo>
                      <a:lnTo>
                        <a:pt x="167" y="139"/>
                      </a:lnTo>
                      <a:lnTo>
                        <a:pt x="154" y="145"/>
                      </a:lnTo>
                      <a:lnTo>
                        <a:pt x="147" y="150"/>
                      </a:lnTo>
                      <a:lnTo>
                        <a:pt x="145" y="156"/>
                      </a:lnTo>
                      <a:lnTo>
                        <a:pt x="137" y="164"/>
                      </a:lnTo>
                      <a:lnTo>
                        <a:pt x="133" y="164"/>
                      </a:lnTo>
                      <a:lnTo>
                        <a:pt x="126" y="158"/>
                      </a:lnTo>
                      <a:lnTo>
                        <a:pt x="120" y="162"/>
                      </a:lnTo>
                      <a:lnTo>
                        <a:pt x="116" y="165"/>
                      </a:lnTo>
                      <a:lnTo>
                        <a:pt x="116" y="171"/>
                      </a:lnTo>
                      <a:lnTo>
                        <a:pt x="109" y="169"/>
                      </a:lnTo>
                      <a:lnTo>
                        <a:pt x="105" y="184"/>
                      </a:lnTo>
                      <a:lnTo>
                        <a:pt x="101" y="190"/>
                      </a:lnTo>
                      <a:lnTo>
                        <a:pt x="96" y="190"/>
                      </a:lnTo>
                      <a:lnTo>
                        <a:pt x="83" y="199"/>
                      </a:lnTo>
                      <a:lnTo>
                        <a:pt x="62" y="218"/>
                      </a:lnTo>
                      <a:lnTo>
                        <a:pt x="56" y="222"/>
                      </a:lnTo>
                      <a:lnTo>
                        <a:pt x="43" y="222"/>
                      </a:lnTo>
                      <a:lnTo>
                        <a:pt x="28" y="229"/>
                      </a:lnTo>
                      <a:lnTo>
                        <a:pt x="22" y="237"/>
                      </a:lnTo>
                      <a:lnTo>
                        <a:pt x="21" y="244"/>
                      </a:lnTo>
                      <a:lnTo>
                        <a:pt x="19" y="254"/>
                      </a:lnTo>
                      <a:lnTo>
                        <a:pt x="13" y="259"/>
                      </a:lnTo>
                      <a:lnTo>
                        <a:pt x="0" y="263"/>
                      </a:lnTo>
                      <a:lnTo>
                        <a:pt x="0" y="291"/>
                      </a:lnTo>
                      <a:lnTo>
                        <a:pt x="105" y="275"/>
                      </a:lnTo>
                      <a:lnTo>
                        <a:pt x="128" y="263"/>
                      </a:lnTo>
                      <a:lnTo>
                        <a:pt x="133" y="263"/>
                      </a:lnTo>
                      <a:lnTo>
                        <a:pt x="145" y="254"/>
                      </a:lnTo>
                      <a:lnTo>
                        <a:pt x="160" y="248"/>
                      </a:lnTo>
                      <a:lnTo>
                        <a:pt x="165" y="244"/>
                      </a:lnTo>
                      <a:lnTo>
                        <a:pt x="173" y="243"/>
                      </a:lnTo>
                      <a:lnTo>
                        <a:pt x="250" y="233"/>
                      </a:lnTo>
                      <a:lnTo>
                        <a:pt x="278" y="231"/>
                      </a:lnTo>
                      <a:lnTo>
                        <a:pt x="286" y="239"/>
                      </a:lnTo>
                      <a:lnTo>
                        <a:pt x="291" y="235"/>
                      </a:lnTo>
                      <a:lnTo>
                        <a:pt x="303" y="246"/>
                      </a:lnTo>
                      <a:lnTo>
                        <a:pt x="306" y="254"/>
                      </a:lnTo>
                      <a:lnTo>
                        <a:pt x="306" y="259"/>
                      </a:lnTo>
                      <a:lnTo>
                        <a:pt x="308" y="261"/>
                      </a:lnTo>
                      <a:lnTo>
                        <a:pt x="404" y="246"/>
                      </a:lnTo>
                      <a:lnTo>
                        <a:pt x="515" y="325"/>
                      </a:lnTo>
                      <a:lnTo>
                        <a:pt x="519" y="327"/>
                      </a:lnTo>
                      <a:lnTo>
                        <a:pt x="522" y="327"/>
                      </a:lnTo>
                      <a:lnTo>
                        <a:pt x="536" y="322"/>
                      </a:lnTo>
                      <a:lnTo>
                        <a:pt x="549" y="318"/>
                      </a:lnTo>
                      <a:lnTo>
                        <a:pt x="560" y="318"/>
                      </a:lnTo>
                      <a:lnTo>
                        <a:pt x="568" y="314"/>
                      </a:lnTo>
                      <a:lnTo>
                        <a:pt x="569" y="299"/>
                      </a:lnTo>
                      <a:lnTo>
                        <a:pt x="564" y="286"/>
                      </a:lnTo>
                      <a:lnTo>
                        <a:pt x="566" y="286"/>
                      </a:lnTo>
                      <a:lnTo>
                        <a:pt x="569" y="291"/>
                      </a:lnTo>
                      <a:lnTo>
                        <a:pt x="573" y="308"/>
                      </a:lnTo>
                      <a:lnTo>
                        <a:pt x="573" y="288"/>
                      </a:lnTo>
                      <a:lnTo>
                        <a:pt x="575" y="280"/>
                      </a:lnTo>
                      <a:lnTo>
                        <a:pt x="581" y="267"/>
                      </a:lnTo>
                      <a:lnTo>
                        <a:pt x="590" y="254"/>
                      </a:lnTo>
                      <a:lnTo>
                        <a:pt x="605" y="241"/>
                      </a:lnTo>
                      <a:lnTo>
                        <a:pt x="601" y="233"/>
                      </a:lnTo>
                      <a:lnTo>
                        <a:pt x="605" y="228"/>
                      </a:lnTo>
                      <a:lnTo>
                        <a:pt x="601" y="222"/>
                      </a:lnTo>
                      <a:lnTo>
                        <a:pt x="609" y="226"/>
                      </a:lnTo>
                      <a:lnTo>
                        <a:pt x="603" y="231"/>
                      </a:lnTo>
                      <a:lnTo>
                        <a:pt x="611" y="235"/>
                      </a:lnTo>
                      <a:lnTo>
                        <a:pt x="613" y="233"/>
                      </a:lnTo>
                      <a:lnTo>
                        <a:pt x="618" y="226"/>
                      </a:lnTo>
                      <a:lnTo>
                        <a:pt x="624" y="212"/>
                      </a:lnTo>
                      <a:lnTo>
                        <a:pt x="632" y="216"/>
                      </a:lnTo>
                      <a:lnTo>
                        <a:pt x="648" y="207"/>
                      </a:lnTo>
                      <a:lnTo>
                        <a:pt x="654" y="207"/>
                      </a:lnTo>
                      <a:lnTo>
                        <a:pt x="656" y="203"/>
                      </a:lnTo>
                      <a:lnTo>
                        <a:pt x="662" y="197"/>
                      </a:lnTo>
                      <a:lnTo>
                        <a:pt x="663" y="205"/>
                      </a:lnTo>
                      <a:lnTo>
                        <a:pt x="667" y="197"/>
                      </a:lnTo>
                      <a:lnTo>
                        <a:pt x="675" y="201"/>
                      </a:lnTo>
                      <a:lnTo>
                        <a:pt x="677" y="201"/>
                      </a:lnTo>
                      <a:lnTo>
                        <a:pt x="682" y="188"/>
                      </a:lnTo>
                      <a:lnTo>
                        <a:pt x="688" y="181"/>
                      </a:lnTo>
                      <a:lnTo>
                        <a:pt x="692" y="175"/>
                      </a:lnTo>
                      <a:lnTo>
                        <a:pt x="688" y="169"/>
                      </a:lnTo>
                      <a:lnTo>
                        <a:pt x="686" y="169"/>
                      </a:lnTo>
                      <a:lnTo>
                        <a:pt x="682" y="177"/>
                      </a:lnTo>
                      <a:lnTo>
                        <a:pt x="677" y="179"/>
                      </a:lnTo>
                      <a:lnTo>
                        <a:pt x="679" y="171"/>
                      </a:lnTo>
                      <a:lnTo>
                        <a:pt x="675" y="165"/>
                      </a:lnTo>
                      <a:lnTo>
                        <a:pt x="673" y="171"/>
                      </a:lnTo>
                      <a:lnTo>
                        <a:pt x="673" y="173"/>
                      </a:lnTo>
                      <a:lnTo>
                        <a:pt x="669" y="173"/>
                      </a:lnTo>
                      <a:lnTo>
                        <a:pt x="671" y="181"/>
                      </a:lnTo>
                      <a:lnTo>
                        <a:pt x="663" y="177"/>
                      </a:lnTo>
                      <a:lnTo>
                        <a:pt x="650" y="186"/>
                      </a:lnTo>
                      <a:lnTo>
                        <a:pt x="635" y="184"/>
                      </a:lnTo>
                      <a:lnTo>
                        <a:pt x="624" y="173"/>
                      </a:lnTo>
                      <a:lnTo>
                        <a:pt x="618" y="167"/>
                      </a:lnTo>
                      <a:lnTo>
                        <a:pt x="626" y="171"/>
                      </a:lnTo>
                      <a:lnTo>
                        <a:pt x="632" y="173"/>
                      </a:lnTo>
                      <a:lnTo>
                        <a:pt x="641" y="179"/>
                      </a:lnTo>
                      <a:lnTo>
                        <a:pt x="648" y="181"/>
                      </a:lnTo>
                      <a:lnTo>
                        <a:pt x="652" y="177"/>
                      </a:lnTo>
                      <a:lnTo>
                        <a:pt x="663" y="164"/>
                      </a:lnTo>
                      <a:lnTo>
                        <a:pt x="663" y="156"/>
                      </a:lnTo>
                      <a:lnTo>
                        <a:pt x="656" y="158"/>
                      </a:lnTo>
                      <a:lnTo>
                        <a:pt x="658" y="152"/>
                      </a:lnTo>
                      <a:lnTo>
                        <a:pt x="665" y="152"/>
                      </a:lnTo>
                      <a:lnTo>
                        <a:pt x="669" y="145"/>
                      </a:lnTo>
                      <a:lnTo>
                        <a:pt x="654" y="139"/>
                      </a:lnTo>
                      <a:lnTo>
                        <a:pt x="647" y="139"/>
                      </a:lnTo>
                      <a:lnTo>
                        <a:pt x="616" y="132"/>
                      </a:lnTo>
                      <a:lnTo>
                        <a:pt x="615" y="128"/>
                      </a:lnTo>
                      <a:lnTo>
                        <a:pt x="615" y="128"/>
                      </a:lnTo>
                      <a:lnTo>
                        <a:pt x="630" y="132"/>
                      </a:lnTo>
                      <a:lnTo>
                        <a:pt x="643" y="132"/>
                      </a:lnTo>
                      <a:lnTo>
                        <a:pt x="650" y="130"/>
                      </a:lnTo>
                      <a:lnTo>
                        <a:pt x="654" y="130"/>
                      </a:lnTo>
                      <a:lnTo>
                        <a:pt x="652" y="124"/>
                      </a:lnTo>
                      <a:lnTo>
                        <a:pt x="650" y="117"/>
                      </a:lnTo>
                      <a:lnTo>
                        <a:pt x="658" y="117"/>
                      </a:lnTo>
                      <a:lnTo>
                        <a:pt x="654" y="120"/>
                      </a:lnTo>
                      <a:lnTo>
                        <a:pt x="660" y="128"/>
                      </a:lnTo>
                      <a:lnTo>
                        <a:pt x="667" y="130"/>
                      </a:lnTo>
                      <a:lnTo>
                        <a:pt x="669" y="122"/>
                      </a:lnTo>
                      <a:lnTo>
                        <a:pt x="673" y="128"/>
                      </a:lnTo>
                      <a:lnTo>
                        <a:pt x="679" y="130"/>
                      </a:lnTo>
                      <a:lnTo>
                        <a:pt x="694" y="130"/>
                      </a:lnTo>
                      <a:lnTo>
                        <a:pt x="699" y="124"/>
                      </a:lnTo>
                      <a:lnTo>
                        <a:pt x="709" y="103"/>
                      </a:lnTo>
                      <a:lnTo>
                        <a:pt x="709" y="96"/>
                      </a:lnTo>
                      <a:lnTo>
                        <a:pt x="716" y="98"/>
                      </a:lnTo>
                      <a:lnTo>
                        <a:pt x="722" y="92"/>
                      </a:lnTo>
                      <a:lnTo>
                        <a:pt x="720" y="85"/>
                      </a:lnTo>
                      <a:lnTo>
                        <a:pt x="718" y="71"/>
                      </a:lnTo>
                      <a:lnTo>
                        <a:pt x="714" y="64"/>
                      </a:lnTo>
                      <a:lnTo>
                        <a:pt x="707" y="58"/>
                      </a:lnTo>
                      <a:lnTo>
                        <a:pt x="707" y="62"/>
                      </a:lnTo>
                      <a:lnTo>
                        <a:pt x="707" y="68"/>
                      </a:lnTo>
                      <a:lnTo>
                        <a:pt x="695" y="68"/>
                      </a:lnTo>
                      <a:lnTo>
                        <a:pt x="695" y="75"/>
                      </a:lnTo>
                      <a:lnTo>
                        <a:pt x="697" y="88"/>
                      </a:lnTo>
                      <a:lnTo>
                        <a:pt x="692" y="96"/>
                      </a:lnTo>
                      <a:lnTo>
                        <a:pt x="688" y="92"/>
                      </a:lnTo>
                      <a:lnTo>
                        <a:pt x="694" y="85"/>
                      </a:lnTo>
                      <a:lnTo>
                        <a:pt x="686" y="83"/>
                      </a:lnTo>
                      <a:lnTo>
                        <a:pt x="690" y="75"/>
                      </a:lnTo>
                      <a:lnTo>
                        <a:pt x="690" y="68"/>
                      </a:lnTo>
                      <a:lnTo>
                        <a:pt x="688" y="62"/>
                      </a:lnTo>
                      <a:lnTo>
                        <a:pt x="682" y="60"/>
                      </a:lnTo>
                      <a:lnTo>
                        <a:pt x="671" y="64"/>
                      </a:lnTo>
                      <a:lnTo>
                        <a:pt x="669" y="71"/>
                      </a:lnTo>
                      <a:lnTo>
                        <a:pt x="656" y="68"/>
                      </a:lnTo>
                      <a:lnTo>
                        <a:pt x="648" y="73"/>
                      </a:lnTo>
                      <a:lnTo>
                        <a:pt x="641" y="75"/>
                      </a:lnTo>
                      <a:lnTo>
                        <a:pt x="635" y="77"/>
                      </a:lnTo>
                      <a:lnTo>
                        <a:pt x="633" y="70"/>
                      </a:lnTo>
                      <a:lnTo>
                        <a:pt x="628" y="62"/>
                      </a:lnTo>
                      <a:lnTo>
                        <a:pt x="624" y="56"/>
                      </a:lnTo>
                      <a:lnTo>
                        <a:pt x="622" y="49"/>
                      </a:lnTo>
                      <a:lnTo>
                        <a:pt x="626" y="43"/>
                      </a:lnTo>
                      <a:lnTo>
                        <a:pt x="622" y="38"/>
                      </a:lnTo>
                      <a:lnTo>
                        <a:pt x="626" y="41"/>
                      </a:lnTo>
                      <a:lnTo>
                        <a:pt x="626" y="43"/>
                      </a:lnTo>
                      <a:lnTo>
                        <a:pt x="626" y="45"/>
                      </a:lnTo>
                      <a:lnTo>
                        <a:pt x="626" y="51"/>
                      </a:lnTo>
                      <a:lnTo>
                        <a:pt x="632" y="64"/>
                      </a:lnTo>
                      <a:lnTo>
                        <a:pt x="639" y="64"/>
                      </a:lnTo>
                      <a:lnTo>
                        <a:pt x="647" y="68"/>
                      </a:lnTo>
                      <a:lnTo>
                        <a:pt x="662" y="55"/>
                      </a:lnTo>
                      <a:lnTo>
                        <a:pt x="654" y="49"/>
                      </a:lnTo>
                      <a:lnTo>
                        <a:pt x="662" y="49"/>
                      </a:lnTo>
                      <a:lnTo>
                        <a:pt x="671" y="51"/>
                      </a:lnTo>
                      <a:lnTo>
                        <a:pt x="665" y="45"/>
                      </a:lnTo>
                      <a:lnTo>
                        <a:pt x="673" y="47"/>
                      </a:lnTo>
                      <a:lnTo>
                        <a:pt x="679" y="45"/>
                      </a:lnTo>
                      <a:lnTo>
                        <a:pt x="679" y="40"/>
                      </a:lnTo>
                      <a:lnTo>
                        <a:pt x="673" y="34"/>
                      </a:lnTo>
                      <a:lnTo>
                        <a:pt x="665" y="30"/>
                      </a:lnTo>
                      <a:lnTo>
                        <a:pt x="673" y="30"/>
                      </a:lnTo>
                      <a:lnTo>
                        <a:pt x="686" y="38"/>
                      </a:lnTo>
                      <a:lnTo>
                        <a:pt x="695" y="38"/>
                      </a:lnTo>
                      <a:lnTo>
                        <a:pt x="688" y="32"/>
                      </a:lnTo>
                      <a:lnTo>
                        <a:pt x="684" y="25"/>
                      </a:lnTo>
                      <a:lnTo>
                        <a:pt x="697" y="36"/>
                      </a:lnTo>
                      <a:lnTo>
                        <a:pt x="703" y="45"/>
                      </a:lnTo>
                      <a:lnTo>
                        <a:pt x="703" y="38"/>
                      </a:lnTo>
                      <a:lnTo>
                        <a:pt x="690" y="17"/>
                      </a:lnTo>
                      <a:lnTo>
                        <a:pt x="690" y="15"/>
                      </a:lnTo>
                      <a:lnTo>
                        <a:pt x="682" y="13"/>
                      </a:lnTo>
                      <a:lnTo>
                        <a:pt x="677" y="6"/>
                      </a:lnTo>
                      <a:lnTo>
                        <a:pt x="675" y="0"/>
                      </a:lnTo>
                      <a:lnTo>
                        <a:pt x="592" y="19"/>
                      </a:lnTo>
                      <a:lnTo>
                        <a:pt x="498" y="38"/>
                      </a:lnTo>
                      <a:close/>
                    </a:path>
                  </a:pathLst>
                </a:custGeom>
                <a:solidFill>
                  <a:schemeClr val="tx1">
                    <a:lumMod val="75000"/>
                    <a:lumOff val="25000"/>
                  </a:schemeClr>
                </a:solid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73" name="Freeform 134"/>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74" name="Freeform 135"/>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75" name="Freeform 136"/>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76" name="Freeform 137"/>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77" name="Freeform 138"/>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78" name="Freeform 139"/>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grpSp>
          <p:grpSp>
            <p:nvGrpSpPr>
              <p:cNvPr id="451" name="Group 450"/>
              <p:cNvGrpSpPr/>
              <p:nvPr/>
            </p:nvGrpSpPr>
            <p:grpSpPr>
              <a:xfrm>
                <a:off x="4508320" y="2295180"/>
                <a:ext cx="369866" cy="163944"/>
                <a:chOff x="4508320" y="2295180"/>
                <a:chExt cx="369866" cy="163944"/>
              </a:xfrm>
              <a:grpFill/>
            </p:grpSpPr>
            <p:sp>
              <p:nvSpPr>
                <p:cNvPr id="366" name="Freeform 127"/>
                <p:cNvSpPr>
                  <a:spLocks/>
                </p:cNvSpPr>
                <p:nvPr/>
              </p:nvSpPr>
              <p:spPr bwMode="auto">
                <a:xfrm>
                  <a:off x="4508320" y="2295180"/>
                  <a:ext cx="369866" cy="163944"/>
                </a:xfrm>
                <a:custGeom>
                  <a:avLst/>
                  <a:gdLst>
                    <a:gd name="T0" fmla="*/ 295 w 385"/>
                    <a:gd name="T1" fmla="*/ 0 h 188"/>
                    <a:gd name="T2" fmla="*/ 10 w 385"/>
                    <a:gd name="T3" fmla="*/ 116 h 188"/>
                    <a:gd name="T4" fmla="*/ 25 w 385"/>
                    <a:gd name="T5" fmla="*/ 96 h 188"/>
                    <a:gd name="T6" fmla="*/ 40 w 385"/>
                    <a:gd name="T7" fmla="*/ 79 h 188"/>
                    <a:gd name="T8" fmla="*/ 57 w 385"/>
                    <a:gd name="T9" fmla="*/ 60 h 188"/>
                    <a:gd name="T10" fmla="*/ 73 w 385"/>
                    <a:gd name="T11" fmla="*/ 67 h 188"/>
                    <a:gd name="T12" fmla="*/ 90 w 385"/>
                    <a:gd name="T13" fmla="*/ 52 h 188"/>
                    <a:gd name="T14" fmla="*/ 107 w 385"/>
                    <a:gd name="T15" fmla="*/ 43 h 188"/>
                    <a:gd name="T16" fmla="*/ 135 w 385"/>
                    <a:gd name="T17" fmla="*/ 49 h 188"/>
                    <a:gd name="T18" fmla="*/ 139 w 385"/>
                    <a:gd name="T19" fmla="*/ 58 h 188"/>
                    <a:gd name="T20" fmla="*/ 149 w 385"/>
                    <a:gd name="T21" fmla="*/ 75 h 188"/>
                    <a:gd name="T22" fmla="*/ 173 w 385"/>
                    <a:gd name="T23" fmla="*/ 86 h 188"/>
                    <a:gd name="T24" fmla="*/ 188 w 385"/>
                    <a:gd name="T25" fmla="*/ 98 h 188"/>
                    <a:gd name="T26" fmla="*/ 207 w 385"/>
                    <a:gd name="T27" fmla="*/ 105 h 188"/>
                    <a:gd name="T28" fmla="*/ 222 w 385"/>
                    <a:gd name="T29" fmla="*/ 113 h 188"/>
                    <a:gd name="T30" fmla="*/ 214 w 385"/>
                    <a:gd name="T31" fmla="*/ 133 h 188"/>
                    <a:gd name="T32" fmla="*/ 207 w 385"/>
                    <a:gd name="T33" fmla="*/ 148 h 188"/>
                    <a:gd name="T34" fmla="*/ 213 w 385"/>
                    <a:gd name="T35" fmla="*/ 169 h 188"/>
                    <a:gd name="T36" fmla="*/ 226 w 385"/>
                    <a:gd name="T37" fmla="*/ 154 h 188"/>
                    <a:gd name="T38" fmla="*/ 243 w 385"/>
                    <a:gd name="T39" fmla="*/ 173 h 188"/>
                    <a:gd name="T40" fmla="*/ 246 w 385"/>
                    <a:gd name="T41" fmla="*/ 169 h 188"/>
                    <a:gd name="T42" fmla="*/ 267 w 385"/>
                    <a:gd name="T43" fmla="*/ 173 h 188"/>
                    <a:gd name="T44" fmla="*/ 282 w 385"/>
                    <a:gd name="T45" fmla="*/ 178 h 188"/>
                    <a:gd name="T46" fmla="*/ 282 w 385"/>
                    <a:gd name="T47" fmla="*/ 165 h 188"/>
                    <a:gd name="T48" fmla="*/ 258 w 385"/>
                    <a:gd name="T49" fmla="*/ 150 h 188"/>
                    <a:gd name="T50" fmla="*/ 248 w 385"/>
                    <a:gd name="T51" fmla="*/ 126 h 188"/>
                    <a:gd name="T52" fmla="*/ 265 w 385"/>
                    <a:gd name="T53" fmla="*/ 152 h 188"/>
                    <a:gd name="T54" fmla="*/ 278 w 385"/>
                    <a:gd name="T55" fmla="*/ 152 h 188"/>
                    <a:gd name="T56" fmla="*/ 258 w 385"/>
                    <a:gd name="T57" fmla="*/ 116 h 188"/>
                    <a:gd name="T58" fmla="*/ 258 w 385"/>
                    <a:gd name="T59" fmla="*/ 90 h 188"/>
                    <a:gd name="T60" fmla="*/ 261 w 385"/>
                    <a:gd name="T61" fmla="*/ 86 h 188"/>
                    <a:gd name="T62" fmla="*/ 258 w 385"/>
                    <a:gd name="T63" fmla="*/ 75 h 188"/>
                    <a:gd name="T64" fmla="*/ 252 w 385"/>
                    <a:gd name="T65" fmla="*/ 64 h 188"/>
                    <a:gd name="T66" fmla="*/ 258 w 385"/>
                    <a:gd name="T67" fmla="*/ 60 h 188"/>
                    <a:gd name="T68" fmla="*/ 260 w 385"/>
                    <a:gd name="T69" fmla="*/ 43 h 188"/>
                    <a:gd name="T70" fmla="*/ 267 w 385"/>
                    <a:gd name="T71" fmla="*/ 36 h 188"/>
                    <a:gd name="T72" fmla="*/ 280 w 385"/>
                    <a:gd name="T73" fmla="*/ 34 h 188"/>
                    <a:gd name="T74" fmla="*/ 282 w 385"/>
                    <a:gd name="T75" fmla="*/ 20 h 188"/>
                    <a:gd name="T76" fmla="*/ 291 w 385"/>
                    <a:gd name="T77" fmla="*/ 20 h 188"/>
                    <a:gd name="T78" fmla="*/ 293 w 385"/>
                    <a:gd name="T79" fmla="*/ 37 h 188"/>
                    <a:gd name="T80" fmla="*/ 275 w 385"/>
                    <a:gd name="T81" fmla="*/ 49 h 188"/>
                    <a:gd name="T82" fmla="*/ 278 w 385"/>
                    <a:gd name="T83" fmla="*/ 71 h 188"/>
                    <a:gd name="T84" fmla="*/ 282 w 385"/>
                    <a:gd name="T85" fmla="*/ 81 h 188"/>
                    <a:gd name="T86" fmla="*/ 269 w 385"/>
                    <a:gd name="T87" fmla="*/ 101 h 188"/>
                    <a:gd name="T88" fmla="*/ 278 w 385"/>
                    <a:gd name="T89" fmla="*/ 88 h 188"/>
                    <a:gd name="T90" fmla="*/ 286 w 385"/>
                    <a:gd name="T91" fmla="*/ 101 h 188"/>
                    <a:gd name="T92" fmla="*/ 276 w 385"/>
                    <a:gd name="T93" fmla="*/ 105 h 188"/>
                    <a:gd name="T94" fmla="*/ 278 w 385"/>
                    <a:gd name="T95" fmla="*/ 113 h 188"/>
                    <a:gd name="T96" fmla="*/ 291 w 385"/>
                    <a:gd name="T97" fmla="*/ 120 h 188"/>
                    <a:gd name="T98" fmla="*/ 303 w 385"/>
                    <a:gd name="T99" fmla="*/ 126 h 188"/>
                    <a:gd name="T100" fmla="*/ 291 w 385"/>
                    <a:gd name="T101" fmla="*/ 128 h 188"/>
                    <a:gd name="T102" fmla="*/ 293 w 385"/>
                    <a:gd name="T103" fmla="*/ 156 h 188"/>
                    <a:gd name="T104" fmla="*/ 305 w 385"/>
                    <a:gd name="T105" fmla="*/ 158 h 188"/>
                    <a:gd name="T106" fmla="*/ 312 w 385"/>
                    <a:gd name="T107" fmla="*/ 146 h 188"/>
                    <a:gd name="T108" fmla="*/ 322 w 385"/>
                    <a:gd name="T109" fmla="*/ 143 h 188"/>
                    <a:gd name="T110" fmla="*/ 320 w 385"/>
                    <a:gd name="T111" fmla="*/ 165 h 188"/>
                    <a:gd name="T112" fmla="*/ 331 w 385"/>
                    <a:gd name="T113" fmla="*/ 173 h 188"/>
                    <a:gd name="T114" fmla="*/ 329 w 385"/>
                    <a:gd name="T115" fmla="*/ 184 h 188"/>
                    <a:gd name="T116" fmla="*/ 350 w 385"/>
                    <a:gd name="T117" fmla="*/ 184 h 188"/>
                    <a:gd name="T118" fmla="*/ 370 w 385"/>
                    <a:gd name="T119" fmla="*/ 165 h 188"/>
                    <a:gd name="T120" fmla="*/ 382 w 385"/>
                    <a:gd name="T121" fmla="*/ 146 h 188"/>
                    <a:gd name="T122" fmla="*/ 382 w 385"/>
                    <a:gd name="T123" fmla="*/ 124 h 188"/>
                    <a:gd name="T124" fmla="*/ 329 w 385"/>
                    <a:gd name="T125" fmla="*/ 12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 h="188">
                      <a:moveTo>
                        <a:pt x="329" y="126"/>
                      </a:moveTo>
                      <a:lnTo>
                        <a:pt x="318" y="79"/>
                      </a:lnTo>
                      <a:lnTo>
                        <a:pt x="295" y="0"/>
                      </a:lnTo>
                      <a:lnTo>
                        <a:pt x="139" y="34"/>
                      </a:lnTo>
                      <a:lnTo>
                        <a:pt x="0" y="60"/>
                      </a:lnTo>
                      <a:lnTo>
                        <a:pt x="10" y="116"/>
                      </a:lnTo>
                      <a:lnTo>
                        <a:pt x="15" y="109"/>
                      </a:lnTo>
                      <a:lnTo>
                        <a:pt x="21" y="103"/>
                      </a:lnTo>
                      <a:lnTo>
                        <a:pt x="25" y="96"/>
                      </a:lnTo>
                      <a:lnTo>
                        <a:pt x="32" y="88"/>
                      </a:lnTo>
                      <a:lnTo>
                        <a:pt x="34" y="83"/>
                      </a:lnTo>
                      <a:lnTo>
                        <a:pt x="40" y="79"/>
                      </a:lnTo>
                      <a:lnTo>
                        <a:pt x="47" y="81"/>
                      </a:lnTo>
                      <a:lnTo>
                        <a:pt x="57" y="67"/>
                      </a:lnTo>
                      <a:lnTo>
                        <a:pt x="57" y="60"/>
                      </a:lnTo>
                      <a:lnTo>
                        <a:pt x="58" y="60"/>
                      </a:lnTo>
                      <a:lnTo>
                        <a:pt x="66" y="66"/>
                      </a:lnTo>
                      <a:lnTo>
                        <a:pt x="73" y="67"/>
                      </a:lnTo>
                      <a:lnTo>
                        <a:pt x="83" y="66"/>
                      </a:lnTo>
                      <a:lnTo>
                        <a:pt x="85" y="60"/>
                      </a:lnTo>
                      <a:lnTo>
                        <a:pt x="90" y="52"/>
                      </a:lnTo>
                      <a:lnTo>
                        <a:pt x="98" y="52"/>
                      </a:lnTo>
                      <a:lnTo>
                        <a:pt x="102" y="45"/>
                      </a:lnTo>
                      <a:lnTo>
                        <a:pt x="107" y="43"/>
                      </a:lnTo>
                      <a:lnTo>
                        <a:pt x="115" y="45"/>
                      </a:lnTo>
                      <a:lnTo>
                        <a:pt x="120" y="51"/>
                      </a:lnTo>
                      <a:lnTo>
                        <a:pt x="135" y="49"/>
                      </a:lnTo>
                      <a:lnTo>
                        <a:pt x="135" y="49"/>
                      </a:lnTo>
                      <a:lnTo>
                        <a:pt x="134" y="56"/>
                      </a:lnTo>
                      <a:lnTo>
                        <a:pt x="139" y="58"/>
                      </a:lnTo>
                      <a:lnTo>
                        <a:pt x="141" y="66"/>
                      </a:lnTo>
                      <a:lnTo>
                        <a:pt x="147" y="71"/>
                      </a:lnTo>
                      <a:lnTo>
                        <a:pt x="149" y="75"/>
                      </a:lnTo>
                      <a:lnTo>
                        <a:pt x="162" y="75"/>
                      </a:lnTo>
                      <a:lnTo>
                        <a:pt x="169" y="79"/>
                      </a:lnTo>
                      <a:lnTo>
                        <a:pt x="173" y="86"/>
                      </a:lnTo>
                      <a:lnTo>
                        <a:pt x="171" y="92"/>
                      </a:lnTo>
                      <a:lnTo>
                        <a:pt x="179" y="98"/>
                      </a:lnTo>
                      <a:lnTo>
                        <a:pt x="188" y="98"/>
                      </a:lnTo>
                      <a:lnTo>
                        <a:pt x="196" y="99"/>
                      </a:lnTo>
                      <a:lnTo>
                        <a:pt x="199" y="103"/>
                      </a:lnTo>
                      <a:lnTo>
                        <a:pt x="207" y="105"/>
                      </a:lnTo>
                      <a:lnTo>
                        <a:pt x="214" y="101"/>
                      </a:lnTo>
                      <a:lnTo>
                        <a:pt x="222" y="107"/>
                      </a:lnTo>
                      <a:lnTo>
                        <a:pt x="222" y="113"/>
                      </a:lnTo>
                      <a:lnTo>
                        <a:pt x="218" y="118"/>
                      </a:lnTo>
                      <a:lnTo>
                        <a:pt x="220" y="126"/>
                      </a:lnTo>
                      <a:lnTo>
                        <a:pt x="214" y="133"/>
                      </a:lnTo>
                      <a:lnTo>
                        <a:pt x="213" y="141"/>
                      </a:lnTo>
                      <a:lnTo>
                        <a:pt x="209" y="146"/>
                      </a:lnTo>
                      <a:lnTo>
                        <a:pt x="207" y="148"/>
                      </a:lnTo>
                      <a:lnTo>
                        <a:pt x="205" y="154"/>
                      </a:lnTo>
                      <a:lnTo>
                        <a:pt x="207" y="161"/>
                      </a:lnTo>
                      <a:lnTo>
                        <a:pt x="213" y="169"/>
                      </a:lnTo>
                      <a:lnTo>
                        <a:pt x="218" y="161"/>
                      </a:lnTo>
                      <a:lnTo>
                        <a:pt x="218" y="156"/>
                      </a:lnTo>
                      <a:lnTo>
                        <a:pt x="226" y="154"/>
                      </a:lnTo>
                      <a:lnTo>
                        <a:pt x="229" y="161"/>
                      </a:lnTo>
                      <a:lnTo>
                        <a:pt x="235" y="167"/>
                      </a:lnTo>
                      <a:lnTo>
                        <a:pt x="243" y="173"/>
                      </a:lnTo>
                      <a:lnTo>
                        <a:pt x="243" y="165"/>
                      </a:lnTo>
                      <a:lnTo>
                        <a:pt x="243" y="161"/>
                      </a:lnTo>
                      <a:lnTo>
                        <a:pt x="246" y="169"/>
                      </a:lnTo>
                      <a:lnTo>
                        <a:pt x="252" y="175"/>
                      </a:lnTo>
                      <a:lnTo>
                        <a:pt x="260" y="173"/>
                      </a:lnTo>
                      <a:lnTo>
                        <a:pt x="267" y="173"/>
                      </a:lnTo>
                      <a:lnTo>
                        <a:pt x="273" y="180"/>
                      </a:lnTo>
                      <a:lnTo>
                        <a:pt x="275" y="178"/>
                      </a:lnTo>
                      <a:lnTo>
                        <a:pt x="282" y="178"/>
                      </a:lnTo>
                      <a:lnTo>
                        <a:pt x="288" y="184"/>
                      </a:lnTo>
                      <a:lnTo>
                        <a:pt x="290" y="178"/>
                      </a:lnTo>
                      <a:lnTo>
                        <a:pt x="282" y="165"/>
                      </a:lnTo>
                      <a:lnTo>
                        <a:pt x="275" y="161"/>
                      </a:lnTo>
                      <a:lnTo>
                        <a:pt x="267" y="156"/>
                      </a:lnTo>
                      <a:lnTo>
                        <a:pt x="258" y="150"/>
                      </a:lnTo>
                      <a:lnTo>
                        <a:pt x="254" y="145"/>
                      </a:lnTo>
                      <a:lnTo>
                        <a:pt x="248" y="131"/>
                      </a:lnTo>
                      <a:lnTo>
                        <a:pt x="248" y="126"/>
                      </a:lnTo>
                      <a:lnTo>
                        <a:pt x="250" y="133"/>
                      </a:lnTo>
                      <a:lnTo>
                        <a:pt x="258" y="146"/>
                      </a:lnTo>
                      <a:lnTo>
                        <a:pt x="265" y="152"/>
                      </a:lnTo>
                      <a:lnTo>
                        <a:pt x="271" y="154"/>
                      </a:lnTo>
                      <a:lnTo>
                        <a:pt x="275" y="158"/>
                      </a:lnTo>
                      <a:lnTo>
                        <a:pt x="278" y="152"/>
                      </a:lnTo>
                      <a:lnTo>
                        <a:pt x="265" y="139"/>
                      </a:lnTo>
                      <a:lnTo>
                        <a:pt x="261" y="124"/>
                      </a:lnTo>
                      <a:lnTo>
                        <a:pt x="258" y="116"/>
                      </a:lnTo>
                      <a:lnTo>
                        <a:pt x="260" y="111"/>
                      </a:lnTo>
                      <a:lnTo>
                        <a:pt x="258" y="103"/>
                      </a:lnTo>
                      <a:lnTo>
                        <a:pt x="258" y="90"/>
                      </a:lnTo>
                      <a:lnTo>
                        <a:pt x="252" y="86"/>
                      </a:lnTo>
                      <a:lnTo>
                        <a:pt x="254" y="86"/>
                      </a:lnTo>
                      <a:lnTo>
                        <a:pt x="261" y="86"/>
                      </a:lnTo>
                      <a:lnTo>
                        <a:pt x="263" y="86"/>
                      </a:lnTo>
                      <a:lnTo>
                        <a:pt x="258" y="83"/>
                      </a:lnTo>
                      <a:lnTo>
                        <a:pt x="258" y="75"/>
                      </a:lnTo>
                      <a:lnTo>
                        <a:pt x="243" y="66"/>
                      </a:lnTo>
                      <a:lnTo>
                        <a:pt x="248" y="64"/>
                      </a:lnTo>
                      <a:lnTo>
                        <a:pt x="252" y="64"/>
                      </a:lnTo>
                      <a:lnTo>
                        <a:pt x="258" y="64"/>
                      </a:lnTo>
                      <a:lnTo>
                        <a:pt x="252" y="58"/>
                      </a:lnTo>
                      <a:lnTo>
                        <a:pt x="258" y="60"/>
                      </a:lnTo>
                      <a:lnTo>
                        <a:pt x="258" y="51"/>
                      </a:lnTo>
                      <a:lnTo>
                        <a:pt x="258" y="47"/>
                      </a:lnTo>
                      <a:lnTo>
                        <a:pt x="260" y="43"/>
                      </a:lnTo>
                      <a:lnTo>
                        <a:pt x="265" y="51"/>
                      </a:lnTo>
                      <a:lnTo>
                        <a:pt x="265" y="39"/>
                      </a:lnTo>
                      <a:lnTo>
                        <a:pt x="267" y="36"/>
                      </a:lnTo>
                      <a:lnTo>
                        <a:pt x="269" y="43"/>
                      </a:lnTo>
                      <a:lnTo>
                        <a:pt x="275" y="41"/>
                      </a:lnTo>
                      <a:lnTo>
                        <a:pt x="280" y="34"/>
                      </a:lnTo>
                      <a:lnTo>
                        <a:pt x="276" y="26"/>
                      </a:lnTo>
                      <a:lnTo>
                        <a:pt x="276" y="22"/>
                      </a:lnTo>
                      <a:lnTo>
                        <a:pt x="282" y="20"/>
                      </a:lnTo>
                      <a:lnTo>
                        <a:pt x="288" y="19"/>
                      </a:lnTo>
                      <a:lnTo>
                        <a:pt x="286" y="26"/>
                      </a:lnTo>
                      <a:lnTo>
                        <a:pt x="291" y="20"/>
                      </a:lnTo>
                      <a:lnTo>
                        <a:pt x="293" y="22"/>
                      </a:lnTo>
                      <a:lnTo>
                        <a:pt x="284" y="37"/>
                      </a:lnTo>
                      <a:lnTo>
                        <a:pt x="293" y="37"/>
                      </a:lnTo>
                      <a:lnTo>
                        <a:pt x="288" y="41"/>
                      </a:lnTo>
                      <a:lnTo>
                        <a:pt x="280" y="43"/>
                      </a:lnTo>
                      <a:lnTo>
                        <a:pt x="275" y="49"/>
                      </a:lnTo>
                      <a:lnTo>
                        <a:pt x="271" y="69"/>
                      </a:lnTo>
                      <a:lnTo>
                        <a:pt x="276" y="77"/>
                      </a:lnTo>
                      <a:lnTo>
                        <a:pt x="278" y="71"/>
                      </a:lnTo>
                      <a:lnTo>
                        <a:pt x="282" y="71"/>
                      </a:lnTo>
                      <a:lnTo>
                        <a:pt x="282" y="77"/>
                      </a:lnTo>
                      <a:lnTo>
                        <a:pt x="282" y="81"/>
                      </a:lnTo>
                      <a:lnTo>
                        <a:pt x="276" y="86"/>
                      </a:lnTo>
                      <a:lnTo>
                        <a:pt x="269" y="88"/>
                      </a:lnTo>
                      <a:lnTo>
                        <a:pt x="269" y="101"/>
                      </a:lnTo>
                      <a:lnTo>
                        <a:pt x="271" y="96"/>
                      </a:lnTo>
                      <a:lnTo>
                        <a:pt x="276" y="90"/>
                      </a:lnTo>
                      <a:lnTo>
                        <a:pt x="278" y="88"/>
                      </a:lnTo>
                      <a:lnTo>
                        <a:pt x="284" y="96"/>
                      </a:lnTo>
                      <a:lnTo>
                        <a:pt x="290" y="96"/>
                      </a:lnTo>
                      <a:lnTo>
                        <a:pt x="286" y="101"/>
                      </a:lnTo>
                      <a:lnTo>
                        <a:pt x="290" y="109"/>
                      </a:lnTo>
                      <a:lnTo>
                        <a:pt x="282" y="103"/>
                      </a:lnTo>
                      <a:lnTo>
                        <a:pt x="276" y="105"/>
                      </a:lnTo>
                      <a:lnTo>
                        <a:pt x="275" y="113"/>
                      </a:lnTo>
                      <a:lnTo>
                        <a:pt x="278" y="120"/>
                      </a:lnTo>
                      <a:lnTo>
                        <a:pt x="278" y="113"/>
                      </a:lnTo>
                      <a:lnTo>
                        <a:pt x="286" y="111"/>
                      </a:lnTo>
                      <a:lnTo>
                        <a:pt x="290" y="113"/>
                      </a:lnTo>
                      <a:lnTo>
                        <a:pt x="291" y="120"/>
                      </a:lnTo>
                      <a:lnTo>
                        <a:pt x="301" y="122"/>
                      </a:lnTo>
                      <a:lnTo>
                        <a:pt x="307" y="120"/>
                      </a:lnTo>
                      <a:lnTo>
                        <a:pt x="303" y="126"/>
                      </a:lnTo>
                      <a:lnTo>
                        <a:pt x="286" y="124"/>
                      </a:lnTo>
                      <a:lnTo>
                        <a:pt x="284" y="131"/>
                      </a:lnTo>
                      <a:lnTo>
                        <a:pt x="291" y="128"/>
                      </a:lnTo>
                      <a:lnTo>
                        <a:pt x="288" y="141"/>
                      </a:lnTo>
                      <a:lnTo>
                        <a:pt x="288" y="148"/>
                      </a:lnTo>
                      <a:lnTo>
                        <a:pt x="293" y="156"/>
                      </a:lnTo>
                      <a:lnTo>
                        <a:pt x="291" y="148"/>
                      </a:lnTo>
                      <a:lnTo>
                        <a:pt x="299" y="152"/>
                      </a:lnTo>
                      <a:lnTo>
                        <a:pt x="305" y="158"/>
                      </a:lnTo>
                      <a:lnTo>
                        <a:pt x="312" y="160"/>
                      </a:lnTo>
                      <a:lnTo>
                        <a:pt x="310" y="154"/>
                      </a:lnTo>
                      <a:lnTo>
                        <a:pt x="312" y="146"/>
                      </a:lnTo>
                      <a:lnTo>
                        <a:pt x="312" y="154"/>
                      </a:lnTo>
                      <a:lnTo>
                        <a:pt x="316" y="156"/>
                      </a:lnTo>
                      <a:lnTo>
                        <a:pt x="322" y="143"/>
                      </a:lnTo>
                      <a:lnTo>
                        <a:pt x="322" y="156"/>
                      </a:lnTo>
                      <a:lnTo>
                        <a:pt x="325" y="158"/>
                      </a:lnTo>
                      <a:lnTo>
                        <a:pt x="320" y="165"/>
                      </a:lnTo>
                      <a:lnTo>
                        <a:pt x="322" y="171"/>
                      </a:lnTo>
                      <a:lnTo>
                        <a:pt x="327" y="167"/>
                      </a:lnTo>
                      <a:lnTo>
                        <a:pt x="331" y="173"/>
                      </a:lnTo>
                      <a:lnTo>
                        <a:pt x="337" y="169"/>
                      </a:lnTo>
                      <a:lnTo>
                        <a:pt x="335" y="177"/>
                      </a:lnTo>
                      <a:lnTo>
                        <a:pt x="329" y="184"/>
                      </a:lnTo>
                      <a:lnTo>
                        <a:pt x="329" y="188"/>
                      </a:lnTo>
                      <a:lnTo>
                        <a:pt x="344" y="184"/>
                      </a:lnTo>
                      <a:lnTo>
                        <a:pt x="350" y="184"/>
                      </a:lnTo>
                      <a:lnTo>
                        <a:pt x="355" y="177"/>
                      </a:lnTo>
                      <a:lnTo>
                        <a:pt x="370" y="171"/>
                      </a:lnTo>
                      <a:lnTo>
                        <a:pt x="370" y="165"/>
                      </a:lnTo>
                      <a:lnTo>
                        <a:pt x="374" y="158"/>
                      </a:lnTo>
                      <a:lnTo>
                        <a:pt x="378" y="145"/>
                      </a:lnTo>
                      <a:lnTo>
                        <a:pt x="382" y="146"/>
                      </a:lnTo>
                      <a:lnTo>
                        <a:pt x="385" y="133"/>
                      </a:lnTo>
                      <a:lnTo>
                        <a:pt x="378" y="126"/>
                      </a:lnTo>
                      <a:lnTo>
                        <a:pt x="382" y="124"/>
                      </a:lnTo>
                      <a:lnTo>
                        <a:pt x="384" y="122"/>
                      </a:lnTo>
                      <a:lnTo>
                        <a:pt x="335" y="133"/>
                      </a:lnTo>
                      <a:lnTo>
                        <a:pt x="329" y="126"/>
                      </a:lnTo>
                      <a:close/>
                    </a:path>
                  </a:pathLst>
                </a:custGeom>
                <a:solidFill>
                  <a:schemeClr val="tx1">
                    <a:lumMod val="75000"/>
                    <a:lumOff val="25000"/>
                  </a:schemeClr>
                </a:solid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67" name="Freeform 128"/>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68" name="Freeform 129"/>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79" name="Freeform 140"/>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80" name="Freeform 141"/>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81" name="Freeform 142"/>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82" name="Freeform 143"/>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grpSp>
          <p:sp>
            <p:nvSpPr>
              <p:cNvPr id="384" name="Freeform 145"/>
              <p:cNvSpPr>
                <a:spLocks/>
              </p:cNvSpPr>
              <p:nvPr/>
            </p:nvSpPr>
            <p:spPr bwMode="auto">
              <a:xfrm>
                <a:off x="4910849" y="2017871"/>
                <a:ext cx="141221" cy="124702"/>
              </a:xfrm>
              <a:custGeom>
                <a:avLst/>
                <a:gdLst>
                  <a:gd name="T0" fmla="*/ 145 w 147"/>
                  <a:gd name="T1" fmla="*/ 68 h 143"/>
                  <a:gd name="T2" fmla="*/ 147 w 147"/>
                  <a:gd name="T3" fmla="*/ 62 h 143"/>
                  <a:gd name="T4" fmla="*/ 145 w 147"/>
                  <a:gd name="T5" fmla="*/ 55 h 143"/>
                  <a:gd name="T6" fmla="*/ 130 w 147"/>
                  <a:gd name="T7" fmla="*/ 0 h 143"/>
                  <a:gd name="T8" fmla="*/ 126 w 147"/>
                  <a:gd name="T9" fmla="*/ 0 h 143"/>
                  <a:gd name="T10" fmla="*/ 117 w 147"/>
                  <a:gd name="T11" fmla="*/ 2 h 143"/>
                  <a:gd name="T12" fmla="*/ 77 w 147"/>
                  <a:gd name="T13" fmla="*/ 11 h 143"/>
                  <a:gd name="T14" fmla="*/ 70 w 147"/>
                  <a:gd name="T15" fmla="*/ 15 h 143"/>
                  <a:gd name="T16" fmla="*/ 66 w 147"/>
                  <a:gd name="T17" fmla="*/ 15 h 143"/>
                  <a:gd name="T18" fmla="*/ 53 w 147"/>
                  <a:gd name="T19" fmla="*/ 19 h 143"/>
                  <a:gd name="T20" fmla="*/ 45 w 147"/>
                  <a:gd name="T21" fmla="*/ 19 h 143"/>
                  <a:gd name="T22" fmla="*/ 0 w 147"/>
                  <a:gd name="T23" fmla="*/ 30 h 143"/>
                  <a:gd name="T24" fmla="*/ 13 w 147"/>
                  <a:gd name="T25" fmla="*/ 107 h 143"/>
                  <a:gd name="T26" fmla="*/ 19 w 147"/>
                  <a:gd name="T27" fmla="*/ 115 h 143"/>
                  <a:gd name="T28" fmla="*/ 19 w 147"/>
                  <a:gd name="T29" fmla="*/ 120 h 143"/>
                  <a:gd name="T30" fmla="*/ 8 w 147"/>
                  <a:gd name="T31" fmla="*/ 132 h 143"/>
                  <a:gd name="T32" fmla="*/ 8 w 147"/>
                  <a:gd name="T33" fmla="*/ 135 h 143"/>
                  <a:gd name="T34" fmla="*/ 13 w 147"/>
                  <a:gd name="T35" fmla="*/ 143 h 143"/>
                  <a:gd name="T36" fmla="*/ 21 w 147"/>
                  <a:gd name="T37" fmla="*/ 139 h 143"/>
                  <a:gd name="T38" fmla="*/ 34 w 147"/>
                  <a:gd name="T39" fmla="*/ 126 h 143"/>
                  <a:gd name="T40" fmla="*/ 42 w 147"/>
                  <a:gd name="T41" fmla="*/ 122 h 143"/>
                  <a:gd name="T42" fmla="*/ 45 w 147"/>
                  <a:gd name="T43" fmla="*/ 115 h 143"/>
                  <a:gd name="T44" fmla="*/ 49 w 147"/>
                  <a:gd name="T45" fmla="*/ 117 h 143"/>
                  <a:gd name="T46" fmla="*/ 60 w 147"/>
                  <a:gd name="T47" fmla="*/ 103 h 143"/>
                  <a:gd name="T48" fmla="*/ 68 w 147"/>
                  <a:gd name="T49" fmla="*/ 102 h 143"/>
                  <a:gd name="T50" fmla="*/ 74 w 147"/>
                  <a:gd name="T51" fmla="*/ 98 h 143"/>
                  <a:gd name="T52" fmla="*/ 81 w 147"/>
                  <a:gd name="T53" fmla="*/ 98 h 143"/>
                  <a:gd name="T54" fmla="*/ 85 w 147"/>
                  <a:gd name="T55" fmla="*/ 94 h 143"/>
                  <a:gd name="T56" fmla="*/ 106 w 147"/>
                  <a:gd name="T57" fmla="*/ 90 h 143"/>
                  <a:gd name="T58" fmla="*/ 106 w 147"/>
                  <a:gd name="T59" fmla="*/ 85 h 143"/>
                  <a:gd name="T60" fmla="*/ 104 w 147"/>
                  <a:gd name="T61" fmla="*/ 81 h 143"/>
                  <a:gd name="T62" fmla="*/ 107 w 147"/>
                  <a:gd name="T63" fmla="*/ 81 h 143"/>
                  <a:gd name="T64" fmla="*/ 107 w 147"/>
                  <a:gd name="T65" fmla="*/ 85 h 143"/>
                  <a:gd name="T66" fmla="*/ 115 w 147"/>
                  <a:gd name="T67" fmla="*/ 85 h 143"/>
                  <a:gd name="T68" fmla="*/ 128 w 147"/>
                  <a:gd name="T69" fmla="*/ 77 h 143"/>
                  <a:gd name="T70" fmla="*/ 141 w 147"/>
                  <a:gd name="T71" fmla="*/ 72 h 143"/>
                  <a:gd name="T72" fmla="*/ 147 w 147"/>
                  <a:gd name="T73" fmla="*/ 73 h 143"/>
                  <a:gd name="T74" fmla="*/ 145 w 147"/>
                  <a:gd name="T75" fmla="*/ 70 h 143"/>
                  <a:gd name="T76" fmla="*/ 145 w 147"/>
                  <a:gd name="T77" fmla="*/ 6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 h="143">
                    <a:moveTo>
                      <a:pt x="145" y="68"/>
                    </a:moveTo>
                    <a:lnTo>
                      <a:pt x="147" y="62"/>
                    </a:lnTo>
                    <a:lnTo>
                      <a:pt x="145" y="55"/>
                    </a:lnTo>
                    <a:lnTo>
                      <a:pt x="130" y="0"/>
                    </a:lnTo>
                    <a:lnTo>
                      <a:pt x="126" y="0"/>
                    </a:lnTo>
                    <a:lnTo>
                      <a:pt x="117" y="2"/>
                    </a:lnTo>
                    <a:lnTo>
                      <a:pt x="77" y="11"/>
                    </a:lnTo>
                    <a:lnTo>
                      <a:pt x="70" y="15"/>
                    </a:lnTo>
                    <a:lnTo>
                      <a:pt x="66" y="15"/>
                    </a:lnTo>
                    <a:lnTo>
                      <a:pt x="53" y="19"/>
                    </a:lnTo>
                    <a:lnTo>
                      <a:pt x="45" y="19"/>
                    </a:lnTo>
                    <a:lnTo>
                      <a:pt x="0" y="30"/>
                    </a:lnTo>
                    <a:lnTo>
                      <a:pt x="13" y="107"/>
                    </a:lnTo>
                    <a:lnTo>
                      <a:pt x="19" y="115"/>
                    </a:lnTo>
                    <a:lnTo>
                      <a:pt x="19" y="120"/>
                    </a:lnTo>
                    <a:lnTo>
                      <a:pt x="8" y="132"/>
                    </a:lnTo>
                    <a:lnTo>
                      <a:pt x="8" y="135"/>
                    </a:lnTo>
                    <a:lnTo>
                      <a:pt x="13" y="143"/>
                    </a:lnTo>
                    <a:lnTo>
                      <a:pt x="21" y="139"/>
                    </a:lnTo>
                    <a:lnTo>
                      <a:pt x="34" y="126"/>
                    </a:lnTo>
                    <a:lnTo>
                      <a:pt x="42" y="122"/>
                    </a:lnTo>
                    <a:lnTo>
                      <a:pt x="45" y="115"/>
                    </a:lnTo>
                    <a:lnTo>
                      <a:pt x="49" y="117"/>
                    </a:lnTo>
                    <a:lnTo>
                      <a:pt x="60" y="103"/>
                    </a:lnTo>
                    <a:lnTo>
                      <a:pt x="68" y="102"/>
                    </a:lnTo>
                    <a:lnTo>
                      <a:pt x="74" y="98"/>
                    </a:lnTo>
                    <a:lnTo>
                      <a:pt x="81" y="98"/>
                    </a:lnTo>
                    <a:lnTo>
                      <a:pt x="85" y="94"/>
                    </a:lnTo>
                    <a:lnTo>
                      <a:pt x="106" y="90"/>
                    </a:lnTo>
                    <a:lnTo>
                      <a:pt x="106" y="85"/>
                    </a:lnTo>
                    <a:lnTo>
                      <a:pt x="104" y="81"/>
                    </a:lnTo>
                    <a:lnTo>
                      <a:pt x="107" y="81"/>
                    </a:lnTo>
                    <a:lnTo>
                      <a:pt x="107" y="85"/>
                    </a:lnTo>
                    <a:lnTo>
                      <a:pt x="115" y="85"/>
                    </a:lnTo>
                    <a:lnTo>
                      <a:pt x="128" y="77"/>
                    </a:lnTo>
                    <a:lnTo>
                      <a:pt x="141" y="72"/>
                    </a:lnTo>
                    <a:lnTo>
                      <a:pt x="147" y="73"/>
                    </a:lnTo>
                    <a:lnTo>
                      <a:pt x="145" y="70"/>
                    </a:lnTo>
                    <a:lnTo>
                      <a:pt x="145" y="68"/>
                    </a:lnTo>
                    <a:close/>
                  </a:path>
                </a:pathLst>
              </a:custGeom>
              <a:solidFill>
                <a:schemeClr val="tx1">
                  <a:lumMod val="75000"/>
                  <a:lumOff val="25000"/>
                </a:schemeClr>
              </a:solid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85" name="Freeform 146"/>
              <p:cNvSpPr>
                <a:spLocks/>
              </p:cNvSpPr>
              <p:nvPr/>
            </p:nvSpPr>
            <p:spPr bwMode="auto">
              <a:xfrm>
                <a:off x="4951198" y="1706552"/>
                <a:ext cx="137379" cy="258996"/>
              </a:xfrm>
              <a:custGeom>
                <a:avLst/>
                <a:gdLst>
                  <a:gd name="T0" fmla="*/ 129 w 143"/>
                  <a:gd name="T1" fmla="*/ 216 h 297"/>
                  <a:gd name="T2" fmla="*/ 127 w 143"/>
                  <a:gd name="T3" fmla="*/ 209 h 297"/>
                  <a:gd name="T4" fmla="*/ 120 w 143"/>
                  <a:gd name="T5" fmla="*/ 205 h 297"/>
                  <a:gd name="T6" fmla="*/ 114 w 143"/>
                  <a:gd name="T7" fmla="*/ 199 h 297"/>
                  <a:gd name="T8" fmla="*/ 111 w 143"/>
                  <a:gd name="T9" fmla="*/ 194 h 297"/>
                  <a:gd name="T10" fmla="*/ 109 w 143"/>
                  <a:gd name="T11" fmla="*/ 186 h 297"/>
                  <a:gd name="T12" fmla="*/ 109 w 143"/>
                  <a:gd name="T13" fmla="*/ 178 h 297"/>
                  <a:gd name="T14" fmla="*/ 101 w 143"/>
                  <a:gd name="T15" fmla="*/ 158 h 297"/>
                  <a:gd name="T16" fmla="*/ 50 w 143"/>
                  <a:gd name="T17" fmla="*/ 4 h 297"/>
                  <a:gd name="T18" fmla="*/ 49 w 143"/>
                  <a:gd name="T19" fmla="*/ 0 h 297"/>
                  <a:gd name="T20" fmla="*/ 41 w 143"/>
                  <a:gd name="T21" fmla="*/ 7 h 297"/>
                  <a:gd name="T22" fmla="*/ 35 w 143"/>
                  <a:gd name="T23" fmla="*/ 6 h 297"/>
                  <a:gd name="T24" fmla="*/ 28 w 143"/>
                  <a:gd name="T25" fmla="*/ 11 h 297"/>
                  <a:gd name="T26" fmla="*/ 28 w 143"/>
                  <a:gd name="T27" fmla="*/ 17 h 297"/>
                  <a:gd name="T28" fmla="*/ 26 w 143"/>
                  <a:gd name="T29" fmla="*/ 32 h 297"/>
                  <a:gd name="T30" fmla="*/ 26 w 143"/>
                  <a:gd name="T31" fmla="*/ 37 h 297"/>
                  <a:gd name="T32" fmla="*/ 26 w 143"/>
                  <a:gd name="T33" fmla="*/ 39 h 297"/>
                  <a:gd name="T34" fmla="*/ 24 w 143"/>
                  <a:gd name="T35" fmla="*/ 41 h 297"/>
                  <a:gd name="T36" fmla="*/ 28 w 143"/>
                  <a:gd name="T37" fmla="*/ 53 h 297"/>
                  <a:gd name="T38" fmla="*/ 24 w 143"/>
                  <a:gd name="T39" fmla="*/ 66 h 297"/>
                  <a:gd name="T40" fmla="*/ 26 w 143"/>
                  <a:gd name="T41" fmla="*/ 73 h 297"/>
                  <a:gd name="T42" fmla="*/ 32 w 143"/>
                  <a:gd name="T43" fmla="*/ 79 h 297"/>
                  <a:gd name="T44" fmla="*/ 34 w 143"/>
                  <a:gd name="T45" fmla="*/ 86 h 297"/>
                  <a:gd name="T46" fmla="*/ 34 w 143"/>
                  <a:gd name="T47" fmla="*/ 92 h 297"/>
                  <a:gd name="T48" fmla="*/ 28 w 143"/>
                  <a:gd name="T49" fmla="*/ 103 h 297"/>
                  <a:gd name="T50" fmla="*/ 17 w 143"/>
                  <a:gd name="T51" fmla="*/ 116 h 297"/>
                  <a:gd name="T52" fmla="*/ 13 w 143"/>
                  <a:gd name="T53" fmla="*/ 116 h 297"/>
                  <a:gd name="T54" fmla="*/ 7 w 143"/>
                  <a:gd name="T55" fmla="*/ 124 h 297"/>
                  <a:gd name="T56" fmla="*/ 7 w 143"/>
                  <a:gd name="T57" fmla="*/ 130 h 297"/>
                  <a:gd name="T58" fmla="*/ 11 w 143"/>
                  <a:gd name="T59" fmla="*/ 145 h 297"/>
                  <a:gd name="T60" fmla="*/ 9 w 143"/>
                  <a:gd name="T61" fmla="*/ 156 h 297"/>
                  <a:gd name="T62" fmla="*/ 11 w 143"/>
                  <a:gd name="T63" fmla="*/ 163 h 297"/>
                  <a:gd name="T64" fmla="*/ 7 w 143"/>
                  <a:gd name="T65" fmla="*/ 171 h 297"/>
                  <a:gd name="T66" fmla="*/ 7 w 143"/>
                  <a:gd name="T67" fmla="*/ 178 h 297"/>
                  <a:gd name="T68" fmla="*/ 5 w 143"/>
                  <a:gd name="T69" fmla="*/ 184 h 297"/>
                  <a:gd name="T70" fmla="*/ 2 w 143"/>
                  <a:gd name="T71" fmla="*/ 192 h 297"/>
                  <a:gd name="T72" fmla="*/ 3 w 143"/>
                  <a:gd name="T73" fmla="*/ 203 h 297"/>
                  <a:gd name="T74" fmla="*/ 0 w 143"/>
                  <a:gd name="T75" fmla="*/ 209 h 297"/>
                  <a:gd name="T76" fmla="*/ 5 w 143"/>
                  <a:gd name="T77" fmla="*/ 233 h 297"/>
                  <a:gd name="T78" fmla="*/ 5 w 143"/>
                  <a:gd name="T79" fmla="*/ 246 h 297"/>
                  <a:gd name="T80" fmla="*/ 11 w 143"/>
                  <a:gd name="T81" fmla="*/ 267 h 297"/>
                  <a:gd name="T82" fmla="*/ 7 w 143"/>
                  <a:gd name="T83" fmla="*/ 274 h 297"/>
                  <a:gd name="T84" fmla="*/ 7 w 143"/>
                  <a:gd name="T85" fmla="*/ 282 h 297"/>
                  <a:gd name="T86" fmla="*/ 11 w 143"/>
                  <a:gd name="T87" fmla="*/ 289 h 297"/>
                  <a:gd name="T88" fmla="*/ 17 w 143"/>
                  <a:gd name="T89" fmla="*/ 297 h 297"/>
                  <a:gd name="T90" fmla="*/ 105 w 143"/>
                  <a:gd name="T91" fmla="*/ 276 h 297"/>
                  <a:gd name="T92" fmla="*/ 114 w 143"/>
                  <a:gd name="T93" fmla="*/ 265 h 297"/>
                  <a:gd name="T94" fmla="*/ 118 w 143"/>
                  <a:gd name="T95" fmla="*/ 259 h 297"/>
                  <a:gd name="T96" fmla="*/ 120 w 143"/>
                  <a:gd name="T97" fmla="*/ 259 h 297"/>
                  <a:gd name="T98" fmla="*/ 124 w 143"/>
                  <a:gd name="T99" fmla="*/ 252 h 297"/>
                  <a:gd name="T100" fmla="*/ 131 w 143"/>
                  <a:gd name="T101" fmla="*/ 248 h 297"/>
                  <a:gd name="T102" fmla="*/ 135 w 143"/>
                  <a:gd name="T103" fmla="*/ 246 h 297"/>
                  <a:gd name="T104" fmla="*/ 139 w 143"/>
                  <a:gd name="T105" fmla="*/ 246 h 297"/>
                  <a:gd name="T106" fmla="*/ 139 w 143"/>
                  <a:gd name="T107" fmla="*/ 241 h 297"/>
                  <a:gd name="T108" fmla="*/ 143 w 143"/>
                  <a:gd name="T109" fmla="*/ 225 h 297"/>
                  <a:gd name="T110" fmla="*/ 139 w 143"/>
                  <a:gd name="T111" fmla="*/ 224 h 297"/>
                  <a:gd name="T112" fmla="*/ 135 w 143"/>
                  <a:gd name="T113" fmla="*/ 222 h 297"/>
                  <a:gd name="T114" fmla="*/ 129 w 143"/>
                  <a:gd name="T115" fmla="*/ 21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297">
                    <a:moveTo>
                      <a:pt x="129" y="216"/>
                    </a:moveTo>
                    <a:lnTo>
                      <a:pt x="127" y="209"/>
                    </a:lnTo>
                    <a:lnTo>
                      <a:pt x="120" y="205"/>
                    </a:lnTo>
                    <a:lnTo>
                      <a:pt x="114" y="199"/>
                    </a:lnTo>
                    <a:lnTo>
                      <a:pt x="111" y="194"/>
                    </a:lnTo>
                    <a:lnTo>
                      <a:pt x="109" y="186"/>
                    </a:lnTo>
                    <a:lnTo>
                      <a:pt x="109" y="178"/>
                    </a:lnTo>
                    <a:lnTo>
                      <a:pt x="101" y="158"/>
                    </a:lnTo>
                    <a:lnTo>
                      <a:pt x="50" y="4"/>
                    </a:lnTo>
                    <a:lnTo>
                      <a:pt x="49" y="0"/>
                    </a:lnTo>
                    <a:lnTo>
                      <a:pt x="41" y="7"/>
                    </a:lnTo>
                    <a:lnTo>
                      <a:pt x="35" y="6"/>
                    </a:lnTo>
                    <a:lnTo>
                      <a:pt x="28" y="11"/>
                    </a:lnTo>
                    <a:lnTo>
                      <a:pt x="28" y="17"/>
                    </a:lnTo>
                    <a:lnTo>
                      <a:pt x="26" y="32"/>
                    </a:lnTo>
                    <a:lnTo>
                      <a:pt x="26" y="37"/>
                    </a:lnTo>
                    <a:lnTo>
                      <a:pt x="26" y="39"/>
                    </a:lnTo>
                    <a:lnTo>
                      <a:pt x="24" y="41"/>
                    </a:lnTo>
                    <a:lnTo>
                      <a:pt x="28" y="53"/>
                    </a:lnTo>
                    <a:lnTo>
                      <a:pt x="24" y="66"/>
                    </a:lnTo>
                    <a:lnTo>
                      <a:pt x="26" y="73"/>
                    </a:lnTo>
                    <a:lnTo>
                      <a:pt x="32" y="79"/>
                    </a:lnTo>
                    <a:lnTo>
                      <a:pt x="34" y="86"/>
                    </a:lnTo>
                    <a:lnTo>
                      <a:pt x="34" y="92"/>
                    </a:lnTo>
                    <a:lnTo>
                      <a:pt x="28" y="103"/>
                    </a:lnTo>
                    <a:lnTo>
                      <a:pt x="17" y="116"/>
                    </a:lnTo>
                    <a:lnTo>
                      <a:pt x="13" y="116"/>
                    </a:lnTo>
                    <a:lnTo>
                      <a:pt x="7" y="124"/>
                    </a:lnTo>
                    <a:lnTo>
                      <a:pt x="7" y="130"/>
                    </a:lnTo>
                    <a:lnTo>
                      <a:pt x="11" y="145"/>
                    </a:lnTo>
                    <a:lnTo>
                      <a:pt x="9" y="156"/>
                    </a:lnTo>
                    <a:lnTo>
                      <a:pt x="11" y="163"/>
                    </a:lnTo>
                    <a:lnTo>
                      <a:pt x="7" y="171"/>
                    </a:lnTo>
                    <a:lnTo>
                      <a:pt x="7" y="178"/>
                    </a:lnTo>
                    <a:lnTo>
                      <a:pt x="5" y="184"/>
                    </a:lnTo>
                    <a:lnTo>
                      <a:pt x="2" y="192"/>
                    </a:lnTo>
                    <a:lnTo>
                      <a:pt x="3" y="203"/>
                    </a:lnTo>
                    <a:lnTo>
                      <a:pt x="0" y="209"/>
                    </a:lnTo>
                    <a:lnTo>
                      <a:pt x="5" y="233"/>
                    </a:lnTo>
                    <a:lnTo>
                      <a:pt x="5" y="246"/>
                    </a:lnTo>
                    <a:lnTo>
                      <a:pt x="11" y="267"/>
                    </a:lnTo>
                    <a:lnTo>
                      <a:pt x="7" y="274"/>
                    </a:lnTo>
                    <a:lnTo>
                      <a:pt x="7" y="282"/>
                    </a:lnTo>
                    <a:lnTo>
                      <a:pt x="11" y="289"/>
                    </a:lnTo>
                    <a:lnTo>
                      <a:pt x="17" y="297"/>
                    </a:lnTo>
                    <a:lnTo>
                      <a:pt x="105" y="276"/>
                    </a:lnTo>
                    <a:lnTo>
                      <a:pt x="114" y="265"/>
                    </a:lnTo>
                    <a:lnTo>
                      <a:pt x="118" y="259"/>
                    </a:lnTo>
                    <a:lnTo>
                      <a:pt x="120" y="259"/>
                    </a:lnTo>
                    <a:lnTo>
                      <a:pt x="124" y="252"/>
                    </a:lnTo>
                    <a:lnTo>
                      <a:pt x="131" y="248"/>
                    </a:lnTo>
                    <a:lnTo>
                      <a:pt x="135" y="246"/>
                    </a:lnTo>
                    <a:lnTo>
                      <a:pt x="139" y="246"/>
                    </a:lnTo>
                    <a:lnTo>
                      <a:pt x="139" y="241"/>
                    </a:lnTo>
                    <a:lnTo>
                      <a:pt x="143" y="225"/>
                    </a:lnTo>
                    <a:lnTo>
                      <a:pt x="139" y="224"/>
                    </a:lnTo>
                    <a:lnTo>
                      <a:pt x="135" y="222"/>
                    </a:lnTo>
                    <a:lnTo>
                      <a:pt x="129" y="216"/>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87" name="Freeform 148"/>
              <p:cNvSpPr>
                <a:spLocks/>
              </p:cNvSpPr>
              <p:nvPr/>
            </p:nvSpPr>
            <p:spPr bwMode="auto">
              <a:xfrm>
                <a:off x="5035739" y="2011767"/>
                <a:ext cx="43231" cy="69763"/>
              </a:xfrm>
              <a:custGeom>
                <a:avLst/>
                <a:gdLst>
                  <a:gd name="T0" fmla="*/ 41 w 45"/>
                  <a:gd name="T1" fmla="*/ 18 h 80"/>
                  <a:gd name="T2" fmla="*/ 39 w 45"/>
                  <a:gd name="T3" fmla="*/ 13 h 80"/>
                  <a:gd name="T4" fmla="*/ 36 w 45"/>
                  <a:gd name="T5" fmla="*/ 11 h 80"/>
                  <a:gd name="T6" fmla="*/ 34 w 45"/>
                  <a:gd name="T7" fmla="*/ 5 h 80"/>
                  <a:gd name="T8" fmla="*/ 26 w 45"/>
                  <a:gd name="T9" fmla="*/ 0 h 80"/>
                  <a:gd name="T10" fmla="*/ 0 w 45"/>
                  <a:gd name="T11" fmla="*/ 7 h 80"/>
                  <a:gd name="T12" fmla="*/ 15 w 45"/>
                  <a:gd name="T13" fmla="*/ 62 h 80"/>
                  <a:gd name="T14" fmla="*/ 17 w 45"/>
                  <a:gd name="T15" fmla="*/ 69 h 80"/>
                  <a:gd name="T16" fmla="*/ 15 w 45"/>
                  <a:gd name="T17" fmla="*/ 75 h 80"/>
                  <a:gd name="T18" fmla="*/ 15 w 45"/>
                  <a:gd name="T19" fmla="*/ 77 h 80"/>
                  <a:gd name="T20" fmla="*/ 17 w 45"/>
                  <a:gd name="T21" fmla="*/ 80 h 80"/>
                  <a:gd name="T22" fmla="*/ 23 w 45"/>
                  <a:gd name="T23" fmla="*/ 77 h 80"/>
                  <a:gd name="T24" fmla="*/ 43 w 45"/>
                  <a:gd name="T25" fmla="*/ 63 h 80"/>
                  <a:gd name="T26" fmla="*/ 43 w 45"/>
                  <a:gd name="T27" fmla="*/ 56 h 80"/>
                  <a:gd name="T28" fmla="*/ 41 w 45"/>
                  <a:gd name="T29" fmla="*/ 48 h 80"/>
                  <a:gd name="T30" fmla="*/ 41 w 45"/>
                  <a:gd name="T31" fmla="*/ 41 h 80"/>
                  <a:gd name="T32" fmla="*/ 36 w 45"/>
                  <a:gd name="T33" fmla="*/ 33 h 80"/>
                  <a:gd name="T34" fmla="*/ 39 w 45"/>
                  <a:gd name="T35" fmla="*/ 28 h 80"/>
                  <a:gd name="T36" fmla="*/ 38 w 45"/>
                  <a:gd name="T37" fmla="*/ 20 h 80"/>
                  <a:gd name="T38" fmla="*/ 43 w 45"/>
                  <a:gd name="T39" fmla="*/ 28 h 80"/>
                  <a:gd name="T40" fmla="*/ 45 w 45"/>
                  <a:gd name="T41" fmla="*/ 24 h 80"/>
                  <a:gd name="T42" fmla="*/ 45 w 45"/>
                  <a:gd name="T43" fmla="*/ 22 h 80"/>
                  <a:gd name="T44" fmla="*/ 41 w 45"/>
                  <a:gd name="T45"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80">
                    <a:moveTo>
                      <a:pt x="41" y="18"/>
                    </a:moveTo>
                    <a:lnTo>
                      <a:pt x="39" y="13"/>
                    </a:lnTo>
                    <a:lnTo>
                      <a:pt x="36" y="11"/>
                    </a:lnTo>
                    <a:lnTo>
                      <a:pt x="34" y="5"/>
                    </a:lnTo>
                    <a:lnTo>
                      <a:pt x="26" y="0"/>
                    </a:lnTo>
                    <a:lnTo>
                      <a:pt x="0" y="7"/>
                    </a:lnTo>
                    <a:lnTo>
                      <a:pt x="15" y="62"/>
                    </a:lnTo>
                    <a:lnTo>
                      <a:pt x="17" y="69"/>
                    </a:lnTo>
                    <a:lnTo>
                      <a:pt x="15" y="75"/>
                    </a:lnTo>
                    <a:lnTo>
                      <a:pt x="15" y="77"/>
                    </a:lnTo>
                    <a:lnTo>
                      <a:pt x="17" y="80"/>
                    </a:lnTo>
                    <a:lnTo>
                      <a:pt x="23" y="77"/>
                    </a:lnTo>
                    <a:lnTo>
                      <a:pt x="43" y="63"/>
                    </a:lnTo>
                    <a:lnTo>
                      <a:pt x="43" y="56"/>
                    </a:lnTo>
                    <a:lnTo>
                      <a:pt x="41" y="48"/>
                    </a:lnTo>
                    <a:lnTo>
                      <a:pt x="41" y="41"/>
                    </a:lnTo>
                    <a:lnTo>
                      <a:pt x="36" y="33"/>
                    </a:lnTo>
                    <a:lnTo>
                      <a:pt x="39" y="28"/>
                    </a:lnTo>
                    <a:lnTo>
                      <a:pt x="38" y="20"/>
                    </a:lnTo>
                    <a:lnTo>
                      <a:pt x="43" y="28"/>
                    </a:lnTo>
                    <a:lnTo>
                      <a:pt x="45" y="24"/>
                    </a:lnTo>
                    <a:lnTo>
                      <a:pt x="45" y="22"/>
                    </a:lnTo>
                    <a:lnTo>
                      <a:pt x="41" y="18"/>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88" name="Freeform 149"/>
              <p:cNvSpPr>
                <a:spLocks/>
              </p:cNvSpPr>
              <p:nvPr/>
            </p:nvSpPr>
            <p:spPr bwMode="auto">
              <a:xfrm>
                <a:off x="5078970" y="2032696"/>
                <a:ext cx="5764" cy="6976"/>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89" name="Freeform 150"/>
              <p:cNvSpPr>
                <a:spLocks/>
              </p:cNvSpPr>
              <p:nvPr/>
            </p:nvSpPr>
            <p:spPr bwMode="auto">
              <a:xfrm>
                <a:off x="5078970" y="2032696"/>
                <a:ext cx="5764" cy="6976"/>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90" name="Freeform 151"/>
              <p:cNvSpPr>
                <a:spLocks/>
              </p:cNvSpPr>
              <p:nvPr/>
            </p:nvSpPr>
            <p:spPr bwMode="auto">
              <a:xfrm>
                <a:off x="5084734" y="2025719"/>
                <a:ext cx="6725" cy="12209"/>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91" name="Freeform 152"/>
              <p:cNvSpPr>
                <a:spLocks/>
              </p:cNvSpPr>
              <p:nvPr/>
            </p:nvSpPr>
            <p:spPr bwMode="auto">
              <a:xfrm>
                <a:off x="5084734" y="2025719"/>
                <a:ext cx="6725" cy="12209"/>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92" name="Freeform 153"/>
              <p:cNvSpPr>
                <a:spLocks/>
              </p:cNvSpPr>
              <p:nvPr/>
            </p:nvSpPr>
            <p:spPr bwMode="auto">
              <a:xfrm>
                <a:off x="5089537" y="2037928"/>
                <a:ext cx="9607" cy="19185"/>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93" name="Freeform 154"/>
              <p:cNvSpPr>
                <a:spLocks/>
              </p:cNvSpPr>
              <p:nvPr/>
            </p:nvSpPr>
            <p:spPr bwMode="auto">
              <a:xfrm>
                <a:off x="5089537" y="2037928"/>
                <a:ext cx="9607" cy="19185"/>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grpSp>
            <p:nvGrpSpPr>
              <p:cNvPr id="445" name="Group 444"/>
              <p:cNvGrpSpPr/>
              <p:nvPr/>
            </p:nvGrpSpPr>
            <p:grpSpPr>
              <a:xfrm>
                <a:off x="1028701" y="1983861"/>
                <a:ext cx="665758" cy="1012439"/>
                <a:chOff x="1028701" y="1983861"/>
                <a:chExt cx="665758" cy="1012439"/>
              </a:xfrm>
              <a:grpFill/>
            </p:grpSpPr>
            <p:sp>
              <p:nvSpPr>
                <p:cNvPr id="253" name="Freeform 14"/>
                <p:cNvSpPr>
                  <a:spLocks/>
                </p:cNvSpPr>
                <p:nvPr/>
              </p:nvSpPr>
              <p:spPr bwMode="auto">
                <a:xfrm>
                  <a:off x="1028701" y="1983861"/>
                  <a:ext cx="665758" cy="1012439"/>
                </a:xfrm>
                <a:custGeom>
                  <a:avLst/>
                  <a:gdLst>
                    <a:gd name="T0" fmla="*/ 628 w 693"/>
                    <a:gd name="T1" fmla="*/ 1156 h 1161"/>
                    <a:gd name="T2" fmla="*/ 628 w 693"/>
                    <a:gd name="T3" fmla="*/ 1129 h 1161"/>
                    <a:gd name="T4" fmla="*/ 624 w 693"/>
                    <a:gd name="T5" fmla="*/ 1105 h 1161"/>
                    <a:gd name="T6" fmla="*/ 643 w 693"/>
                    <a:gd name="T7" fmla="*/ 1071 h 1161"/>
                    <a:gd name="T8" fmla="*/ 654 w 693"/>
                    <a:gd name="T9" fmla="*/ 1030 h 1161"/>
                    <a:gd name="T10" fmla="*/ 693 w 693"/>
                    <a:gd name="T11" fmla="*/ 1000 h 1161"/>
                    <a:gd name="T12" fmla="*/ 673 w 693"/>
                    <a:gd name="T13" fmla="*/ 964 h 1161"/>
                    <a:gd name="T14" fmla="*/ 661 w 693"/>
                    <a:gd name="T15" fmla="*/ 926 h 1161"/>
                    <a:gd name="T16" fmla="*/ 325 w 693"/>
                    <a:gd name="T17" fmla="*/ 327 h 1161"/>
                    <a:gd name="T18" fmla="*/ 62 w 693"/>
                    <a:gd name="T19" fmla="*/ 0 h 1161"/>
                    <a:gd name="T20" fmla="*/ 58 w 693"/>
                    <a:gd name="T21" fmla="*/ 35 h 1161"/>
                    <a:gd name="T22" fmla="*/ 39 w 693"/>
                    <a:gd name="T23" fmla="*/ 94 h 1161"/>
                    <a:gd name="T24" fmla="*/ 30 w 693"/>
                    <a:gd name="T25" fmla="*/ 120 h 1161"/>
                    <a:gd name="T26" fmla="*/ 13 w 693"/>
                    <a:gd name="T27" fmla="*/ 137 h 1161"/>
                    <a:gd name="T28" fmla="*/ 0 w 693"/>
                    <a:gd name="T29" fmla="*/ 176 h 1161"/>
                    <a:gd name="T30" fmla="*/ 24 w 693"/>
                    <a:gd name="T31" fmla="*/ 233 h 1161"/>
                    <a:gd name="T32" fmla="*/ 24 w 693"/>
                    <a:gd name="T33" fmla="*/ 261 h 1161"/>
                    <a:gd name="T34" fmla="*/ 13 w 693"/>
                    <a:gd name="T35" fmla="*/ 319 h 1161"/>
                    <a:gd name="T36" fmla="*/ 30 w 693"/>
                    <a:gd name="T37" fmla="*/ 374 h 1161"/>
                    <a:gd name="T38" fmla="*/ 45 w 693"/>
                    <a:gd name="T39" fmla="*/ 402 h 1161"/>
                    <a:gd name="T40" fmla="*/ 52 w 693"/>
                    <a:gd name="T41" fmla="*/ 421 h 1161"/>
                    <a:gd name="T42" fmla="*/ 43 w 693"/>
                    <a:gd name="T43" fmla="*/ 436 h 1161"/>
                    <a:gd name="T44" fmla="*/ 56 w 693"/>
                    <a:gd name="T45" fmla="*/ 453 h 1161"/>
                    <a:gd name="T46" fmla="*/ 81 w 693"/>
                    <a:gd name="T47" fmla="*/ 468 h 1161"/>
                    <a:gd name="T48" fmla="*/ 84 w 693"/>
                    <a:gd name="T49" fmla="*/ 441 h 1161"/>
                    <a:gd name="T50" fmla="*/ 111 w 693"/>
                    <a:gd name="T51" fmla="*/ 455 h 1161"/>
                    <a:gd name="T52" fmla="*/ 143 w 693"/>
                    <a:gd name="T53" fmla="*/ 460 h 1161"/>
                    <a:gd name="T54" fmla="*/ 146 w 693"/>
                    <a:gd name="T55" fmla="*/ 464 h 1161"/>
                    <a:gd name="T56" fmla="*/ 165 w 693"/>
                    <a:gd name="T57" fmla="*/ 473 h 1161"/>
                    <a:gd name="T58" fmla="*/ 120 w 693"/>
                    <a:gd name="T59" fmla="*/ 456 h 1161"/>
                    <a:gd name="T60" fmla="*/ 90 w 693"/>
                    <a:gd name="T61" fmla="*/ 455 h 1161"/>
                    <a:gd name="T62" fmla="*/ 92 w 693"/>
                    <a:gd name="T63" fmla="*/ 483 h 1161"/>
                    <a:gd name="T64" fmla="*/ 103 w 693"/>
                    <a:gd name="T65" fmla="*/ 518 h 1161"/>
                    <a:gd name="T66" fmla="*/ 79 w 693"/>
                    <a:gd name="T67" fmla="*/ 498 h 1161"/>
                    <a:gd name="T68" fmla="*/ 82 w 693"/>
                    <a:gd name="T69" fmla="*/ 475 h 1161"/>
                    <a:gd name="T70" fmla="*/ 66 w 693"/>
                    <a:gd name="T71" fmla="*/ 502 h 1161"/>
                    <a:gd name="T72" fmla="*/ 66 w 693"/>
                    <a:gd name="T73" fmla="*/ 534 h 1161"/>
                    <a:gd name="T74" fmla="*/ 86 w 693"/>
                    <a:gd name="T75" fmla="*/ 573 h 1161"/>
                    <a:gd name="T76" fmla="*/ 101 w 693"/>
                    <a:gd name="T77" fmla="*/ 601 h 1161"/>
                    <a:gd name="T78" fmla="*/ 82 w 693"/>
                    <a:gd name="T79" fmla="*/ 643 h 1161"/>
                    <a:gd name="T80" fmla="*/ 105 w 693"/>
                    <a:gd name="T81" fmla="*/ 684 h 1161"/>
                    <a:gd name="T82" fmla="*/ 118 w 693"/>
                    <a:gd name="T83" fmla="*/ 725 h 1161"/>
                    <a:gd name="T84" fmla="*/ 144 w 693"/>
                    <a:gd name="T85" fmla="*/ 767 h 1161"/>
                    <a:gd name="T86" fmla="*/ 150 w 693"/>
                    <a:gd name="T87" fmla="*/ 787 h 1161"/>
                    <a:gd name="T88" fmla="*/ 148 w 693"/>
                    <a:gd name="T89" fmla="*/ 825 h 1161"/>
                    <a:gd name="T90" fmla="*/ 141 w 693"/>
                    <a:gd name="T91" fmla="*/ 853 h 1161"/>
                    <a:gd name="T92" fmla="*/ 176 w 693"/>
                    <a:gd name="T93" fmla="*/ 872 h 1161"/>
                    <a:gd name="T94" fmla="*/ 210 w 693"/>
                    <a:gd name="T95" fmla="*/ 889 h 1161"/>
                    <a:gd name="T96" fmla="*/ 248 w 693"/>
                    <a:gd name="T97" fmla="*/ 911 h 1161"/>
                    <a:gd name="T98" fmla="*/ 306 w 693"/>
                    <a:gd name="T99" fmla="*/ 951 h 1161"/>
                    <a:gd name="T100" fmla="*/ 312 w 693"/>
                    <a:gd name="T101" fmla="*/ 979 h 1161"/>
                    <a:gd name="T102" fmla="*/ 329 w 693"/>
                    <a:gd name="T103" fmla="*/ 987 h 1161"/>
                    <a:gd name="T104" fmla="*/ 355 w 693"/>
                    <a:gd name="T105" fmla="*/ 1015 h 1161"/>
                    <a:gd name="T106" fmla="*/ 391 w 693"/>
                    <a:gd name="T107" fmla="*/ 1086 h 1161"/>
                    <a:gd name="T108" fmla="*/ 389 w 693"/>
                    <a:gd name="T109" fmla="*/ 1116 h 1161"/>
                    <a:gd name="T110" fmla="*/ 393 w 693"/>
                    <a:gd name="T111" fmla="*/ 1128 h 1161"/>
                    <a:gd name="T112" fmla="*/ 613 w 693"/>
                    <a:gd name="T113" fmla="*/ 116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 h="1161">
                      <a:moveTo>
                        <a:pt x="616" y="1160"/>
                      </a:moveTo>
                      <a:lnTo>
                        <a:pt x="620" y="1161"/>
                      </a:lnTo>
                      <a:lnTo>
                        <a:pt x="626" y="1161"/>
                      </a:lnTo>
                      <a:lnTo>
                        <a:pt x="628" y="1156"/>
                      </a:lnTo>
                      <a:lnTo>
                        <a:pt x="635" y="1150"/>
                      </a:lnTo>
                      <a:lnTo>
                        <a:pt x="635" y="1139"/>
                      </a:lnTo>
                      <a:lnTo>
                        <a:pt x="635" y="1133"/>
                      </a:lnTo>
                      <a:lnTo>
                        <a:pt x="628" y="1129"/>
                      </a:lnTo>
                      <a:lnTo>
                        <a:pt x="620" y="1126"/>
                      </a:lnTo>
                      <a:lnTo>
                        <a:pt x="620" y="1120"/>
                      </a:lnTo>
                      <a:lnTo>
                        <a:pt x="622" y="1113"/>
                      </a:lnTo>
                      <a:lnTo>
                        <a:pt x="624" y="1105"/>
                      </a:lnTo>
                      <a:lnTo>
                        <a:pt x="620" y="1097"/>
                      </a:lnTo>
                      <a:lnTo>
                        <a:pt x="624" y="1092"/>
                      </a:lnTo>
                      <a:lnTo>
                        <a:pt x="631" y="1086"/>
                      </a:lnTo>
                      <a:lnTo>
                        <a:pt x="643" y="1071"/>
                      </a:lnTo>
                      <a:lnTo>
                        <a:pt x="646" y="1062"/>
                      </a:lnTo>
                      <a:lnTo>
                        <a:pt x="650" y="1056"/>
                      </a:lnTo>
                      <a:lnTo>
                        <a:pt x="650" y="1043"/>
                      </a:lnTo>
                      <a:lnTo>
                        <a:pt x="654" y="1030"/>
                      </a:lnTo>
                      <a:lnTo>
                        <a:pt x="660" y="1026"/>
                      </a:lnTo>
                      <a:lnTo>
                        <a:pt x="663" y="1020"/>
                      </a:lnTo>
                      <a:lnTo>
                        <a:pt x="686" y="1007"/>
                      </a:lnTo>
                      <a:lnTo>
                        <a:pt x="693" y="1000"/>
                      </a:lnTo>
                      <a:lnTo>
                        <a:pt x="688" y="994"/>
                      </a:lnTo>
                      <a:lnTo>
                        <a:pt x="675" y="979"/>
                      </a:lnTo>
                      <a:lnTo>
                        <a:pt x="676" y="972"/>
                      </a:lnTo>
                      <a:lnTo>
                        <a:pt x="673" y="964"/>
                      </a:lnTo>
                      <a:lnTo>
                        <a:pt x="673" y="958"/>
                      </a:lnTo>
                      <a:lnTo>
                        <a:pt x="669" y="949"/>
                      </a:lnTo>
                      <a:lnTo>
                        <a:pt x="661" y="934"/>
                      </a:lnTo>
                      <a:lnTo>
                        <a:pt x="661" y="926"/>
                      </a:lnTo>
                      <a:lnTo>
                        <a:pt x="663" y="921"/>
                      </a:lnTo>
                      <a:lnTo>
                        <a:pt x="556" y="765"/>
                      </a:lnTo>
                      <a:lnTo>
                        <a:pt x="306" y="398"/>
                      </a:lnTo>
                      <a:lnTo>
                        <a:pt x="325" y="327"/>
                      </a:lnTo>
                      <a:lnTo>
                        <a:pt x="383" y="84"/>
                      </a:lnTo>
                      <a:lnTo>
                        <a:pt x="238" y="47"/>
                      </a:lnTo>
                      <a:lnTo>
                        <a:pt x="66" y="0"/>
                      </a:lnTo>
                      <a:lnTo>
                        <a:pt x="62" y="0"/>
                      </a:lnTo>
                      <a:lnTo>
                        <a:pt x="58" y="13"/>
                      </a:lnTo>
                      <a:lnTo>
                        <a:pt x="54" y="20"/>
                      </a:lnTo>
                      <a:lnTo>
                        <a:pt x="58" y="28"/>
                      </a:lnTo>
                      <a:lnTo>
                        <a:pt x="58" y="35"/>
                      </a:lnTo>
                      <a:lnTo>
                        <a:pt x="58" y="48"/>
                      </a:lnTo>
                      <a:lnTo>
                        <a:pt x="58" y="50"/>
                      </a:lnTo>
                      <a:lnTo>
                        <a:pt x="56" y="64"/>
                      </a:lnTo>
                      <a:lnTo>
                        <a:pt x="39" y="94"/>
                      </a:lnTo>
                      <a:lnTo>
                        <a:pt x="41" y="99"/>
                      </a:lnTo>
                      <a:lnTo>
                        <a:pt x="37" y="107"/>
                      </a:lnTo>
                      <a:lnTo>
                        <a:pt x="34" y="112"/>
                      </a:lnTo>
                      <a:lnTo>
                        <a:pt x="30" y="120"/>
                      </a:lnTo>
                      <a:lnTo>
                        <a:pt x="32" y="122"/>
                      </a:lnTo>
                      <a:lnTo>
                        <a:pt x="24" y="127"/>
                      </a:lnTo>
                      <a:lnTo>
                        <a:pt x="19" y="131"/>
                      </a:lnTo>
                      <a:lnTo>
                        <a:pt x="13" y="137"/>
                      </a:lnTo>
                      <a:lnTo>
                        <a:pt x="7" y="144"/>
                      </a:lnTo>
                      <a:lnTo>
                        <a:pt x="2" y="158"/>
                      </a:lnTo>
                      <a:lnTo>
                        <a:pt x="2" y="169"/>
                      </a:lnTo>
                      <a:lnTo>
                        <a:pt x="0" y="176"/>
                      </a:lnTo>
                      <a:lnTo>
                        <a:pt x="13" y="197"/>
                      </a:lnTo>
                      <a:lnTo>
                        <a:pt x="13" y="205"/>
                      </a:lnTo>
                      <a:lnTo>
                        <a:pt x="19" y="210"/>
                      </a:lnTo>
                      <a:lnTo>
                        <a:pt x="24" y="233"/>
                      </a:lnTo>
                      <a:lnTo>
                        <a:pt x="24" y="238"/>
                      </a:lnTo>
                      <a:lnTo>
                        <a:pt x="26" y="246"/>
                      </a:lnTo>
                      <a:lnTo>
                        <a:pt x="24" y="252"/>
                      </a:lnTo>
                      <a:lnTo>
                        <a:pt x="24" y="261"/>
                      </a:lnTo>
                      <a:lnTo>
                        <a:pt x="20" y="268"/>
                      </a:lnTo>
                      <a:lnTo>
                        <a:pt x="13" y="282"/>
                      </a:lnTo>
                      <a:lnTo>
                        <a:pt x="15" y="308"/>
                      </a:lnTo>
                      <a:lnTo>
                        <a:pt x="13" y="319"/>
                      </a:lnTo>
                      <a:lnTo>
                        <a:pt x="7" y="327"/>
                      </a:lnTo>
                      <a:lnTo>
                        <a:pt x="13" y="340"/>
                      </a:lnTo>
                      <a:lnTo>
                        <a:pt x="22" y="353"/>
                      </a:lnTo>
                      <a:lnTo>
                        <a:pt x="30" y="374"/>
                      </a:lnTo>
                      <a:lnTo>
                        <a:pt x="34" y="381"/>
                      </a:lnTo>
                      <a:lnTo>
                        <a:pt x="39" y="389"/>
                      </a:lnTo>
                      <a:lnTo>
                        <a:pt x="43" y="394"/>
                      </a:lnTo>
                      <a:lnTo>
                        <a:pt x="45" y="402"/>
                      </a:lnTo>
                      <a:lnTo>
                        <a:pt x="43" y="409"/>
                      </a:lnTo>
                      <a:lnTo>
                        <a:pt x="45" y="406"/>
                      </a:lnTo>
                      <a:lnTo>
                        <a:pt x="45" y="408"/>
                      </a:lnTo>
                      <a:lnTo>
                        <a:pt x="52" y="421"/>
                      </a:lnTo>
                      <a:lnTo>
                        <a:pt x="54" y="434"/>
                      </a:lnTo>
                      <a:lnTo>
                        <a:pt x="49" y="421"/>
                      </a:lnTo>
                      <a:lnTo>
                        <a:pt x="47" y="428"/>
                      </a:lnTo>
                      <a:lnTo>
                        <a:pt x="43" y="436"/>
                      </a:lnTo>
                      <a:lnTo>
                        <a:pt x="41" y="443"/>
                      </a:lnTo>
                      <a:lnTo>
                        <a:pt x="47" y="438"/>
                      </a:lnTo>
                      <a:lnTo>
                        <a:pt x="54" y="445"/>
                      </a:lnTo>
                      <a:lnTo>
                        <a:pt x="56" y="453"/>
                      </a:lnTo>
                      <a:lnTo>
                        <a:pt x="64" y="456"/>
                      </a:lnTo>
                      <a:lnTo>
                        <a:pt x="67" y="464"/>
                      </a:lnTo>
                      <a:lnTo>
                        <a:pt x="75" y="471"/>
                      </a:lnTo>
                      <a:lnTo>
                        <a:pt x="81" y="468"/>
                      </a:lnTo>
                      <a:lnTo>
                        <a:pt x="77" y="460"/>
                      </a:lnTo>
                      <a:lnTo>
                        <a:pt x="82" y="455"/>
                      </a:lnTo>
                      <a:lnTo>
                        <a:pt x="81" y="447"/>
                      </a:lnTo>
                      <a:lnTo>
                        <a:pt x="84" y="441"/>
                      </a:lnTo>
                      <a:lnTo>
                        <a:pt x="92" y="438"/>
                      </a:lnTo>
                      <a:lnTo>
                        <a:pt x="99" y="443"/>
                      </a:lnTo>
                      <a:lnTo>
                        <a:pt x="103" y="451"/>
                      </a:lnTo>
                      <a:lnTo>
                        <a:pt x="111" y="455"/>
                      </a:lnTo>
                      <a:lnTo>
                        <a:pt x="116" y="453"/>
                      </a:lnTo>
                      <a:lnTo>
                        <a:pt x="124" y="453"/>
                      </a:lnTo>
                      <a:lnTo>
                        <a:pt x="129" y="458"/>
                      </a:lnTo>
                      <a:lnTo>
                        <a:pt x="143" y="460"/>
                      </a:lnTo>
                      <a:lnTo>
                        <a:pt x="148" y="455"/>
                      </a:lnTo>
                      <a:lnTo>
                        <a:pt x="146" y="458"/>
                      </a:lnTo>
                      <a:lnTo>
                        <a:pt x="141" y="464"/>
                      </a:lnTo>
                      <a:lnTo>
                        <a:pt x="146" y="464"/>
                      </a:lnTo>
                      <a:lnTo>
                        <a:pt x="154" y="460"/>
                      </a:lnTo>
                      <a:lnTo>
                        <a:pt x="156" y="460"/>
                      </a:lnTo>
                      <a:lnTo>
                        <a:pt x="161" y="468"/>
                      </a:lnTo>
                      <a:lnTo>
                        <a:pt x="165" y="473"/>
                      </a:lnTo>
                      <a:lnTo>
                        <a:pt x="165" y="475"/>
                      </a:lnTo>
                      <a:lnTo>
                        <a:pt x="156" y="460"/>
                      </a:lnTo>
                      <a:lnTo>
                        <a:pt x="141" y="466"/>
                      </a:lnTo>
                      <a:lnTo>
                        <a:pt x="120" y="456"/>
                      </a:lnTo>
                      <a:lnTo>
                        <a:pt x="111" y="456"/>
                      </a:lnTo>
                      <a:lnTo>
                        <a:pt x="103" y="453"/>
                      </a:lnTo>
                      <a:lnTo>
                        <a:pt x="97" y="455"/>
                      </a:lnTo>
                      <a:lnTo>
                        <a:pt x="90" y="455"/>
                      </a:lnTo>
                      <a:lnTo>
                        <a:pt x="86" y="462"/>
                      </a:lnTo>
                      <a:lnTo>
                        <a:pt x="92" y="468"/>
                      </a:lnTo>
                      <a:lnTo>
                        <a:pt x="90" y="475"/>
                      </a:lnTo>
                      <a:lnTo>
                        <a:pt x="92" y="483"/>
                      </a:lnTo>
                      <a:lnTo>
                        <a:pt x="96" y="485"/>
                      </a:lnTo>
                      <a:lnTo>
                        <a:pt x="97" y="498"/>
                      </a:lnTo>
                      <a:lnTo>
                        <a:pt x="97" y="511"/>
                      </a:lnTo>
                      <a:lnTo>
                        <a:pt x="103" y="518"/>
                      </a:lnTo>
                      <a:lnTo>
                        <a:pt x="97" y="517"/>
                      </a:lnTo>
                      <a:lnTo>
                        <a:pt x="90" y="509"/>
                      </a:lnTo>
                      <a:lnTo>
                        <a:pt x="86" y="502"/>
                      </a:lnTo>
                      <a:lnTo>
                        <a:pt x="79" y="498"/>
                      </a:lnTo>
                      <a:lnTo>
                        <a:pt x="81" y="490"/>
                      </a:lnTo>
                      <a:lnTo>
                        <a:pt x="84" y="485"/>
                      </a:lnTo>
                      <a:lnTo>
                        <a:pt x="82" y="477"/>
                      </a:lnTo>
                      <a:lnTo>
                        <a:pt x="82" y="475"/>
                      </a:lnTo>
                      <a:lnTo>
                        <a:pt x="75" y="475"/>
                      </a:lnTo>
                      <a:lnTo>
                        <a:pt x="71" y="481"/>
                      </a:lnTo>
                      <a:lnTo>
                        <a:pt x="71" y="487"/>
                      </a:lnTo>
                      <a:lnTo>
                        <a:pt x="66" y="502"/>
                      </a:lnTo>
                      <a:lnTo>
                        <a:pt x="69" y="507"/>
                      </a:lnTo>
                      <a:lnTo>
                        <a:pt x="69" y="522"/>
                      </a:lnTo>
                      <a:lnTo>
                        <a:pt x="67" y="528"/>
                      </a:lnTo>
                      <a:lnTo>
                        <a:pt x="66" y="534"/>
                      </a:lnTo>
                      <a:lnTo>
                        <a:pt x="66" y="539"/>
                      </a:lnTo>
                      <a:lnTo>
                        <a:pt x="67" y="547"/>
                      </a:lnTo>
                      <a:lnTo>
                        <a:pt x="79" y="567"/>
                      </a:lnTo>
                      <a:lnTo>
                        <a:pt x="86" y="573"/>
                      </a:lnTo>
                      <a:lnTo>
                        <a:pt x="99" y="573"/>
                      </a:lnTo>
                      <a:lnTo>
                        <a:pt x="103" y="588"/>
                      </a:lnTo>
                      <a:lnTo>
                        <a:pt x="103" y="603"/>
                      </a:lnTo>
                      <a:lnTo>
                        <a:pt x="101" y="601"/>
                      </a:lnTo>
                      <a:lnTo>
                        <a:pt x="97" y="607"/>
                      </a:lnTo>
                      <a:lnTo>
                        <a:pt x="84" y="614"/>
                      </a:lnTo>
                      <a:lnTo>
                        <a:pt x="84" y="629"/>
                      </a:lnTo>
                      <a:lnTo>
                        <a:pt x="82" y="643"/>
                      </a:lnTo>
                      <a:lnTo>
                        <a:pt x="86" y="650"/>
                      </a:lnTo>
                      <a:lnTo>
                        <a:pt x="97" y="663"/>
                      </a:lnTo>
                      <a:lnTo>
                        <a:pt x="99" y="678"/>
                      </a:lnTo>
                      <a:lnTo>
                        <a:pt x="105" y="684"/>
                      </a:lnTo>
                      <a:lnTo>
                        <a:pt x="107" y="697"/>
                      </a:lnTo>
                      <a:lnTo>
                        <a:pt x="114" y="710"/>
                      </a:lnTo>
                      <a:lnTo>
                        <a:pt x="114" y="718"/>
                      </a:lnTo>
                      <a:lnTo>
                        <a:pt x="118" y="725"/>
                      </a:lnTo>
                      <a:lnTo>
                        <a:pt x="126" y="733"/>
                      </a:lnTo>
                      <a:lnTo>
                        <a:pt x="129" y="746"/>
                      </a:lnTo>
                      <a:lnTo>
                        <a:pt x="143" y="759"/>
                      </a:lnTo>
                      <a:lnTo>
                        <a:pt x="144" y="767"/>
                      </a:lnTo>
                      <a:lnTo>
                        <a:pt x="139" y="770"/>
                      </a:lnTo>
                      <a:lnTo>
                        <a:pt x="137" y="778"/>
                      </a:lnTo>
                      <a:lnTo>
                        <a:pt x="143" y="785"/>
                      </a:lnTo>
                      <a:lnTo>
                        <a:pt x="150" y="787"/>
                      </a:lnTo>
                      <a:lnTo>
                        <a:pt x="156" y="795"/>
                      </a:lnTo>
                      <a:lnTo>
                        <a:pt x="156" y="802"/>
                      </a:lnTo>
                      <a:lnTo>
                        <a:pt x="148" y="812"/>
                      </a:lnTo>
                      <a:lnTo>
                        <a:pt x="148" y="825"/>
                      </a:lnTo>
                      <a:lnTo>
                        <a:pt x="144" y="832"/>
                      </a:lnTo>
                      <a:lnTo>
                        <a:pt x="146" y="840"/>
                      </a:lnTo>
                      <a:lnTo>
                        <a:pt x="141" y="847"/>
                      </a:lnTo>
                      <a:lnTo>
                        <a:pt x="141" y="853"/>
                      </a:lnTo>
                      <a:lnTo>
                        <a:pt x="146" y="855"/>
                      </a:lnTo>
                      <a:lnTo>
                        <a:pt x="150" y="862"/>
                      </a:lnTo>
                      <a:lnTo>
                        <a:pt x="156" y="870"/>
                      </a:lnTo>
                      <a:lnTo>
                        <a:pt x="176" y="872"/>
                      </a:lnTo>
                      <a:lnTo>
                        <a:pt x="184" y="876"/>
                      </a:lnTo>
                      <a:lnTo>
                        <a:pt x="191" y="876"/>
                      </a:lnTo>
                      <a:lnTo>
                        <a:pt x="205" y="885"/>
                      </a:lnTo>
                      <a:lnTo>
                        <a:pt x="210" y="889"/>
                      </a:lnTo>
                      <a:lnTo>
                        <a:pt x="225" y="889"/>
                      </a:lnTo>
                      <a:lnTo>
                        <a:pt x="237" y="898"/>
                      </a:lnTo>
                      <a:lnTo>
                        <a:pt x="240" y="906"/>
                      </a:lnTo>
                      <a:lnTo>
                        <a:pt x="248" y="911"/>
                      </a:lnTo>
                      <a:lnTo>
                        <a:pt x="250" y="925"/>
                      </a:lnTo>
                      <a:lnTo>
                        <a:pt x="265" y="938"/>
                      </a:lnTo>
                      <a:lnTo>
                        <a:pt x="278" y="945"/>
                      </a:lnTo>
                      <a:lnTo>
                        <a:pt x="306" y="951"/>
                      </a:lnTo>
                      <a:lnTo>
                        <a:pt x="308" y="953"/>
                      </a:lnTo>
                      <a:lnTo>
                        <a:pt x="312" y="966"/>
                      </a:lnTo>
                      <a:lnTo>
                        <a:pt x="314" y="973"/>
                      </a:lnTo>
                      <a:lnTo>
                        <a:pt x="312" y="979"/>
                      </a:lnTo>
                      <a:lnTo>
                        <a:pt x="312" y="987"/>
                      </a:lnTo>
                      <a:lnTo>
                        <a:pt x="319" y="990"/>
                      </a:lnTo>
                      <a:lnTo>
                        <a:pt x="323" y="985"/>
                      </a:lnTo>
                      <a:lnTo>
                        <a:pt x="329" y="987"/>
                      </a:lnTo>
                      <a:lnTo>
                        <a:pt x="336" y="990"/>
                      </a:lnTo>
                      <a:lnTo>
                        <a:pt x="344" y="1002"/>
                      </a:lnTo>
                      <a:lnTo>
                        <a:pt x="348" y="1009"/>
                      </a:lnTo>
                      <a:lnTo>
                        <a:pt x="355" y="1015"/>
                      </a:lnTo>
                      <a:lnTo>
                        <a:pt x="378" y="1043"/>
                      </a:lnTo>
                      <a:lnTo>
                        <a:pt x="385" y="1058"/>
                      </a:lnTo>
                      <a:lnTo>
                        <a:pt x="389" y="1073"/>
                      </a:lnTo>
                      <a:lnTo>
                        <a:pt x="391" y="1086"/>
                      </a:lnTo>
                      <a:lnTo>
                        <a:pt x="389" y="1101"/>
                      </a:lnTo>
                      <a:lnTo>
                        <a:pt x="387" y="1114"/>
                      </a:lnTo>
                      <a:lnTo>
                        <a:pt x="387" y="1122"/>
                      </a:lnTo>
                      <a:lnTo>
                        <a:pt x="389" y="1116"/>
                      </a:lnTo>
                      <a:lnTo>
                        <a:pt x="394" y="1120"/>
                      </a:lnTo>
                      <a:lnTo>
                        <a:pt x="393" y="1128"/>
                      </a:lnTo>
                      <a:lnTo>
                        <a:pt x="389" y="1120"/>
                      </a:lnTo>
                      <a:lnTo>
                        <a:pt x="393" y="1128"/>
                      </a:lnTo>
                      <a:lnTo>
                        <a:pt x="394" y="1137"/>
                      </a:lnTo>
                      <a:lnTo>
                        <a:pt x="398" y="1139"/>
                      </a:lnTo>
                      <a:lnTo>
                        <a:pt x="611" y="1160"/>
                      </a:lnTo>
                      <a:lnTo>
                        <a:pt x="613" y="1160"/>
                      </a:lnTo>
                      <a:lnTo>
                        <a:pt x="616" y="1160"/>
                      </a:lnTo>
                      <a:close/>
                    </a:path>
                  </a:pathLst>
                </a:custGeom>
                <a:solidFill>
                  <a:schemeClr val="tx2"/>
                </a:solid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147" name="Freeform 309"/>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148" name="Freeform 310"/>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149" name="Freeform 311"/>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150" name="Freeform 312"/>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151" name="Freeform 313"/>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152" name="Freeform 314"/>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153" name="Freeform 315"/>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154" name="Freeform 316"/>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155" name="Freeform 317"/>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156" name="Freeform 318"/>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157" name="Freeform 319"/>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158" name="Freeform 320"/>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159" name="Freeform 321"/>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160" name="Freeform 322"/>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161" name="Freeform 323"/>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grpSp>
          <p:grpSp>
            <p:nvGrpSpPr>
              <p:cNvPr id="452" name="Group 451"/>
              <p:cNvGrpSpPr/>
              <p:nvPr/>
            </p:nvGrpSpPr>
            <p:grpSpPr>
              <a:xfrm>
                <a:off x="4813819" y="2127748"/>
                <a:ext cx="108558" cy="225859"/>
                <a:chOff x="4813819" y="2127748"/>
                <a:chExt cx="108558" cy="225859"/>
              </a:xfrm>
              <a:grpFill/>
            </p:grpSpPr>
            <p:sp>
              <p:nvSpPr>
                <p:cNvPr id="370" name="Freeform 131"/>
                <p:cNvSpPr>
                  <a:spLocks/>
                </p:cNvSpPr>
                <p:nvPr/>
              </p:nvSpPr>
              <p:spPr bwMode="auto">
                <a:xfrm>
                  <a:off x="4813819" y="2127748"/>
                  <a:ext cx="108558" cy="225859"/>
                </a:xfrm>
                <a:custGeom>
                  <a:avLst/>
                  <a:gdLst>
                    <a:gd name="T0" fmla="*/ 15 w 113"/>
                    <a:gd name="T1" fmla="*/ 15 h 259"/>
                    <a:gd name="T2" fmla="*/ 5 w 113"/>
                    <a:gd name="T3" fmla="*/ 40 h 259"/>
                    <a:gd name="T4" fmla="*/ 2 w 113"/>
                    <a:gd name="T5" fmla="*/ 51 h 259"/>
                    <a:gd name="T6" fmla="*/ 7 w 113"/>
                    <a:gd name="T7" fmla="*/ 60 h 259"/>
                    <a:gd name="T8" fmla="*/ 0 w 113"/>
                    <a:gd name="T9" fmla="*/ 73 h 259"/>
                    <a:gd name="T10" fmla="*/ 9 w 113"/>
                    <a:gd name="T11" fmla="*/ 92 h 259"/>
                    <a:gd name="T12" fmla="*/ 17 w 113"/>
                    <a:gd name="T13" fmla="*/ 102 h 259"/>
                    <a:gd name="T14" fmla="*/ 28 w 113"/>
                    <a:gd name="T15" fmla="*/ 107 h 259"/>
                    <a:gd name="T16" fmla="*/ 51 w 113"/>
                    <a:gd name="T17" fmla="*/ 126 h 259"/>
                    <a:gd name="T18" fmla="*/ 39 w 113"/>
                    <a:gd name="T19" fmla="*/ 139 h 259"/>
                    <a:gd name="T20" fmla="*/ 32 w 113"/>
                    <a:gd name="T21" fmla="*/ 147 h 259"/>
                    <a:gd name="T22" fmla="*/ 30 w 113"/>
                    <a:gd name="T23" fmla="*/ 149 h 259"/>
                    <a:gd name="T24" fmla="*/ 28 w 113"/>
                    <a:gd name="T25" fmla="*/ 162 h 259"/>
                    <a:gd name="T26" fmla="*/ 19 w 113"/>
                    <a:gd name="T27" fmla="*/ 169 h 259"/>
                    <a:gd name="T28" fmla="*/ 7 w 113"/>
                    <a:gd name="T29" fmla="*/ 177 h 259"/>
                    <a:gd name="T30" fmla="*/ 2 w 113"/>
                    <a:gd name="T31" fmla="*/ 194 h 259"/>
                    <a:gd name="T32" fmla="*/ 0 w 113"/>
                    <a:gd name="T33" fmla="*/ 199 h 259"/>
                    <a:gd name="T34" fmla="*/ 4 w 113"/>
                    <a:gd name="T35" fmla="*/ 207 h 259"/>
                    <a:gd name="T36" fmla="*/ 17 w 113"/>
                    <a:gd name="T37" fmla="*/ 222 h 259"/>
                    <a:gd name="T38" fmla="*/ 30 w 113"/>
                    <a:gd name="T39" fmla="*/ 228 h 259"/>
                    <a:gd name="T40" fmla="*/ 49 w 113"/>
                    <a:gd name="T41" fmla="*/ 233 h 259"/>
                    <a:gd name="T42" fmla="*/ 66 w 113"/>
                    <a:gd name="T43" fmla="*/ 241 h 259"/>
                    <a:gd name="T44" fmla="*/ 64 w 113"/>
                    <a:gd name="T45" fmla="*/ 259 h 259"/>
                    <a:gd name="T46" fmla="*/ 73 w 113"/>
                    <a:gd name="T47" fmla="*/ 254 h 259"/>
                    <a:gd name="T48" fmla="*/ 79 w 113"/>
                    <a:gd name="T49" fmla="*/ 239 h 259"/>
                    <a:gd name="T50" fmla="*/ 86 w 113"/>
                    <a:gd name="T51" fmla="*/ 218 h 259"/>
                    <a:gd name="T52" fmla="*/ 83 w 113"/>
                    <a:gd name="T53" fmla="*/ 214 h 259"/>
                    <a:gd name="T54" fmla="*/ 96 w 113"/>
                    <a:gd name="T55" fmla="*/ 207 h 259"/>
                    <a:gd name="T56" fmla="*/ 96 w 113"/>
                    <a:gd name="T57" fmla="*/ 194 h 259"/>
                    <a:gd name="T58" fmla="*/ 99 w 113"/>
                    <a:gd name="T59" fmla="*/ 184 h 259"/>
                    <a:gd name="T60" fmla="*/ 105 w 113"/>
                    <a:gd name="T61" fmla="*/ 169 h 259"/>
                    <a:gd name="T62" fmla="*/ 105 w 113"/>
                    <a:gd name="T63" fmla="*/ 156 h 259"/>
                    <a:gd name="T64" fmla="*/ 105 w 113"/>
                    <a:gd name="T65" fmla="*/ 139 h 259"/>
                    <a:gd name="T66" fmla="*/ 105 w 113"/>
                    <a:gd name="T67" fmla="*/ 132 h 259"/>
                    <a:gd name="T68" fmla="*/ 111 w 113"/>
                    <a:gd name="T69" fmla="*/ 130 h 259"/>
                    <a:gd name="T70" fmla="*/ 111 w 113"/>
                    <a:gd name="T71" fmla="*/ 150 h 259"/>
                    <a:gd name="T72" fmla="*/ 111 w 113"/>
                    <a:gd name="T73" fmla="*/ 124 h 259"/>
                    <a:gd name="T74" fmla="*/ 109 w 113"/>
                    <a:gd name="T75" fmla="*/ 96 h 259"/>
                    <a:gd name="T76" fmla="*/ 92 w 113"/>
                    <a:gd name="T77" fmla="*/ 85 h 259"/>
                    <a:gd name="T78" fmla="*/ 81 w 113"/>
                    <a:gd name="T79" fmla="*/ 85 h 259"/>
                    <a:gd name="T80" fmla="*/ 84 w 113"/>
                    <a:gd name="T81" fmla="*/ 58 h 259"/>
                    <a:gd name="T82" fmla="*/ 94 w 113"/>
                    <a:gd name="T83" fmla="*/ 53 h 259"/>
                    <a:gd name="T84" fmla="*/ 96 w 113"/>
                    <a:gd name="T85" fmla="*/ 38 h 259"/>
                    <a:gd name="T86" fmla="*/ 96 w 113"/>
                    <a:gd name="T87" fmla="*/ 23 h 259"/>
                    <a:gd name="T88" fmla="*/ 17 w 113"/>
                    <a:gd name="T89" fmla="*/ 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 h="259">
                      <a:moveTo>
                        <a:pt x="17" y="9"/>
                      </a:moveTo>
                      <a:lnTo>
                        <a:pt x="15" y="15"/>
                      </a:lnTo>
                      <a:lnTo>
                        <a:pt x="15" y="23"/>
                      </a:lnTo>
                      <a:lnTo>
                        <a:pt x="5" y="40"/>
                      </a:lnTo>
                      <a:lnTo>
                        <a:pt x="0" y="47"/>
                      </a:lnTo>
                      <a:lnTo>
                        <a:pt x="2" y="51"/>
                      </a:lnTo>
                      <a:lnTo>
                        <a:pt x="5" y="53"/>
                      </a:lnTo>
                      <a:lnTo>
                        <a:pt x="7" y="60"/>
                      </a:lnTo>
                      <a:lnTo>
                        <a:pt x="5" y="66"/>
                      </a:lnTo>
                      <a:lnTo>
                        <a:pt x="0" y="73"/>
                      </a:lnTo>
                      <a:lnTo>
                        <a:pt x="4" y="85"/>
                      </a:lnTo>
                      <a:lnTo>
                        <a:pt x="9" y="92"/>
                      </a:lnTo>
                      <a:lnTo>
                        <a:pt x="17" y="94"/>
                      </a:lnTo>
                      <a:lnTo>
                        <a:pt x="17" y="102"/>
                      </a:lnTo>
                      <a:lnTo>
                        <a:pt x="24" y="105"/>
                      </a:lnTo>
                      <a:lnTo>
                        <a:pt x="28" y="107"/>
                      </a:lnTo>
                      <a:lnTo>
                        <a:pt x="34" y="113"/>
                      </a:lnTo>
                      <a:lnTo>
                        <a:pt x="51" y="126"/>
                      </a:lnTo>
                      <a:lnTo>
                        <a:pt x="47" y="132"/>
                      </a:lnTo>
                      <a:lnTo>
                        <a:pt x="39" y="139"/>
                      </a:lnTo>
                      <a:lnTo>
                        <a:pt x="34" y="147"/>
                      </a:lnTo>
                      <a:lnTo>
                        <a:pt x="32" y="147"/>
                      </a:lnTo>
                      <a:lnTo>
                        <a:pt x="32" y="149"/>
                      </a:lnTo>
                      <a:lnTo>
                        <a:pt x="30" y="149"/>
                      </a:lnTo>
                      <a:lnTo>
                        <a:pt x="28" y="156"/>
                      </a:lnTo>
                      <a:lnTo>
                        <a:pt x="28" y="162"/>
                      </a:lnTo>
                      <a:lnTo>
                        <a:pt x="20" y="167"/>
                      </a:lnTo>
                      <a:lnTo>
                        <a:pt x="19" y="169"/>
                      </a:lnTo>
                      <a:lnTo>
                        <a:pt x="13" y="171"/>
                      </a:lnTo>
                      <a:lnTo>
                        <a:pt x="7" y="177"/>
                      </a:lnTo>
                      <a:lnTo>
                        <a:pt x="4" y="184"/>
                      </a:lnTo>
                      <a:lnTo>
                        <a:pt x="2" y="194"/>
                      </a:lnTo>
                      <a:lnTo>
                        <a:pt x="0" y="197"/>
                      </a:lnTo>
                      <a:lnTo>
                        <a:pt x="0" y="199"/>
                      </a:lnTo>
                      <a:lnTo>
                        <a:pt x="4" y="207"/>
                      </a:lnTo>
                      <a:lnTo>
                        <a:pt x="4" y="207"/>
                      </a:lnTo>
                      <a:lnTo>
                        <a:pt x="4" y="211"/>
                      </a:lnTo>
                      <a:lnTo>
                        <a:pt x="17" y="222"/>
                      </a:lnTo>
                      <a:lnTo>
                        <a:pt x="22" y="224"/>
                      </a:lnTo>
                      <a:lnTo>
                        <a:pt x="30" y="228"/>
                      </a:lnTo>
                      <a:lnTo>
                        <a:pt x="41" y="237"/>
                      </a:lnTo>
                      <a:lnTo>
                        <a:pt x="49" y="233"/>
                      </a:lnTo>
                      <a:lnTo>
                        <a:pt x="62" y="233"/>
                      </a:lnTo>
                      <a:lnTo>
                        <a:pt x="66" y="241"/>
                      </a:lnTo>
                      <a:lnTo>
                        <a:pt x="62" y="252"/>
                      </a:lnTo>
                      <a:lnTo>
                        <a:pt x="64" y="259"/>
                      </a:lnTo>
                      <a:lnTo>
                        <a:pt x="69" y="258"/>
                      </a:lnTo>
                      <a:lnTo>
                        <a:pt x="73" y="254"/>
                      </a:lnTo>
                      <a:lnTo>
                        <a:pt x="75" y="246"/>
                      </a:lnTo>
                      <a:lnTo>
                        <a:pt x="79" y="239"/>
                      </a:lnTo>
                      <a:lnTo>
                        <a:pt x="83" y="226"/>
                      </a:lnTo>
                      <a:lnTo>
                        <a:pt x="86" y="218"/>
                      </a:lnTo>
                      <a:lnTo>
                        <a:pt x="83" y="218"/>
                      </a:lnTo>
                      <a:lnTo>
                        <a:pt x="83" y="214"/>
                      </a:lnTo>
                      <a:lnTo>
                        <a:pt x="88" y="207"/>
                      </a:lnTo>
                      <a:lnTo>
                        <a:pt x="96" y="207"/>
                      </a:lnTo>
                      <a:lnTo>
                        <a:pt x="92" y="201"/>
                      </a:lnTo>
                      <a:lnTo>
                        <a:pt x="96" y="194"/>
                      </a:lnTo>
                      <a:lnTo>
                        <a:pt x="94" y="188"/>
                      </a:lnTo>
                      <a:lnTo>
                        <a:pt x="99" y="184"/>
                      </a:lnTo>
                      <a:lnTo>
                        <a:pt x="101" y="177"/>
                      </a:lnTo>
                      <a:lnTo>
                        <a:pt x="105" y="169"/>
                      </a:lnTo>
                      <a:lnTo>
                        <a:pt x="109" y="164"/>
                      </a:lnTo>
                      <a:lnTo>
                        <a:pt x="105" y="156"/>
                      </a:lnTo>
                      <a:lnTo>
                        <a:pt x="107" y="150"/>
                      </a:lnTo>
                      <a:lnTo>
                        <a:pt x="105" y="139"/>
                      </a:lnTo>
                      <a:lnTo>
                        <a:pt x="103" y="132"/>
                      </a:lnTo>
                      <a:lnTo>
                        <a:pt x="105" y="132"/>
                      </a:lnTo>
                      <a:lnTo>
                        <a:pt x="107" y="124"/>
                      </a:lnTo>
                      <a:lnTo>
                        <a:pt x="111" y="130"/>
                      </a:lnTo>
                      <a:lnTo>
                        <a:pt x="109" y="137"/>
                      </a:lnTo>
                      <a:lnTo>
                        <a:pt x="111" y="150"/>
                      </a:lnTo>
                      <a:lnTo>
                        <a:pt x="113" y="143"/>
                      </a:lnTo>
                      <a:lnTo>
                        <a:pt x="111" y="124"/>
                      </a:lnTo>
                      <a:lnTo>
                        <a:pt x="109" y="117"/>
                      </a:lnTo>
                      <a:lnTo>
                        <a:pt x="109" y="96"/>
                      </a:lnTo>
                      <a:lnTo>
                        <a:pt x="107" y="87"/>
                      </a:lnTo>
                      <a:lnTo>
                        <a:pt x="92" y="85"/>
                      </a:lnTo>
                      <a:lnTo>
                        <a:pt x="86" y="87"/>
                      </a:lnTo>
                      <a:lnTo>
                        <a:pt x="81" y="85"/>
                      </a:lnTo>
                      <a:lnTo>
                        <a:pt x="81" y="66"/>
                      </a:lnTo>
                      <a:lnTo>
                        <a:pt x="84" y="58"/>
                      </a:lnTo>
                      <a:lnTo>
                        <a:pt x="86" y="58"/>
                      </a:lnTo>
                      <a:lnTo>
                        <a:pt x="94" y="53"/>
                      </a:lnTo>
                      <a:lnTo>
                        <a:pt x="92" y="47"/>
                      </a:lnTo>
                      <a:lnTo>
                        <a:pt x="96" y="38"/>
                      </a:lnTo>
                      <a:lnTo>
                        <a:pt x="96" y="30"/>
                      </a:lnTo>
                      <a:lnTo>
                        <a:pt x="96" y="23"/>
                      </a:lnTo>
                      <a:lnTo>
                        <a:pt x="24" y="0"/>
                      </a:lnTo>
                      <a:lnTo>
                        <a:pt x="17" y="9"/>
                      </a:lnTo>
                      <a:close/>
                    </a:path>
                  </a:pathLst>
                </a:custGeom>
                <a:solidFill>
                  <a:schemeClr val="tx1">
                    <a:lumMod val="75000"/>
                    <a:lumOff val="25000"/>
                  </a:schemeClr>
                </a:solid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162" name="Freeform 324"/>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163" name="Freeform 325"/>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grpSp>
          <p:grpSp>
            <p:nvGrpSpPr>
              <p:cNvPr id="446" name="Group 445"/>
              <p:cNvGrpSpPr/>
              <p:nvPr/>
            </p:nvGrpSpPr>
            <p:grpSpPr>
              <a:xfrm>
                <a:off x="4438189" y="1771956"/>
                <a:ext cx="613881" cy="415091"/>
                <a:chOff x="4438189" y="1771956"/>
                <a:chExt cx="613881" cy="415091"/>
              </a:xfrm>
              <a:grpFill/>
            </p:grpSpPr>
            <p:sp>
              <p:nvSpPr>
                <p:cNvPr id="164" name="Freeform 326"/>
                <p:cNvSpPr>
                  <a:spLocks/>
                </p:cNvSpPr>
                <p:nvPr/>
              </p:nvSpPr>
              <p:spPr bwMode="auto">
                <a:xfrm>
                  <a:off x="4438189" y="1771956"/>
                  <a:ext cx="490913" cy="398523"/>
                </a:xfrm>
                <a:custGeom>
                  <a:avLst/>
                  <a:gdLst>
                    <a:gd name="T0" fmla="*/ 511 w 511"/>
                    <a:gd name="T1" fmla="*/ 402 h 457"/>
                    <a:gd name="T2" fmla="*/ 505 w 511"/>
                    <a:gd name="T3" fmla="*/ 389 h 457"/>
                    <a:gd name="T4" fmla="*/ 489 w 511"/>
                    <a:gd name="T5" fmla="*/ 307 h 457"/>
                    <a:gd name="T6" fmla="*/ 490 w 511"/>
                    <a:gd name="T7" fmla="*/ 233 h 457"/>
                    <a:gd name="T8" fmla="*/ 487 w 511"/>
                    <a:gd name="T9" fmla="*/ 222 h 457"/>
                    <a:gd name="T10" fmla="*/ 460 w 511"/>
                    <a:gd name="T11" fmla="*/ 143 h 457"/>
                    <a:gd name="T12" fmla="*/ 455 w 511"/>
                    <a:gd name="T13" fmla="*/ 145 h 457"/>
                    <a:gd name="T14" fmla="*/ 453 w 511"/>
                    <a:gd name="T15" fmla="*/ 119 h 457"/>
                    <a:gd name="T16" fmla="*/ 443 w 511"/>
                    <a:gd name="T17" fmla="*/ 98 h 457"/>
                    <a:gd name="T18" fmla="*/ 445 w 511"/>
                    <a:gd name="T19" fmla="*/ 81 h 457"/>
                    <a:gd name="T20" fmla="*/ 443 w 511"/>
                    <a:gd name="T21" fmla="*/ 66 h 457"/>
                    <a:gd name="T22" fmla="*/ 442 w 511"/>
                    <a:gd name="T23" fmla="*/ 53 h 457"/>
                    <a:gd name="T24" fmla="*/ 432 w 511"/>
                    <a:gd name="T25" fmla="*/ 40 h 457"/>
                    <a:gd name="T26" fmla="*/ 427 w 511"/>
                    <a:gd name="T27" fmla="*/ 15 h 457"/>
                    <a:gd name="T28" fmla="*/ 425 w 511"/>
                    <a:gd name="T29" fmla="*/ 4 h 457"/>
                    <a:gd name="T30" fmla="*/ 372 w 511"/>
                    <a:gd name="T31" fmla="*/ 15 h 457"/>
                    <a:gd name="T32" fmla="*/ 317 w 511"/>
                    <a:gd name="T33" fmla="*/ 25 h 457"/>
                    <a:gd name="T34" fmla="*/ 278 w 511"/>
                    <a:gd name="T35" fmla="*/ 58 h 457"/>
                    <a:gd name="T36" fmla="*/ 257 w 511"/>
                    <a:gd name="T37" fmla="*/ 103 h 457"/>
                    <a:gd name="T38" fmla="*/ 244 w 511"/>
                    <a:gd name="T39" fmla="*/ 122 h 457"/>
                    <a:gd name="T40" fmla="*/ 223 w 511"/>
                    <a:gd name="T41" fmla="*/ 143 h 457"/>
                    <a:gd name="T42" fmla="*/ 229 w 511"/>
                    <a:gd name="T43" fmla="*/ 154 h 457"/>
                    <a:gd name="T44" fmla="*/ 229 w 511"/>
                    <a:gd name="T45" fmla="*/ 150 h 457"/>
                    <a:gd name="T46" fmla="*/ 237 w 511"/>
                    <a:gd name="T47" fmla="*/ 158 h 457"/>
                    <a:gd name="T48" fmla="*/ 242 w 511"/>
                    <a:gd name="T49" fmla="*/ 160 h 457"/>
                    <a:gd name="T50" fmla="*/ 235 w 511"/>
                    <a:gd name="T51" fmla="*/ 169 h 457"/>
                    <a:gd name="T52" fmla="*/ 242 w 511"/>
                    <a:gd name="T53" fmla="*/ 188 h 457"/>
                    <a:gd name="T54" fmla="*/ 246 w 511"/>
                    <a:gd name="T55" fmla="*/ 201 h 457"/>
                    <a:gd name="T56" fmla="*/ 233 w 511"/>
                    <a:gd name="T57" fmla="*/ 209 h 457"/>
                    <a:gd name="T58" fmla="*/ 218 w 511"/>
                    <a:gd name="T59" fmla="*/ 222 h 457"/>
                    <a:gd name="T60" fmla="*/ 208 w 511"/>
                    <a:gd name="T61" fmla="*/ 237 h 457"/>
                    <a:gd name="T62" fmla="*/ 197 w 511"/>
                    <a:gd name="T63" fmla="*/ 246 h 457"/>
                    <a:gd name="T64" fmla="*/ 177 w 511"/>
                    <a:gd name="T65" fmla="*/ 246 h 457"/>
                    <a:gd name="T66" fmla="*/ 148 w 511"/>
                    <a:gd name="T67" fmla="*/ 258 h 457"/>
                    <a:gd name="T68" fmla="*/ 103 w 511"/>
                    <a:gd name="T69" fmla="*/ 250 h 457"/>
                    <a:gd name="T70" fmla="*/ 62 w 511"/>
                    <a:gd name="T71" fmla="*/ 261 h 457"/>
                    <a:gd name="T72" fmla="*/ 49 w 511"/>
                    <a:gd name="T73" fmla="*/ 269 h 457"/>
                    <a:gd name="T74" fmla="*/ 36 w 511"/>
                    <a:gd name="T75" fmla="*/ 276 h 457"/>
                    <a:gd name="T76" fmla="*/ 39 w 511"/>
                    <a:gd name="T77" fmla="*/ 290 h 457"/>
                    <a:gd name="T78" fmla="*/ 52 w 511"/>
                    <a:gd name="T79" fmla="*/ 297 h 457"/>
                    <a:gd name="T80" fmla="*/ 51 w 511"/>
                    <a:gd name="T81" fmla="*/ 305 h 457"/>
                    <a:gd name="T82" fmla="*/ 58 w 511"/>
                    <a:gd name="T83" fmla="*/ 327 h 457"/>
                    <a:gd name="T84" fmla="*/ 43 w 511"/>
                    <a:gd name="T85" fmla="*/ 348 h 457"/>
                    <a:gd name="T86" fmla="*/ 30 w 511"/>
                    <a:gd name="T87" fmla="*/ 363 h 457"/>
                    <a:gd name="T88" fmla="*/ 4 w 511"/>
                    <a:gd name="T89" fmla="*/ 393 h 457"/>
                    <a:gd name="T90" fmla="*/ 2 w 511"/>
                    <a:gd name="T91" fmla="*/ 397 h 457"/>
                    <a:gd name="T92" fmla="*/ 69 w 511"/>
                    <a:gd name="T93" fmla="*/ 410 h 457"/>
                    <a:gd name="T94" fmla="*/ 276 w 511"/>
                    <a:gd name="T95" fmla="*/ 369 h 457"/>
                    <a:gd name="T96" fmla="*/ 349 w 511"/>
                    <a:gd name="T97" fmla="*/ 354 h 457"/>
                    <a:gd name="T98" fmla="*/ 361 w 511"/>
                    <a:gd name="T99" fmla="*/ 363 h 457"/>
                    <a:gd name="T100" fmla="*/ 374 w 511"/>
                    <a:gd name="T101" fmla="*/ 367 h 457"/>
                    <a:gd name="T102" fmla="*/ 381 w 511"/>
                    <a:gd name="T103" fmla="*/ 389 h 457"/>
                    <a:gd name="T104" fmla="*/ 400 w 511"/>
                    <a:gd name="T105" fmla="*/ 401 h 457"/>
                    <a:gd name="T106" fmla="*/ 415 w 511"/>
                    <a:gd name="T107" fmla="*/ 406 h 457"/>
                    <a:gd name="T108" fmla="*/ 487 w 511"/>
                    <a:gd name="T109" fmla="*/ 431 h 457"/>
                    <a:gd name="T110" fmla="*/ 475 w 511"/>
                    <a:gd name="T111" fmla="*/ 408 h 457"/>
                    <a:gd name="T112" fmla="*/ 475 w 511"/>
                    <a:gd name="T113" fmla="*/ 399 h 457"/>
                    <a:gd name="T114" fmla="*/ 483 w 511"/>
                    <a:gd name="T115" fmla="*/ 410 h 457"/>
                    <a:gd name="T116" fmla="*/ 489 w 511"/>
                    <a:gd name="T117" fmla="*/ 442 h 457"/>
                    <a:gd name="T118" fmla="*/ 489 w 511"/>
                    <a:gd name="T119" fmla="*/ 457 h 457"/>
                    <a:gd name="T120" fmla="*/ 498 w 511"/>
                    <a:gd name="T121" fmla="*/ 448 h 457"/>
                    <a:gd name="T122" fmla="*/ 505 w 511"/>
                    <a:gd name="T123" fmla="*/ 425 h 457"/>
                    <a:gd name="T124" fmla="*/ 500 w 511"/>
                    <a:gd name="T125" fmla="*/ 414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1" h="457">
                      <a:moveTo>
                        <a:pt x="500" y="414"/>
                      </a:moveTo>
                      <a:lnTo>
                        <a:pt x="511" y="402"/>
                      </a:lnTo>
                      <a:lnTo>
                        <a:pt x="511" y="397"/>
                      </a:lnTo>
                      <a:lnTo>
                        <a:pt x="505" y="389"/>
                      </a:lnTo>
                      <a:lnTo>
                        <a:pt x="492" y="312"/>
                      </a:lnTo>
                      <a:lnTo>
                        <a:pt x="489" y="307"/>
                      </a:lnTo>
                      <a:lnTo>
                        <a:pt x="490" y="241"/>
                      </a:lnTo>
                      <a:lnTo>
                        <a:pt x="490" y="233"/>
                      </a:lnTo>
                      <a:lnTo>
                        <a:pt x="487" y="228"/>
                      </a:lnTo>
                      <a:lnTo>
                        <a:pt x="487" y="222"/>
                      </a:lnTo>
                      <a:lnTo>
                        <a:pt x="472" y="152"/>
                      </a:lnTo>
                      <a:lnTo>
                        <a:pt x="460" y="143"/>
                      </a:lnTo>
                      <a:lnTo>
                        <a:pt x="458" y="152"/>
                      </a:lnTo>
                      <a:lnTo>
                        <a:pt x="455" y="145"/>
                      </a:lnTo>
                      <a:lnTo>
                        <a:pt x="457" y="132"/>
                      </a:lnTo>
                      <a:lnTo>
                        <a:pt x="453" y="119"/>
                      </a:lnTo>
                      <a:lnTo>
                        <a:pt x="447" y="111"/>
                      </a:lnTo>
                      <a:lnTo>
                        <a:pt x="443" y="98"/>
                      </a:lnTo>
                      <a:lnTo>
                        <a:pt x="443" y="85"/>
                      </a:lnTo>
                      <a:lnTo>
                        <a:pt x="445" y="81"/>
                      </a:lnTo>
                      <a:lnTo>
                        <a:pt x="445" y="73"/>
                      </a:lnTo>
                      <a:lnTo>
                        <a:pt x="443" y="66"/>
                      </a:lnTo>
                      <a:lnTo>
                        <a:pt x="443" y="60"/>
                      </a:lnTo>
                      <a:lnTo>
                        <a:pt x="442" y="53"/>
                      </a:lnTo>
                      <a:lnTo>
                        <a:pt x="434" y="47"/>
                      </a:lnTo>
                      <a:lnTo>
                        <a:pt x="432" y="40"/>
                      </a:lnTo>
                      <a:lnTo>
                        <a:pt x="432" y="23"/>
                      </a:lnTo>
                      <a:lnTo>
                        <a:pt x="427" y="15"/>
                      </a:lnTo>
                      <a:lnTo>
                        <a:pt x="427" y="8"/>
                      </a:lnTo>
                      <a:lnTo>
                        <a:pt x="425" y="4"/>
                      </a:lnTo>
                      <a:lnTo>
                        <a:pt x="425" y="0"/>
                      </a:lnTo>
                      <a:lnTo>
                        <a:pt x="372" y="15"/>
                      </a:lnTo>
                      <a:lnTo>
                        <a:pt x="323" y="25"/>
                      </a:lnTo>
                      <a:lnTo>
                        <a:pt x="317" y="25"/>
                      </a:lnTo>
                      <a:lnTo>
                        <a:pt x="302" y="32"/>
                      </a:lnTo>
                      <a:lnTo>
                        <a:pt x="278" y="58"/>
                      </a:lnTo>
                      <a:lnTo>
                        <a:pt x="257" y="96"/>
                      </a:lnTo>
                      <a:lnTo>
                        <a:pt x="257" y="103"/>
                      </a:lnTo>
                      <a:lnTo>
                        <a:pt x="246" y="119"/>
                      </a:lnTo>
                      <a:lnTo>
                        <a:pt x="244" y="122"/>
                      </a:lnTo>
                      <a:lnTo>
                        <a:pt x="237" y="130"/>
                      </a:lnTo>
                      <a:lnTo>
                        <a:pt x="223" y="143"/>
                      </a:lnTo>
                      <a:lnTo>
                        <a:pt x="223" y="149"/>
                      </a:lnTo>
                      <a:lnTo>
                        <a:pt x="229" y="154"/>
                      </a:lnTo>
                      <a:lnTo>
                        <a:pt x="231" y="158"/>
                      </a:lnTo>
                      <a:lnTo>
                        <a:pt x="229" y="150"/>
                      </a:lnTo>
                      <a:lnTo>
                        <a:pt x="237" y="147"/>
                      </a:lnTo>
                      <a:lnTo>
                        <a:pt x="237" y="158"/>
                      </a:lnTo>
                      <a:lnTo>
                        <a:pt x="246" y="152"/>
                      </a:lnTo>
                      <a:lnTo>
                        <a:pt x="242" y="160"/>
                      </a:lnTo>
                      <a:lnTo>
                        <a:pt x="240" y="166"/>
                      </a:lnTo>
                      <a:lnTo>
                        <a:pt x="235" y="169"/>
                      </a:lnTo>
                      <a:lnTo>
                        <a:pt x="240" y="182"/>
                      </a:lnTo>
                      <a:lnTo>
                        <a:pt x="242" y="188"/>
                      </a:lnTo>
                      <a:lnTo>
                        <a:pt x="244" y="194"/>
                      </a:lnTo>
                      <a:lnTo>
                        <a:pt x="246" y="201"/>
                      </a:lnTo>
                      <a:lnTo>
                        <a:pt x="240" y="209"/>
                      </a:lnTo>
                      <a:lnTo>
                        <a:pt x="233" y="209"/>
                      </a:lnTo>
                      <a:lnTo>
                        <a:pt x="225" y="216"/>
                      </a:lnTo>
                      <a:lnTo>
                        <a:pt x="218" y="222"/>
                      </a:lnTo>
                      <a:lnTo>
                        <a:pt x="214" y="229"/>
                      </a:lnTo>
                      <a:lnTo>
                        <a:pt x="208" y="237"/>
                      </a:lnTo>
                      <a:lnTo>
                        <a:pt x="201" y="241"/>
                      </a:lnTo>
                      <a:lnTo>
                        <a:pt x="197" y="246"/>
                      </a:lnTo>
                      <a:lnTo>
                        <a:pt x="192" y="244"/>
                      </a:lnTo>
                      <a:lnTo>
                        <a:pt x="177" y="246"/>
                      </a:lnTo>
                      <a:lnTo>
                        <a:pt x="163" y="248"/>
                      </a:lnTo>
                      <a:lnTo>
                        <a:pt x="148" y="258"/>
                      </a:lnTo>
                      <a:lnTo>
                        <a:pt x="131" y="250"/>
                      </a:lnTo>
                      <a:lnTo>
                        <a:pt x="103" y="250"/>
                      </a:lnTo>
                      <a:lnTo>
                        <a:pt x="77" y="256"/>
                      </a:lnTo>
                      <a:lnTo>
                        <a:pt x="62" y="261"/>
                      </a:lnTo>
                      <a:lnTo>
                        <a:pt x="56" y="267"/>
                      </a:lnTo>
                      <a:lnTo>
                        <a:pt x="49" y="269"/>
                      </a:lnTo>
                      <a:lnTo>
                        <a:pt x="41" y="273"/>
                      </a:lnTo>
                      <a:lnTo>
                        <a:pt x="36" y="276"/>
                      </a:lnTo>
                      <a:lnTo>
                        <a:pt x="36" y="276"/>
                      </a:lnTo>
                      <a:lnTo>
                        <a:pt x="39" y="290"/>
                      </a:lnTo>
                      <a:lnTo>
                        <a:pt x="37" y="295"/>
                      </a:lnTo>
                      <a:lnTo>
                        <a:pt x="52" y="297"/>
                      </a:lnTo>
                      <a:lnTo>
                        <a:pt x="52" y="301"/>
                      </a:lnTo>
                      <a:lnTo>
                        <a:pt x="51" y="305"/>
                      </a:lnTo>
                      <a:lnTo>
                        <a:pt x="58" y="320"/>
                      </a:lnTo>
                      <a:lnTo>
                        <a:pt x="58" y="327"/>
                      </a:lnTo>
                      <a:lnTo>
                        <a:pt x="47" y="340"/>
                      </a:lnTo>
                      <a:lnTo>
                        <a:pt x="43" y="348"/>
                      </a:lnTo>
                      <a:lnTo>
                        <a:pt x="37" y="354"/>
                      </a:lnTo>
                      <a:lnTo>
                        <a:pt x="30" y="363"/>
                      </a:lnTo>
                      <a:lnTo>
                        <a:pt x="19" y="376"/>
                      </a:lnTo>
                      <a:lnTo>
                        <a:pt x="4" y="393"/>
                      </a:lnTo>
                      <a:lnTo>
                        <a:pt x="0" y="395"/>
                      </a:lnTo>
                      <a:lnTo>
                        <a:pt x="2" y="397"/>
                      </a:lnTo>
                      <a:lnTo>
                        <a:pt x="5" y="421"/>
                      </a:lnTo>
                      <a:lnTo>
                        <a:pt x="69" y="410"/>
                      </a:lnTo>
                      <a:lnTo>
                        <a:pt x="167" y="391"/>
                      </a:lnTo>
                      <a:lnTo>
                        <a:pt x="276" y="369"/>
                      </a:lnTo>
                      <a:lnTo>
                        <a:pt x="349" y="352"/>
                      </a:lnTo>
                      <a:lnTo>
                        <a:pt x="349" y="354"/>
                      </a:lnTo>
                      <a:lnTo>
                        <a:pt x="357" y="355"/>
                      </a:lnTo>
                      <a:lnTo>
                        <a:pt x="361" y="363"/>
                      </a:lnTo>
                      <a:lnTo>
                        <a:pt x="366" y="361"/>
                      </a:lnTo>
                      <a:lnTo>
                        <a:pt x="374" y="367"/>
                      </a:lnTo>
                      <a:lnTo>
                        <a:pt x="380" y="382"/>
                      </a:lnTo>
                      <a:lnTo>
                        <a:pt x="381" y="389"/>
                      </a:lnTo>
                      <a:lnTo>
                        <a:pt x="387" y="397"/>
                      </a:lnTo>
                      <a:lnTo>
                        <a:pt x="400" y="401"/>
                      </a:lnTo>
                      <a:lnTo>
                        <a:pt x="408" y="402"/>
                      </a:lnTo>
                      <a:lnTo>
                        <a:pt x="415" y="406"/>
                      </a:lnTo>
                      <a:lnTo>
                        <a:pt x="415" y="408"/>
                      </a:lnTo>
                      <a:lnTo>
                        <a:pt x="487" y="431"/>
                      </a:lnTo>
                      <a:lnTo>
                        <a:pt x="481" y="414"/>
                      </a:lnTo>
                      <a:lnTo>
                        <a:pt x="475" y="408"/>
                      </a:lnTo>
                      <a:lnTo>
                        <a:pt x="474" y="401"/>
                      </a:lnTo>
                      <a:lnTo>
                        <a:pt x="475" y="399"/>
                      </a:lnTo>
                      <a:lnTo>
                        <a:pt x="477" y="406"/>
                      </a:lnTo>
                      <a:lnTo>
                        <a:pt x="483" y="410"/>
                      </a:lnTo>
                      <a:lnTo>
                        <a:pt x="487" y="421"/>
                      </a:lnTo>
                      <a:lnTo>
                        <a:pt x="489" y="442"/>
                      </a:lnTo>
                      <a:lnTo>
                        <a:pt x="485" y="457"/>
                      </a:lnTo>
                      <a:lnTo>
                        <a:pt x="489" y="457"/>
                      </a:lnTo>
                      <a:lnTo>
                        <a:pt x="490" y="449"/>
                      </a:lnTo>
                      <a:lnTo>
                        <a:pt x="498" y="448"/>
                      </a:lnTo>
                      <a:lnTo>
                        <a:pt x="500" y="440"/>
                      </a:lnTo>
                      <a:lnTo>
                        <a:pt x="505" y="425"/>
                      </a:lnTo>
                      <a:lnTo>
                        <a:pt x="500" y="417"/>
                      </a:lnTo>
                      <a:lnTo>
                        <a:pt x="500" y="414"/>
                      </a:lnTo>
                      <a:close/>
                    </a:path>
                  </a:pathLst>
                </a:custGeom>
                <a:solidFill>
                  <a:schemeClr val="tx2"/>
                </a:solid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167" name="Freeform 329"/>
                <p:cNvSpPr>
                  <a:spLocks/>
                </p:cNvSpPr>
                <p:nvPr/>
              </p:nvSpPr>
              <p:spPr bwMode="auto">
                <a:xfrm>
                  <a:off x="4906045" y="2105075"/>
                  <a:ext cx="146025" cy="81972"/>
                </a:xfrm>
                <a:custGeom>
                  <a:avLst/>
                  <a:gdLst>
                    <a:gd name="T0" fmla="*/ 139 w 152"/>
                    <a:gd name="T1" fmla="*/ 11 h 94"/>
                    <a:gd name="T2" fmla="*/ 135 w 152"/>
                    <a:gd name="T3" fmla="*/ 9 h 94"/>
                    <a:gd name="T4" fmla="*/ 129 w 152"/>
                    <a:gd name="T5" fmla="*/ 11 h 94"/>
                    <a:gd name="T6" fmla="*/ 122 w 152"/>
                    <a:gd name="T7" fmla="*/ 15 h 94"/>
                    <a:gd name="T8" fmla="*/ 112 w 152"/>
                    <a:gd name="T9" fmla="*/ 28 h 94"/>
                    <a:gd name="T10" fmla="*/ 109 w 152"/>
                    <a:gd name="T11" fmla="*/ 30 h 94"/>
                    <a:gd name="T12" fmla="*/ 101 w 152"/>
                    <a:gd name="T13" fmla="*/ 32 h 94"/>
                    <a:gd name="T14" fmla="*/ 107 w 152"/>
                    <a:gd name="T15" fmla="*/ 24 h 94"/>
                    <a:gd name="T16" fmla="*/ 114 w 152"/>
                    <a:gd name="T17" fmla="*/ 19 h 94"/>
                    <a:gd name="T18" fmla="*/ 114 w 152"/>
                    <a:gd name="T19" fmla="*/ 11 h 94"/>
                    <a:gd name="T20" fmla="*/ 120 w 152"/>
                    <a:gd name="T21" fmla="*/ 0 h 94"/>
                    <a:gd name="T22" fmla="*/ 99 w 152"/>
                    <a:gd name="T23" fmla="*/ 24 h 94"/>
                    <a:gd name="T24" fmla="*/ 86 w 152"/>
                    <a:gd name="T25" fmla="*/ 30 h 94"/>
                    <a:gd name="T26" fmla="*/ 65 w 152"/>
                    <a:gd name="T27" fmla="*/ 35 h 94"/>
                    <a:gd name="T28" fmla="*/ 60 w 152"/>
                    <a:gd name="T29" fmla="*/ 37 h 94"/>
                    <a:gd name="T30" fmla="*/ 56 w 152"/>
                    <a:gd name="T31" fmla="*/ 43 h 94"/>
                    <a:gd name="T32" fmla="*/ 49 w 152"/>
                    <a:gd name="T33" fmla="*/ 43 h 94"/>
                    <a:gd name="T34" fmla="*/ 35 w 152"/>
                    <a:gd name="T35" fmla="*/ 50 h 94"/>
                    <a:gd name="T36" fmla="*/ 30 w 152"/>
                    <a:gd name="T37" fmla="*/ 50 h 94"/>
                    <a:gd name="T38" fmla="*/ 22 w 152"/>
                    <a:gd name="T39" fmla="*/ 54 h 94"/>
                    <a:gd name="T40" fmla="*/ 24 w 152"/>
                    <a:gd name="T41" fmla="*/ 62 h 94"/>
                    <a:gd name="T42" fmla="*/ 17 w 152"/>
                    <a:gd name="T43" fmla="*/ 60 h 94"/>
                    <a:gd name="T44" fmla="*/ 15 w 152"/>
                    <a:gd name="T45" fmla="*/ 67 h 94"/>
                    <a:gd name="T46" fmla="*/ 2 w 152"/>
                    <a:gd name="T47" fmla="*/ 75 h 94"/>
                    <a:gd name="T48" fmla="*/ 0 w 152"/>
                    <a:gd name="T49" fmla="*/ 84 h 94"/>
                    <a:gd name="T50" fmla="*/ 0 w 152"/>
                    <a:gd name="T51" fmla="*/ 90 h 94"/>
                    <a:gd name="T52" fmla="*/ 2 w 152"/>
                    <a:gd name="T53" fmla="*/ 92 h 94"/>
                    <a:gd name="T54" fmla="*/ 15 w 152"/>
                    <a:gd name="T55" fmla="*/ 88 h 94"/>
                    <a:gd name="T56" fmla="*/ 7 w 152"/>
                    <a:gd name="T57" fmla="*/ 94 h 94"/>
                    <a:gd name="T58" fmla="*/ 22 w 152"/>
                    <a:gd name="T59" fmla="*/ 88 h 94"/>
                    <a:gd name="T60" fmla="*/ 47 w 152"/>
                    <a:gd name="T61" fmla="*/ 73 h 94"/>
                    <a:gd name="T62" fmla="*/ 49 w 152"/>
                    <a:gd name="T63" fmla="*/ 73 h 94"/>
                    <a:gd name="T64" fmla="*/ 58 w 152"/>
                    <a:gd name="T65" fmla="*/ 67 h 94"/>
                    <a:gd name="T66" fmla="*/ 64 w 152"/>
                    <a:gd name="T67" fmla="*/ 64 h 94"/>
                    <a:gd name="T68" fmla="*/ 79 w 152"/>
                    <a:gd name="T69" fmla="*/ 56 h 94"/>
                    <a:gd name="T70" fmla="*/ 86 w 152"/>
                    <a:gd name="T71" fmla="*/ 52 h 94"/>
                    <a:gd name="T72" fmla="*/ 94 w 152"/>
                    <a:gd name="T73" fmla="*/ 49 h 94"/>
                    <a:gd name="T74" fmla="*/ 99 w 152"/>
                    <a:gd name="T75" fmla="*/ 47 h 94"/>
                    <a:gd name="T76" fmla="*/ 112 w 152"/>
                    <a:gd name="T77" fmla="*/ 37 h 94"/>
                    <a:gd name="T78" fmla="*/ 114 w 152"/>
                    <a:gd name="T79" fmla="*/ 32 h 94"/>
                    <a:gd name="T80" fmla="*/ 122 w 152"/>
                    <a:gd name="T81" fmla="*/ 30 h 94"/>
                    <a:gd name="T82" fmla="*/ 135 w 152"/>
                    <a:gd name="T83" fmla="*/ 19 h 94"/>
                    <a:gd name="T84" fmla="*/ 143 w 152"/>
                    <a:gd name="T85" fmla="*/ 15 h 94"/>
                    <a:gd name="T86" fmla="*/ 152 w 152"/>
                    <a:gd name="T87" fmla="*/ 3 h 94"/>
                    <a:gd name="T88" fmla="*/ 144 w 152"/>
                    <a:gd name="T89" fmla="*/ 7 h 94"/>
                    <a:gd name="T90" fmla="*/ 139 w 152"/>
                    <a:gd name="T91"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2" h="94">
                      <a:moveTo>
                        <a:pt x="139" y="11"/>
                      </a:moveTo>
                      <a:lnTo>
                        <a:pt x="135" y="9"/>
                      </a:lnTo>
                      <a:lnTo>
                        <a:pt x="129" y="11"/>
                      </a:lnTo>
                      <a:lnTo>
                        <a:pt x="122" y="15"/>
                      </a:lnTo>
                      <a:lnTo>
                        <a:pt x="112" y="28"/>
                      </a:lnTo>
                      <a:lnTo>
                        <a:pt x="109" y="30"/>
                      </a:lnTo>
                      <a:lnTo>
                        <a:pt x="101" y="32"/>
                      </a:lnTo>
                      <a:lnTo>
                        <a:pt x="107" y="24"/>
                      </a:lnTo>
                      <a:lnTo>
                        <a:pt x="114" y="19"/>
                      </a:lnTo>
                      <a:lnTo>
                        <a:pt x="114" y="11"/>
                      </a:lnTo>
                      <a:lnTo>
                        <a:pt x="120" y="0"/>
                      </a:lnTo>
                      <a:lnTo>
                        <a:pt x="99" y="24"/>
                      </a:lnTo>
                      <a:lnTo>
                        <a:pt x="86" y="30"/>
                      </a:lnTo>
                      <a:lnTo>
                        <a:pt x="65" y="35"/>
                      </a:lnTo>
                      <a:lnTo>
                        <a:pt x="60" y="37"/>
                      </a:lnTo>
                      <a:lnTo>
                        <a:pt x="56" y="43"/>
                      </a:lnTo>
                      <a:lnTo>
                        <a:pt x="49" y="43"/>
                      </a:lnTo>
                      <a:lnTo>
                        <a:pt x="35" y="50"/>
                      </a:lnTo>
                      <a:lnTo>
                        <a:pt x="30" y="50"/>
                      </a:lnTo>
                      <a:lnTo>
                        <a:pt x="22" y="54"/>
                      </a:lnTo>
                      <a:lnTo>
                        <a:pt x="24" y="62"/>
                      </a:lnTo>
                      <a:lnTo>
                        <a:pt x="17" y="60"/>
                      </a:lnTo>
                      <a:lnTo>
                        <a:pt x="15" y="67"/>
                      </a:lnTo>
                      <a:lnTo>
                        <a:pt x="2" y="75"/>
                      </a:lnTo>
                      <a:lnTo>
                        <a:pt x="0" y="84"/>
                      </a:lnTo>
                      <a:lnTo>
                        <a:pt x="0" y="90"/>
                      </a:lnTo>
                      <a:lnTo>
                        <a:pt x="2" y="92"/>
                      </a:lnTo>
                      <a:lnTo>
                        <a:pt x="15" y="88"/>
                      </a:lnTo>
                      <a:lnTo>
                        <a:pt x="7" y="94"/>
                      </a:lnTo>
                      <a:lnTo>
                        <a:pt x="22" y="88"/>
                      </a:lnTo>
                      <a:lnTo>
                        <a:pt x="47" y="73"/>
                      </a:lnTo>
                      <a:lnTo>
                        <a:pt x="49" y="73"/>
                      </a:lnTo>
                      <a:lnTo>
                        <a:pt x="58" y="67"/>
                      </a:lnTo>
                      <a:lnTo>
                        <a:pt x="64" y="64"/>
                      </a:lnTo>
                      <a:lnTo>
                        <a:pt x="79" y="56"/>
                      </a:lnTo>
                      <a:lnTo>
                        <a:pt x="86" y="52"/>
                      </a:lnTo>
                      <a:lnTo>
                        <a:pt x="94" y="49"/>
                      </a:lnTo>
                      <a:lnTo>
                        <a:pt x="99" y="47"/>
                      </a:lnTo>
                      <a:lnTo>
                        <a:pt x="112" y="37"/>
                      </a:lnTo>
                      <a:lnTo>
                        <a:pt x="114" y="32"/>
                      </a:lnTo>
                      <a:lnTo>
                        <a:pt x="122" y="30"/>
                      </a:lnTo>
                      <a:lnTo>
                        <a:pt x="135" y="19"/>
                      </a:lnTo>
                      <a:lnTo>
                        <a:pt x="143" y="15"/>
                      </a:lnTo>
                      <a:lnTo>
                        <a:pt x="152" y="3"/>
                      </a:lnTo>
                      <a:lnTo>
                        <a:pt x="144" y="7"/>
                      </a:lnTo>
                      <a:lnTo>
                        <a:pt x="139" y="11"/>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grpSp>
          <p:grpSp>
            <p:nvGrpSpPr>
              <p:cNvPr id="447" name="Group 446"/>
              <p:cNvGrpSpPr/>
              <p:nvPr/>
            </p:nvGrpSpPr>
            <p:grpSpPr>
              <a:xfrm>
                <a:off x="4907967" y="1921074"/>
                <a:ext cx="285325" cy="141272"/>
                <a:chOff x="4907967" y="1921074"/>
                <a:chExt cx="285325" cy="141272"/>
              </a:xfrm>
              <a:grpFill/>
            </p:grpSpPr>
            <p:sp>
              <p:nvSpPr>
                <p:cNvPr id="383" name="Freeform 144"/>
                <p:cNvSpPr>
                  <a:spLocks/>
                </p:cNvSpPr>
                <p:nvPr/>
              </p:nvSpPr>
              <p:spPr bwMode="auto">
                <a:xfrm>
                  <a:off x="4907967" y="1921074"/>
                  <a:ext cx="273797" cy="131678"/>
                </a:xfrm>
                <a:custGeom>
                  <a:avLst/>
                  <a:gdLst>
                    <a:gd name="T0" fmla="*/ 169 w 285"/>
                    <a:gd name="T1" fmla="*/ 6 h 151"/>
                    <a:gd name="T2" fmla="*/ 163 w 285"/>
                    <a:gd name="T3" fmla="*/ 13 h 151"/>
                    <a:gd name="T4" fmla="*/ 150 w 285"/>
                    <a:gd name="T5" fmla="*/ 30 h 151"/>
                    <a:gd name="T6" fmla="*/ 1 w 285"/>
                    <a:gd name="T7" fmla="*/ 62 h 151"/>
                    <a:gd name="T8" fmla="*/ 0 w 285"/>
                    <a:gd name="T9" fmla="*/ 136 h 151"/>
                    <a:gd name="T10" fmla="*/ 48 w 285"/>
                    <a:gd name="T11" fmla="*/ 130 h 151"/>
                    <a:gd name="T12" fmla="*/ 69 w 285"/>
                    <a:gd name="T13" fmla="*/ 126 h 151"/>
                    <a:gd name="T14" fmla="*/ 80 w 285"/>
                    <a:gd name="T15" fmla="*/ 122 h 151"/>
                    <a:gd name="T16" fmla="*/ 129 w 285"/>
                    <a:gd name="T17" fmla="*/ 111 h 151"/>
                    <a:gd name="T18" fmla="*/ 159 w 285"/>
                    <a:gd name="T19" fmla="*/ 104 h 151"/>
                    <a:gd name="T20" fmla="*/ 169 w 285"/>
                    <a:gd name="T21" fmla="*/ 115 h 151"/>
                    <a:gd name="T22" fmla="*/ 174 w 285"/>
                    <a:gd name="T23" fmla="*/ 122 h 151"/>
                    <a:gd name="T24" fmla="*/ 178 w 285"/>
                    <a:gd name="T25" fmla="*/ 128 h 151"/>
                    <a:gd name="T26" fmla="*/ 189 w 285"/>
                    <a:gd name="T27" fmla="*/ 126 h 151"/>
                    <a:gd name="T28" fmla="*/ 191 w 285"/>
                    <a:gd name="T29" fmla="*/ 128 h 151"/>
                    <a:gd name="T30" fmla="*/ 195 w 285"/>
                    <a:gd name="T31" fmla="*/ 136 h 151"/>
                    <a:gd name="T32" fmla="*/ 199 w 285"/>
                    <a:gd name="T33" fmla="*/ 151 h 151"/>
                    <a:gd name="T34" fmla="*/ 210 w 285"/>
                    <a:gd name="T35" fmla="*/ 143 h 151"/>
                    <a:gd name="T36" fmla="*/ 221 w 285"/>
                    <a:gd name="T37" fmla="*/ 126 h 151"/>
                    <a:gd name="T38" fmla="*/ 231 w 285"/>
                    <a:gd name="T39" fmla="*/ 115 h 151"/>
                    <a:gd name="T40" fmla="*/ 235 w 285"/>
                    <a:gd name="T41" fmla="*/ 136 h 151"/>
                    <a:gd name="T42" fmla="*/ 248 w 285"/>
                    <a:gd name="T43" fmla="*/ 130 h 151"/>
                    <a:gd name="T44" fmla="*/ 253 w 285"/>
                    <a:gd name="T45" fmla="*/ 122 h 151"/>
                    <a:gd name="T46" fmla="*/ 282 w 285"/>
                    <a:gd name="T47" fmla="*/ 109 h 151"/>
                    <a:gd name="T48" fmla="*/ 282 w 285"/>
                    <a:gd name="T49" fmla="*/ 89 h 151"/>
                    <a:gd name="T50" fmla="*/ 265 w 285"/>
                    <a:gd name="T51" fmla="*/ 72 h 151"/>
                    <a:gd name="T52" fmla="*/ 250 w 285"/>
                    <a:gd name="T53" fmla="*/ 70 h 151"/>
                    <a:gd name="T54" fmla="*/ 265 w 285"/>
                    <a:gd name="T55" fmla="*/ 75 h 151"/>
                    <a:gd name="T56" fmla="*/ 274 w 285"/>
                    <a:gd name="T57" fmla="*/ 83 h 151"/>
                    <a:gd name="T58" fmla="*/ 270 w 285"/>
                    <a:gd name="T59" fmla="*/ 100 h 151"/>
                    <a:gd name="T60" fmla="*/ 250 w 285"/>
                    <a:gd name="T61" fmla="*/ 109 h 151"/>
                    <a:gd name="T62" fmla="*/ 238 w 285"/>
                    <a:gd name="T63" fmla="*/ 107 h 151"/>
                    <a:gd name="T64" fmla="*/ 225 w 285"/>
                    <a:gd name="T65" fmla="*/ 92 h 151"/>
                    <a:gd name="T66" fmla="*/ 219 w 285"/>
                    <a:gd name="T67" fmla="*/ 83 h 151"/>
                    <a:gd name="T68" fmla="*/ 219 w 285"/>
                    <a:gd name="T69" fmla="*/ 79 h 151"/>
                    <a:gd name="T70" fmla="*/ 199 w 285"/>
                    <a:gd name="T71" fmla="*/ 64 h 151"/>
                    <a:gd name="T72" fmla="*/ 186 w 285"/>
                    <a:gd name="T73" fmla="*/ 64 h 151"/>
                    <a:gd name="T74" fmla="*/ 188 w 285"/>
                    <a:gd name="T75" fmla="*/ 58 h 151"/>
                    <a:gd name="T76" fmla="*/ 191 w 285"/>
                    <a:gd name="T77" fmla="*/ 43 h 151"/>
                    <a:gd name="T78" fmla="*/ 193 w 285"/>
                    <a:gd name="T79" fmla="*/ 34 h 151"/>
                    <a:gd name="T80" fmla="*/ 208 w 285"/>
                    <a:gd name="T81" fmla="*/ 19 h 151"/>
                    <a:gd name="T82" fmla="*/ 203 w 285"/>
                    <a:gd name="T83" fmla="*/ 21 h 151"/>
                    <a:gd name="T84" fmla="*/ 189 w 285"/>
                    <a:gd name="T85" fmla="*/ 17 h 151"/>
                    <a:gd name="T86" fmla="*/ 182 w 285"/>
                    <a:gd name="T87" fmla="*/ 8 h 151"/>
                    <a:gd name="T88" fmla="*/ 180 w 285"/>
                    <a:gd name="T8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5" h="151">
                      <a:moveTo>
                        <a:pt x="176" y="2"/>
                      </a:moveTo>
                      <a:lnTo>
                        <a:pt x="169" y="6"/>
                      </a:lnTo>
                      <a:lnTo>
                        <a:pt x="165" y="13"/>
                      </a:lnTo>
                      <a:lnTo>
                        <a:pt x="163" y="13"/>
                      </a:lnTo>
                      <a:lnTo>
                        <a:pt x="159" y="19"/>
                      </a:lnTo>
                      <a:lnTo>
                        <a:pt x="150" y="30"/>
                      </a:lnTo>
                      <a:lnTo>
                        <a:pt x="62" y="51"/>
                      </a:lnTo>
                      <a:lnTo>
                        <a:pt x="1" y="62"/>
                      </a:lnTo>
                      <a:lnTo>
                        <a:pt x="1" y="70"/>
                      </a:lnTo>
                      <a:lnTo>
                        <a:pt x="0" y="136"/>
                      </a:lnTo>
                      <a:lnTo>
                        <a:pt x="3" y="141"/>
                      </a:lnTo>
                      <a:lnTo>
                        <a:pt x="48" y="130"/>
                      </a:lnTo>
                      <a:lnTo>
                        <a:pt x="56" y="130"/>
                      </a:lnTo>
                      <a:lnTo>
                        <a:pt x="69" y="126"/>
                      </a:lnTo>
                      <a:lnTo>
                        <a:pt x="73" y="126"/>
                      </a:lnTo>
                      <a:lnTo>
                        <a:pt x="80" y="122"/>
                      </a:lnTo>
                      <a:lnTo>
                        <a:pt x="120" y="113"/>
                      </a:lnTo>
                      <a:lnTo>
                        <a:pt x="129" y="111"/>
                      </a:lnTo>
                      <a:lnTo>
                        <a:pt x="133" y="111"/>
                      </a:lnTo>
                      <a:lnTo>
                        <a:pt x="159" y="104"/>
                      </a:lnTo>
                      <a:lnTo>
                        <a:pt x="167" y="109"/>
                      </a:lnTo>
                      <a:lnTo>
                        <a:pt x="169" y="115"/>
                      </a:lnTo>
                      <a:lnTo>
                        <a:pt x="172" y="117"/>
                      </a:lnTo>
                      <a:lnTo>
                        <a:pt x="174" y="122"/>
                      </a:lnTo>
                      <a:lnTo>
                        <a:pt x="178" y="126"/>
                      </a:lnTo>
                      <a:lnTo>
                        <a:pt x="178" y="128"/>
                      </a:lnTo>
                      <a:lnTo>
                        <a:pt x="184" y="132"/>
                      </a:lnTo>
                      <a:lnTo>
                        <a:pt x="189" y="126"/>
                      </a:lnTo>
                      <a:lnTo>
                        <a:pt x="191" y="120"/>
                      </a:lnTo>
                      <a:lnTo>
                        <a:pt x="191" y="128"/>
                      </a:lnTo>
                      <a:lnTo>
                        <a:pt x="189" y="134"/>
                      </a:lnTo>
                      <a:lnTo>
                        <a:pt x="195" y="136"/>
                      </a:lnTo>
                      <a:lnTo>
                        <a:pt x="199" y="147"/>
                      </a:lnTo>
                      <a:lnTo>
                        <a:pt x="199" y="151"/>
                      </a:lnTo>
                      <a:lnTo>
                        <a:pt x="203" y="143"/>
                      </a:lnTo>
                      <a:lnTo>
                        <a:pt x="210" y="143"/>
                      </a:lnTo>
                      <a:lnTo>
                        <a:pt x="214" y="132"/>
                      </a:lnTo>
                      <a:lnTo>
                        <a:pt x="221" y="126"/>
                      </a:lnTo>
                      <a:lnTo>
                        <a:pt x="223" y="120"/>
                      </a:lnTo>
                      <a:lnTo>
                        <a:pt x="231" y="115"/>
                      </a:lnTo>
                      <a:lnTo>
                        <a:pt x="231" y="122"/>
                      </a:lnTo>
                      <a:lnTo>
                        <a:pt x="235" y="136"/>
                      </a:lnTo>
                      <a:lnTo>
                        <a:pt x="242" y="134"/>
                      </a:lnTo>
                      <a:lnTo>
                        <a:pt x="248" y="130"/>
                      </a:lnTo>
                      <a:lnTo>
                        <a:pt x="250" y="122"/>
                      </a:lnTo>
                      <a:lnTo>
                        <a:pt x="253" y="122"/>
                      </a:lnTo>
                      <a:lnTo>
                        <a:pt x="272" y="111"/>
                      </a:lnTo>
                      <a:lnTo>
                        <a:pt x="282" y="109"/>
                      </a:lnTo>
                      <a:lnTo>
                        <a:pt x="285" y="102"/>
                      </a:lnTo>
                      <a:lnTo>
                        <a:pt x="282" y="89"/>
                      </a:lnTo>
                      <a:lnTo>
                        <a:pt x="272" y="75"/>
                      </a:lnTo>
                      <a:lnTo>
                        <a:pt x="265" y="72"/>
                      </a:lnTo>
                      <a:lnTo>
                        <a:pt x="257" y="68"/>
                      </a:lnTo>
                      <a:lnTo>
                        <a:pt x="250" y="70"/>
                      </a:lnTo>
                      <a:lnTo>
                        <a:pt x="257" y="72"/>
                      </a:lnTo>
                      <a:lnTo>
                        <a:pt x="265" y="75"/>
                      </a:lnTo>
                      <a:lnTo>
                        <a:pt x="268" y="83"/>
                      </a:lnTo>
                      <a:lnTo>
                        <a:pt x="274" y="83"/>
                      </a:lnTo>
                      <a:lnTo>
                        <a:pt x="278" y="94"/>
                      </a:lnTo>
                      <a:lnTo>
                        <a:pt x="270" y="100"/>
                      </a:lnTo>
                      <a:lnTo>
                        <a:pt x="257" y="111"/>
                      </a:lnTo>
                      <a:lnTo>
                        <a:pt x="250" y="109"/>
                      </a:lnTo>
                      <a:lnTo>
                        <a:pt x="244" y="109"/>
                      </a:lnTo>
                      <a:lnTo>
                        <a:pt x="238" y="107"/>
                      </a:lnTo>
                      <a:lnTo>
                        <a:pt x="233" y="94"/>
                      </a:lnTo>
                      <a:lnTo>
                        <a:pt x="225" y="92"/>
                      </a:lnTo>
                      <a:lnTo>
                        <a:pt x="219" y="89"/>
                      </a:lnTo>
                      <a:lnTo>
                        <a:pt x="219" y="83"/>
                      </a:lnTo>
                      <a:lnTo>
                        <a:pt x="225" y="87"/>
                      </a:lnTo>
                      <a:lnTo>
                        <a:pt x="219" y="79"/>
                      </a:lnTo>
                      <a:lnTo>
                        <a:pt x="206" y="66"/>
                      </a:lnTo>
                      <a:lnTo>
                        <a:pt x="199" y="64"/>
                      </a:lnTo>
                      <a:lnTo>
                        <a:pt x="191" y="68"/>
                      </a:lnTo>
                      <a:lnTo>
                        <a:pt x="186" y="64"/>
                      </a:lnTo>
                      <a:lnTo>
                        <a:pt x="180" y="58"/>
                      </a:lnTo>
                      <a:lnTo>
                        <a:pt x="188" y="58"/>
                      </a:lnTo>
                      <a:lnTo>
                        <a:pt x="186" y="51"/>
                      </a:lnTo>
                      <a:lnTo>
                        <a:pt x="191" y="43"/>
                      </a:lnTo>
                      <a:lnTo>
                        <a:pt x="189" y="42"/>
                      </a:lnTo>
                      <a:lnTo>
                        <a:pt x="193" y="34"/>
                      </a:lnTo>
                      <a:lnTo>
                        <a:pt x="206" y="26"/>
                      </a:lnTo>
                      <a:lnTo>
                        <a:pt x="208" y="19"/>
                      </a:lnTo>
                      <a:lnTo>
                        <a:pt x="201" y="19"/>
                      </a:lnTo>
                      <a:lnTo>
                        <a:pt x="203" y="21"/>
                      </a:lnTo>
                      <a:lnTo>
                        <a:pt x="195" y="23"/>
                      </a:lnTo>
                      <a:lnTo>
                        <a:pt x="189" y="17"/>
                      </a:lnTo>
                      <a:lnTo>
                        <a:pt x="188" y="10"/>
                      </a:lnTo>
                      <a:lnTo>
                        <a:pt x="182" y="8"/>
                      </a:lnTo>
                      <a:lnTo>
                        <a:pt x="184" y="0"/>
                      </a:lnTo>
                      <a:lnTo>
                        <a:pt x="180" y="0"/>
                      </a:lnTo>
                      <a:lnTo>
                        <a:pt x="176" y="2"/>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168" name="Freeform 330"/>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169" name="Freeform 331"/>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170" name="Freeform 332"/>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171" name="Freeform 333"/>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172" name="Freeform 334"/>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173" name="Freeform 335"/>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grpSp>
          <p:grpSp>
            <p:nvGrpSpPr>
              <p:cNvPr id="448" name="Group 447"/>
              <p:cNvGrpSpPr/>
              <p:nvPr/>
            </p:nvGrpSpPr>
            <p:grpSpPr>
              <a:xfrm>
                <a:off x="4998272" y="1471973"/>
                <a:ext cx="320870" cy="429916"/>
                <a:chOff x="4998272" y="1471973"/>
                <a:chExt cx="320870" cy="429916"/>
              </a:xfrm>
              <a:grpFill/>
            </p:grpSpPr>
            <p:sp>
              <p:nvSpPr>
                <p:cNvPr id="386" name="Freeform 147"/>
                <p:cNvSpPr>
                  <a:spLocks/>
                </p:cNvSpPr>
                <p:nvPr/>
              </p:nvSpPr>
              <p:spPr bwMode="auto">
                <a:xfrm>
                  <a:off x="4998272" y="1471973"/>
                  <a:ext cx="299735" cy="429916"/>
                </a:xfrm>
                <a:custGeom>
                  <a:avLst/>
                  <a:gdLst>
                    <a:gd name="T0" fmla="*/ 295 w 312"/>
                    <a:gd name="T1" fmla="*/ 226 h 493"/>
                    <a:gd name="T2" fmla="*/ 291 w 312"/>
                    <a:gd name="T3" fmla="*/ 199 h 493"/>
                    <a:gd name="T4" fmla="*/ 280 w 312"/>
                    <a:gd name="T5" fmla="*/ 197 h 493"/>
                    <a:gd name="T6" fmla="*/ 263 w 312"/>
                    <a:gd name="T7" fmla="*/ 190 h 493"/>
                    <a:gd name="T8" fmla="*/ 255 w 312"/>
                    <a:gd name="T9" fmla="*/ 171 h 493"/>
                    <a:gd name="T10" fmla="*/ 246 w 312"/>
                    <a:gd name="T11" fmla="*/ 162 h 493"/>
                    <a:gd name="T12" fmla="*/ 225 w 312"/>
                    <a:gd name="T13" fmla="*/ 158 h 493"/>
                    <a:gd name="T14" fmla="*/ 219 w 312"/>
                    <a:gd name="T15" fmla="*/ 139 h 493"/>
                    <a:gd name="T16" fmla="*/ 182 w 312"/>
                    <a:gd name="T17" fmla="*/ 19 h 493"/>
                    <a:gd name="T18" fmla="*/ 148 w 312"/>
                    <a:gd name="T19" fmla="*/ 2 h 493"/>
                    <a:gd name="T20" fmla="*/ 127 w 312"/>
                    <a:gd name="T21" fmla="*/ 9 h 493"/>
                    <a:gd name="T22" fmla="*/ 109 w 312"/>
                    <a:gd name="T23" fmla="*/ 23 h 493"/>
                    <a:gd name="T24" fmla="*/ 86 w 312"/>
                    <a:gd name="T25" fmla="*/ 23 h 493"/>
                    <a:gd name="T26" fmla="*/ 69 w 312"/>
                    <a:gd name="T27" fmla="*/ 9 h 493"/>
                    <a:gd name="T28" fmla="*/ 35 w 312"/>
                    <a:gd name="T29" fmla="*/ 141 h 493"/>
                    <a:gd name="T30" fmla="*/ 35 w 312"/>
                    <a:gd name="T31" fmla="*/ 182 h 493"/>
                    <a:gd name="T32" fmla="*/ 37 w 312"/>
                    <a:gd name="T33" fmla="*/ 209 h 493"/>
                    <a:gd name="T34" fmla="*/ 20 w 312"/>
                    <a:gd name="T35" fmla="*/ 237 h 493"/>
                    <a:gd name="T36" fmla="*/ 20 w 312"/>
                    <a:gd name="T37" fmla="*/ 248 h 493"/>
                    <a:gd name="T38" fmla="*/ 18 w 312"/>
                    <a:gd name="T39" fmla="*/ 263 h 493"/>
                    <a:gd name="T40" fmla="*/ 0 w 312"/>
                    <a:gd name="T41" fmla="*/ 269 h 493"/>
                    <a:gd name="T42" fmla="*/ 60 w 312"/>
                    <a:gd name="T43" fmla="*/ 447 h 493"/>
                    <a:gd name="T44" fmla="*/ 65 w 312"/>
                    <a:gd name="T45" fmla="*/ 468 h 493"/>
                    <a:gd name="T46" fmla="*/ 80 w 312"/>
                    <a:gd name="T47" fmla="*/ 485 h 493"/>
                    <a:gd name="T48" fmla="*/ 95 w 312"/>
                    <a:gd name="T49" fmla="*/ 487 h 493"/>
                    <a:gd name="T50" fmla="*/ 95 w 312"/>
                    <a:gd name="T51" fmla="*/ 464 h 493"/>
                    <a:gd name="T52" fmla="*/ 105 w 312"/>
                    <a:gd name="T53" fmla="*/ 440 h 493"/>
                    <a:gd name="T54" fmla="*/ 109 w 312"/>
                    <a:gd name="T55" fmla="*/ 417 h 493"/>
                    <a:gd name="T56" fmla="*/ 125 w 312"/>
                    <a:gd name="T57" fmla="*/ 408 h 493"/>
                    <a:gd name="T58" fmla="*/ 129 w 312"/>
                    <a:gd name="T59" fmla="*/ 400 h 493"/>
                    <a:gd name="T60" fmla="*/ 139 w 312"/>
                    <a:gd name="T61" fmla="*/ 408 h 493"/>
                    <a:gd name="T62" fmla="*/ 129 w 312"/>
                    <a:gd name="T63" fmla="*/ 382 h 493"/>
                    <a:gd name="T64" fmla="*/ 131 w 312"/>
                    <a:gd name="T65" fmla="*/ 376 h 493"/>
                    <a:gd name="T66" fmla="*/ 139 w 312"/>
                    <a:gd name="T67" fmla="*/ 385 h 493"/>
                    <a:gd name="T68" fmla="*/ 148 w 312"/>
                    <a:gd name="T69" fmla="*/ 382 h 493"/>
                    <a:gd name="T70" fmla="*/ 150 w 312"/>
                    <a:gd name="T71" fmla="*/ 378 h 493"/>
                    <a:gd name="T72" fmla="*/ 152 w 312"/>
                    <a:gd name="T73" fmla="*/ 376 h 493"/>
                    <a:gd name="T74" fmla="*/ 159 w 312"/>
                    <a:gd name="T75" fmla="*/ 380 h 493"/>
                    <a:gd name="T76" fmla="*/ 169 w 312"/>
                    <a:gd name="T77" fmla="*/ 367 h 493"/>
                    <a:gd name="T78" fmla="*/ 184 w 312"/>
                    <a:gd name="T79" fmla="*/ 355 h 493"/>
                    <a:gd name="T80" fmla="*/ 182 w 312"/>
                    <a:gd name="T81" fmla="*/ 335 h 493"/>
                    <a:gd name="T82" fmla="*/ 180 w 312"/>
                    <a:gd name="T83" fmla="*/ 314 h 493"/>
                    <a:gd name="T84" fmla="*/ 193 w 312"/>
                    <a:gd name="T85" fmla="*/ 303 h 493"/>
                    <a:gd name="T86" fmla="*/ 199 w 312"/>
                    <a:gd name="T87" fmla="*/ 316 h 493"/>
                    <a:gd name="T88" fmla="*/ 219 w 312"/>
                    <a:gd name="T89" fmla="*/ 323 h 493"/>
                    <a:gd name="T90" fmla="*/ 216 w 312"/>
                    <a:gd name="T91" fmla="*/ 303 h 493"/>
                    <a:gd name="T92" fmla="*/ 227 w 312"/>
                    <a:gd name="T93" fmla="*/ 297 h 493"/>
                    <a:gd name="T94" fmla="*/ 248 w 312"/>
                    <a:gd name="T95" fmla="*/ 303 h 493"/>
                    <a:gd name="T96" fmla="*/ 253 w 312"/>
                    <a:gd name="T97" fmla="*/ 286 h 493"/>
                    <a:gd name="T98" fmla="*/ 257 w 312"/>
                    <a:gd name="T99" fmla="*/ 291 h 493"/>
                    <a:gd name="T100" fmla="*/ 261 w 312"/>
                    <a:gd name="T101" fmla="*/ 271 h 493"/>
                    <a:gd name="T102" fmla="*/ 272 w 312"/>
                    <a:gd name="T103" fmla="*/ 271 h 493"/>
                    <a:gd name="T104" fmla="*/ 283 w 312"/>
                    <a:gd name="T105" fmla="*/ 261 h 493"/>
                    <a:gd name="T106" fmla="*/ 291 w 312"/>
                    <a:gd name="T107" fmla="*/ 258 h 493"/>
                    <a:gd name="T108" fmla="*/ 304 w 312"/>
                    <a:gd name="T109" fmla="*/ 248 h 493"/>
                    <a:gd name="T110" fmla="*/ 304 w 312"/>
                    <a:gd name="T111" fmla="*/ 22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2" h="493">
                      <a:moveTo>
                        <a:pt x="306" y="224"/>
                      </a:moveTo>
                      <a:lnTo>
                        <a:pt x="302" y="231"/>
                      </a:lnTo>
                      <a:lnTo>
                        <a:pt x="295" y="226"/>
                      </a:lnTo>
                      <a:lnTo>
                        <a:pt x="304" y="214"/>
                      </a:lnTo>
                      <a:lnTo>
                        <a:pt x="291" y="201"/>
                      </a:lnTo>
                      <a:lnTo>
                        <a:pt x="291" y="199"/>
                      </a:lnTo>
                      <a:lnTo>
                        <a:pt x="289" y="199"/>
                      </a:lnTo>
                      <a:lnTo>
                        <a:pt x="285" y="197"/>
                      </a:lnTo>
                      <a:lnTo>
                        <a:pt x="280" y="197"/>
                      </a:lnTo>
                      <a:lnTo>
                        <a:pt x="274" y="205"/>
                      </a:lnTo>
                      <a:lnTo>
                        <a:pt x="266" y="197"/>
                      </a:lnTo>
                      <a:lnTo>
                        <a:pt x="263" y="190"/>
                      </a:lnTo>
                      <a:lnTo>
                        <a:pt x="263" y="184"/>
                      </a:lnTo>
                      <a:lnTo>
                        <a:pt x="257" y="177"/>
                      </a:lnTo>
                      <a:lnTo>
                        <a:pt x="255" y="171"/>
                      </a:lnTo>
                      <a:lnTo>
                        <a:pt x="257" y="164"/>
                      </a:lnTo>
                      <a:lnTo>
                        <a:pt x="253" y="160"/>
                      </a:lnTo>
                      <a:lnTo>
                        <a:pt x="246" y="162"/>
                      </a:lnTo>
                      <a:lnTo>
                        <a:pt x="240" y="162"/>
                      </a:lnTo>
                      <a:lnTo>
                        <a:pt x="233" y="158"/>
                      </a:lnTo>
                      <a:lnTo>
                        <a:pt x="225" y="158"/>
                      </a:lnTo>
                      <a:lnTo>
                        <a:pt x="223" y="152"/>
                      </a:lnTo>
                      <a:lnTo>
                        <a:pt x="223" y="147"/>
                      </a:lnTo>
                      <a:lnTo>
                        <a:pt x="219" y="139"/>
                      </a:lnTo>
                      <a:lnTo>
                        <a:pt x="219" y="132"/>
                      </a:lnTo>
                      <a:lnTo>
                        <a:pt x="212" y="109"/>
                      </a:lnTo>
                      <a:lnTo>
                        <a:pt x="182" y="19"/>
                      </a:lnTo>
                      <a:lnTo>
                        <a:pt x="176" y="17"/>
                      </a:lnTo>
                      <a:lnTo>
                        <a:pt x="161" y="8"/>
                      </a:lnTo>
                      <a:lnTo>
                        <a:pt x="148" y="2"/>
                      </a:lnTo>
                      <a:lnTo>
                        <a:pt x="141" y="0"/>
                      </a:lnTo>
                      <a:lnTo>
                        <a:pt x="133" y="2"/>
                      </a:lnTo>
                      <a:lnTo>
                        <a:pt x="127" y="9"/>
                      </a:lnTo>
                      <a:lnTo>
                        <a:pt x="120" y="13"/>
                      </a:lnTo>
                      <a:lnTo>
                        <a:pt x="114" y="21"/>
                      </a:lnTo>
                      <a:lnTo>
                        <a:pt x="109" y="23"/>
                      </a:lnTo>
                      <a:lnTo>
                        <a:pt x="101" y="30"/>
                      </a:lnTo>
                      <a:lnTo>
                        <a:pt x="94" y="28"/>
                      </a:lnTo>
                      <a:lnTo>
                        <a:pt x="86" y="23"/>
                      </a:lnTo>
                      <a:lnTo>
                        <a:pt x="82" y="8"/>
                      </a:lnTo>
                      <a:lnTo>
                        <a:pt x="75" y="8"/>
                      </a:lnTo>
                      <a:lnTo>
                        <a:pt x="69" y="9"/>
                      </a:lnTo>
                      <a:lnTo>
                        <a:pt x="37" y="103"/>
                      </a:lnTo>
                      <a:lnTo>
                        <a:pt x="41" y="132"/>
                      </a:lnTo>
                      <a:lnTo>
                        <a:pt x="35" y="141"/>
                      </a:lnTo>
                      <a:lnTo>
                        <a:pt x="31" y="162"/>
                      </a:lnTo>
                      <a:lnTo>
                        <a:pt x="35" y="169"/>
                      </a:lnTo>
                      <a:lnTo>
                        <a:pt x="35" y="182"/>
                      </a:lnTo>
                      <a:lnTo>
                        <a:pt x="43" y="188"/>
                      </a:lnTo>
                      <a:lnTo>
                        <a:pt x="33" y="203"/>
                      </a:lnTo>
                      <a:lnTo>
                        <a:pt x="37" y="209"/>
                      </a:lnTo>
                      <a:lnTo>
                        <a:pt x="26" y="222"/>
                      </a:lnTo>
                      <a:lnTo>
                        <a:pt x="22" y="229"/>
                      </a:lnTo>
                      <a:lnTo>
                        <a:pt x="20" y="237"/>
                      </a:lnTo>
                      <a:lnTo>
                        <a:pt x="20" y="239"/>
                      </a:lnTo>
                      <a:lnTo>
                        <a:pt x="26" y="252"/>
                      </a:lnTo>
                      <a:lnTo>
                        <a:pt x="20" y="248"/>
                      </a:lnTo>
                      <a:lnTo>
                        <a:pt x="18" y="250"/>
                      </a:lnTo>
                      <a:lnTo>
                        <a:pt x="16" y="256"/>
                      </a:lnTo>
                      <a:lnTo>
                        <a:pt x="18" y="263"/>
                      </a:lnTo>
                      <a:lnTo>
                        <a:pt x="11" y="265"/>
                      </a:lnTo>
                      <a:lnTo>
                        <a:pt x="5" y="263"/>
                      </a:lnTo>
                      <a:lnTo>
                        <a:pt x="0" y="269"/>
                      </a:lnTo>
                      <a:lnTo>
                        <a:pt x="1" y="273"/>
                      </a:lnTo>
                      <a:lnTo>
                        <a:pt x="52" y="427"/>
                      </a:lnTo>
                      <a:lnTo>
                        <a:pt x="60" y="447"/>
                      </a:lnTo>
                      <a:lnTo>
                        <a:pt x="60" y="455"/>
                      </a:lnTo>
                      <a:lnTo>
                        <a:pt x="62" y="463"/>
                      </a:lnTo>
                      <a:lnTo>
                        <a:pt x="65" y="468"/>
                      </a:lnTo>
                      <a:lnTo>
                        <a:pt x="71" y="474"/>
                      </a:lnTo>
                      <a:lnTo>
                        <a:pt x="78" y="478"/>
                      </a:lnTo>
                      <a:lnTo>
                        <a:pt x="80" y="485"/>
                      </a:lnTo>
                      <a:lnTo>
                        <a:pt x="86" y="491"/>
                      </a:lnTo>
                      <a:lnTo>
                        <a:pt x="90" y="493"/>
                      </a:lnTo>
                      <a:lnTo>
                        <a:pt x="95" y="487"/>
                      </a:lnTo>
                      <a:lnTo>
                        <a:pt x="97" y="479"/>
                      </a:lnTo>
                      <a:lnTo>
                        <a:pt x="95" y="472"/>
                      </a:lnTo>
                      <a:lnTo>
                        <a:pt x="95" y="464"/>
                      </a:lnTo>
                      <a:lnTo>
                        <a:pt x="103" y="459"/>
                      </a:lnTo>
                      <a:lnTo>
                        <a:pt x="109" y="446"/>
                      </a:lnTo>
                      <a:lnTo>
                        <a:pt x="105" y="440"/>
                      </a:lnTo>
                      <a:lnTo>
                        <a:pt x="114" y="425"/>
                      </a:lnTo>
                      <a:lnTo>
                        <a:pt x="109" y="423"/>
                      </a:lnTo>
                      <a:lnTo>
                        <a:pt x="109" y="417"/>
                      </a:lnTo>
                      <a:lnTo>
                        <a:pt x="110" y="410"/>
                      </a:lnTo>
                      <a:lnTo>
                        <a:pt x="122" y="395"/>
                      </a:lnTo>
                      <a:lnTo>
                        <a:pt x="125" y="408"/>
                      </a:lnTo>
                      <a:lnTo>
                        <a:pt x="125" y="400"/>
                      </a:lnTo>
                      <a:lnTo>
                        <a:pt x="125" y="408"/>
                      </a:lnTo>
                      <a:lnTo>
                        <a:pt x="129" y="400"/>
                      </a:lnTo>
                      <a:lnTo>
                        <a:pt x="131" y="393"/>
                      </a:lnTo>
                      <a:lnTo>
                        <a:pt x="133" y="395"/>
                      </a:lnTo>
                      <a:lnTo>
                        <a:pt x="139" y="408"/>
                      </a:lnTo>
                      <a:lnTo>
                        <a:pt x="141" y="400"/>
                      </a:lnTo>
                      <a:lnTo>
                        <a:pt x="131" y="380"/>
                      </a:lnTo>
                      <a:lnTo>
                        <a:pt x="129" y="382"/>
                      </a:lnTo>
                      <a:lnTo>
                        <a:pt x="129" y="376"/>
                      </a:lnTo>
                      <a:lnTo>
                        <a:pt x="133" y="369"/>
                      </a:lnTo>
                      <a:lnTo>
                        <a:pt x="131" y="376"/>
                      </a:lnTo>
                      <a:lnTo>
                        <a:pt x="142" y="399"/>
                      </a:lnTo>
                      <a:lnTo>
                        <a:pt x="144" y="393"/>
                      </a:lnTo>
                      <a:lnTo>
                        <a:pt x="139" y="385"/>
                      </a:lnTo>
                      <a:lnTo>
                        <a:pt x="141" y="376"/>
                      </a:lnTo>
                      <a:lnTo>
                        <a:pt x="144" y="374"/>
                      </a:lnTo>
                      <a:lnTo>
                        <a:pt x="148" y="382"/>
                      </a:lnTo>
                      <a:lnTo>
                        <a:pt x="146" y="387"/>
                      </a:lnTo>
                      <a:lnTo>
                        <a:pt x="154" y="391"/>
                      </a:lnTo>
                      <a:lnTo>
                        <a:pt x="150" y="378"/>
                      </a:lnTo>
                      <a:lnTo>
                        <a:pt x="150" y="370"/>
                      </a:lnTo>
                      <a:lnTo>
                        <a:pt x="152" y="369"/>
                      </a:lnTo>
                      <a:lnTo>
                        <a:pt x="152" y="376"/>
                      </a:lnTo>
                      <a:lnTo>
                        <a:pt x="154" y="384"/>
                      </a:lnTo>
                      <a:lnTo>
                        <a:pt x="159" y="387"/>
                      </a:lnTo>
                      <a:lnTo>
                        <a:pt x="159" y="380"/>
                      </a:lnTo>
                      <a:lnTo>
                        <a:pt x="159" y="372"/>
                      </a:lnTo>
                      <a:lnTo>
                        <a:pt x="161" y="367"/>
                      </a:lnTo>
                      <a:lnTo>
                        <a:pt x="169" y="367"/>
                      </a:lnTo>
                      <a:lnTo>
                        <a:pt x="176" y="370"/>
                      </a:lnTo>
                      <a:lnTo>
                        <a:pt x="178" y="363"/>
                      </a:lnTo>
                      <a:lnTo>
                        <a:pt x="184" y="355"/>
                      </a:lnTo>
                      <a:lnTo>
                        <a:pt x="182" y="348"/>
                      </a:lnTo>
                      <a:lnTo>
                        <a:pt x="182" y="340"/>
                      </a:lnTo>
                      <a:lnTo>
                        <a:pt x="182" y="335"/>
                      </a:lnTo>
                      <a:lnTo>
                        <a:pt x="184" y="327"/>
                      </a:lnTo>
                      <a:lnTo>
                        <a:pt x="184" y="320"/>
                      </a:lnTo>
                      <a:lnTo>
                        <a:pt x="180" y="314"/>
                      </a:lnTo>
                      <a:lnTo>
                        <a:pt x="189" y="308"/>
                      </a:lnTo>
                      <a:lnTo>
                        <a:pt x="188" y="297"/>
                      </a:lnTo>
                      <a:lnTo>
                        <a:pt x="193" y="303"/>
                      </a:lnTo>
                      <a:lnTo>
                        <a:pt x="193" y="310"/>
                      </a:lnTo>
                      <a:lnTo>
                        <a:pt x="199" y="308"/>
                      </a:lnTo>
                      <a:lnTo>
                        <a:pt x="199" y="316"/>
                      </a:lnTo>
                      <a:lnTo>
                        <a:pt x="195" y="320"/>
                      </a:lnTo>
                      <a:lnTo>
                        <a:pt x="208" y="320"/>
                      </a:lnTo>
                      <a:lnTo>
                        <a:pt x="219" y="323"/>
                      </a:lnTo>
                      <a:lnTo>
                        <a:pt x="214" y="316"/>
                      </a:lnTo>
                      <a:lnTo>
                        <a:pt x="214" y="310"/>
                      </a:lnTo>
                      <a:lnTo>
                        <a:pt x="216" y="303"/>
                      </a:lnTo>
                      <a:lnTo>
                        <a:pt x="214" y="297"/>
                      </a:lnTo>
                      <a:lnTo>
                        <a:pt x="221" y="303"/>
                      </a:lnTo>
                      <a:lnTo>
                        <a:pt x="227" y="297"/>
                      </a:lnTo>
                      <a:lnTo>
                        <a:pt x="225" y="290"/>
                      </a:lnTo>
                      <a:lnTo>
                        <a:pt x="244" y="295"/>
                      </a:lnTo>
                      <a:lnTo>
                        <a:pt x="248" y="303"/>
                      </a:lnTo>
                      <a:lnTo>
                        <a:pt x="251" y="295"/>
                      </a:lnTo>
                      <a:lnTo>
                        <a:pt x="248" y="290"/>
                      </a:lnTo>
                      <a:lnTo>
                        <a:pt x="253" y="286"/>
                      </a:lnTo>
                      <a:lnTo>
                        <a:pt x="255" y="291"/>
                      </a:lnTo>
                      <a:lnTo>
                        <a:pt x="255" y="286"/>
                      </a:lnTo>
                      <a:lnTo>
                        <a:pt x="257" y="291"/>
                      </a:lnTo>
                      <a:lnTo>
                        <a:pt x="259" y="286"/>
                      </a:lnTo>
                      <a:lnTo>
                        <a:pt x="257" y="278"/>
                      </a:lnTo>
                      <a:lnTo>
                        <a:pt x="261" y="271"/>
                      </a:lnTo>
                      <a:lnTo>
                        <a:pt x="266" y="278"/>
                      </a:lnTo>
                      <a:lnTo>
                        <a:pt x="270" y="278"/>
                      </a:lnTo>
                      <a:lnTo>
                        <a:pt x="272" y="271"/>
                      </a:lnTo>
                      <a:lnTo>
                        <a:pt x="278" y="271"/>
                      </a:lnTo>
                      <a:lnTo>
                        <a:pt x="278" y="265"/>
                      </a:lnTo>
                      <a:lnTo>
                        <a:pt x="283" y="261"/>
                      </a:lnTo>
                      <a:lnTo>
                        <a:pt x="285" y="261"/>
                      </a:lnTo>
                      <a:lnTo>
                        <a:pt x="285" y="258"/>
                      </a:lnTo>
                      <a:lnTo>
                        <a:pt x="291" y="258"/>
                      </a:lnTo>
                      <a:lnTo>
                        <a:pt x="287" y="252"/>
                      </a:lnTo>
                      <a:lnTo>
                        <a:pt x="298" y="252"/>
                      </a:lnTo>
                      <a:lnTo>
                        <a:pt x="304" y="248"/>
                      </a:lnTo>
                      <a:lnTo>
                        <a:pt x="312" y="235"/>
                      </a:lnTo>
                      <a:lnTo>
                        <a:pt x="312" y="228"/>
                      </a:lnTo>
                      <a:lnTo>
                        <a:pt x="304" y="222"/>
                      </a:lnTo>
                      <a:lnTo>
                        <a:pt x="306" y="224"/>
                      </a:lnTo>
                      <a:close/>
                    </a:path>
                  </a:pathLst>
                </a:custGeom>
                <a:solidFill>
                  <a:schemeClr val="tx2"/>
                </a:solid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174" name="Freeform 336"/>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175" name="Freeform 337"/>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176" name="Freeform 338"/>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177" name="Freeform 339"/>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grpFill/>
                <a:ln w="3175"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grpSp>
        </p:grpSp>
        <p:grpSp>
          <p:nvGrpSpPr>
            <p:cNvPr id="2" name="Group 1"/>
            <p:cNvGrpSpPr/>
            <p:nvPr/>
          </p:nvGrpSpPr>
          <p:grpSpPr>
            <a:xfrm>
              <a:off x="701874" y="473770"/>
              <a:ext cx="7221137" cy="4158491"/>
              <a:chOff x="701874" y="473770"/>
              <a:chExt cx="7221137" cy="4158491"/>
            </a:xfrm>
            <a:grpFill/>
          </p:grpSpPr>
          <p:sp>
            <p:nvSpPr>
              <p:cNvPr id="199" name="Freeform 5"/>
              <p:cNvSpPr>
                <a:spLocks/>
              </p:cNvSpPr>
              <p:nvPr/>
            </p:nvSpPr>
            <p:spPr bwMode="auto">
              <a:xfrm>
                <a:off x="985460" y="478516"/>
                <a:ext cx="19011" cy="25308"/>
              </a:xfrm>
              <a:custGeom>
                <a:avLst/>
                <a:gdLst>
                  <a:gd name="T0" fmla="*/ 16 w 19"/>
                  <a:gd name="T1" fmla="*/ 27 h 27"/>
                  <a:gd name="T2" fmla="*/ 16 w 19"/>
                  <a:gd name="T3" fmla="*/ 27 h 27"/>
                  <a:gd name="T4" fmla="*/ 19 w 19"/>
                  <a:gd name="T5" fmla="*/ 14 h 27"/>
                  <a:gd name="T6" fmla="*/ 9 w 19"/>
                  <a:gd name="T7" fmla="*/ 6 h 27"/>
                  <a:gd name="T8" fmla="*/ 3 w 19"/>
                  <a:gd name="T9" fmla="*/ 0 h 27"/>
                  <a:gd name="T10" fmla="*/ 0 w 19"/>
                  <a:gd name="T11" fmla="*/ 14 h 27"/>
                  <a:gd name="T12" fmla="*/ 5 w 19"/>
                  <a:gd name="T13" fmla="*/ 27 h 27"/>
                  <a:gd name="T14" fmla="*/ 16 w 19"/>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7">
                    <a:moveTo>
                      <a:pt x="16" y="27"/>
                    </a:moveTo>
                    <a:lnTo>
                      <a:pt x="16" y="27"/>
                    </a:lnTo>
                    <a:lnTo>
                      <a:pt x="19" y="14"/>
                    </a:lnTo>
                    <a:lnTo>
                      <a:pt x="9" y="6"/>
                    </a:lnTo>
                    <a:lnTo>
                      <a:pt x="3" y="0"/>
                    </a:lnTo>
                    <a:lnTo>
                      <a:pt x="0" y="14"/>
                    </a:lnTo>
                    <a:lnTo>
                      <a:pt x="5" y="27"/>
                    </a:lnTo>
                    <a:lnTo>
                      <a:pt x="16" y="27"/>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00" name="Freeform 6"/>
              <p:cNvSpPr>
                <a:spLocks/>
              </p:cNvSpPr>
              <p:nvPr/>
            </p:nvSpPr>
            <p:spPr bwMode="auto">
              <a:xfrm>
                <a:off x="1013977" y="473770"/>
                <a:ext cx="22180" cy="17400"/>
              </a:xfrm>
              <a:custGeom>
                <a:avLst/>
                <a:gdLst>
                  <a:gd name="T0" fmla="*/ 12 w 23"/>
                  <a:gd name="T1" fmla="*/ 9 h 19"/>
                  <a:gd name="T2" fmla="*/ 12 w 23"/>
                  <a:gd name="T3" fmla="*/ 9 h 19"/>
                  <a:gd name="T4" fmla="*/ 15 w 23"/>
                  <a:gd name="T5" fmla="*/ 19 h 19"/>
                  <a:gd name="T6" fmla="*/ 23 w 23"/>
                  <a:gd name="T7" fmla="*/ 9 h 19"/>
                  <a:gd name="T8" fmla="*/ 12 w 23"/>
                  <a:gd name="T9" fmla="*/ 0 h 19"/>
                  <a:gd name="T10" fmla="*/ 5 w 23"/>
                  <a:gd name="T11" fmla="*/ 0 h 19"/>
                  <a:gd name="T12" fmla="*/ 0 w 23"/>
                  <a:gd name="T13" fmla="*/ 12 h 19"/>
                  <a:gd name="T14" fmla="*/ 8 w 23"/>
                  <a:gd name="T15" fmla="*/ 19 h 19"/>
                  <a:gd name="T16" fmla="*/ 12 w 23"/>
                  <a:gd name="T17"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9">
                    <a:moveTo>
                      <a:pt x="12" y="9"/>
                    </a:moveTo>
                    <a:lnTo>
                      <a:pt x="12" y="9"/>
                    </a:lnTo>
                    <a:lnTo>
                      <a:pt x="15" y="19"/>
                    </a:lnTo>
                    <a:lnTo>
                      <a:pt x="23" y="9"/>
                    </a:lnTo>
                    <a:lnTo>
                      <a:pt x="12" y="0"/>
                    </a:lnTo>
                    <a:lnTo>
                      <a:pt x="5" y="0"/>
                    </a:lnTo>
                    <a:lnTo>
                      <a:pt x="0" y="12"/>
                    </a:lnTo>
                    <a:lnTo>
                      <a:pt x="8" y="19"/>
                    </a:lnTo>
                    <a:lnTo>
                      <a:pt x="12" y="9"/>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01" name="Freeform 7"/>
              <p:cNvSpPr>
                <a:spLocks/>
              </p:cNvSpPr>
              <p:nvPr/>
            </p:nvSpPr>
            <p:spPr bwMode="auto">
              <a:xfrm>
                <a:off x="1017145" y="530714"/>
                <a:ext cx="36439" cy="79089"/>
              </a:xfrm>
              <a:custGeom>
                <a:avLst/>
                <a:gdLst>
                  <a:gd name="T0" fmla="*/ 35 w 39"/>
                  <a:gd name="T1" fmla="*/ 12 h 83"/>
                  <a:gd name="T2" fmla="*/ 35 w 39"/>
                  <a:gd name="T3" fmla="*/ 12 h 83"/>
                  <a:gd name="T4" fmla="*/ 28 w 39"/>
                  <a:gd name="T5" fmla="*/ 0 h 83"/>
                  <a:gd name="T6" fmla="*/ 27 w 39"/>
                  <a:gd name="T7" fmla="*/ 0 h 83"/>
                  <a:gd name="T8" fmla="*/ 12 w 39"/>
                  <a:gd name="T9" fmla="*/ 8 h 83"/>
                  <a:gd name="T10" fmla="*/ 0 w 39"/>
                  <a:gd name="T11" fmla="*/ 21 h 83"/>
                  <a:gd name="T12" fmla="*/ 5 w 39"/>
                  <a:gd name="T13" fmla="*/ 34 h 83"/>
                  <a:gd name="T14" fmla="*/ 16 w 39"/>
                  <a:gd name="T15" fmla="*/ 45 h 83"/>
                  <a:gd name="T16" fmla="*/ 12 w 39"/>
                  <a:gd name="T17" fmla="*/ 55 h 83"/>
                  <a:gd name="T18" fmla="*/ 16 w 39"/>
                  <a:gd name="T19" fmla="*/ 66 h 83"/>
                  <a:gd name="T20" fmla="*/ 28 w 39"/>
                  <a:gd name="T21" fmla="*/ 79 h 83"/>
                  <a:gd name="T22" fmla="*/ 28 w 39"/>
                  <a:gd name="T23" fmla="*/ 83 h 83"/>
                  <a:gd name="T24" fmla="*/ 39 w 39"/>
                  <a:gd name="T25" fmla="*/ 79 h 83"/>
                  <a:gd name="T26" fmla="*/ 39 w 39"/>
                  <a:gd name="T27" fmla="*/ 69 h 83"/>
                  <a:gd name="T28" fmla="*/ 32 w 39"/>
                  <a:gd name="T29" fmla="*/ 58 h 83"/>
                  <a:gd name="T30" fmla="*/ 20 w 39"/>
                  <a:gd name="T31" fmla="*/ 58 h 83"/>
                  <a:gd name="T32" fmla="*/ 20 w 39"/>
                  <a:gd name="T33" fmla="*/ 34 h 83"/>
                  <a:gd name="T34" fmla="*/ 9 w 39"/>
                  <a:gd name="T35" fmla="*/ 21 h 83"/>
                  <a:gd name="T36" fmla="*/ 23 w 39"/>
                  <a:gd name="T37" fmla="*/ 15 h 83"/>
                  <a:gd name="T38" fmla="*/ 35 w 39"/>
                  <a:gd name="T39" fmla="*/ 1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83">
                    <a:moveTo>
                      <a:pt x="35" y="12"/>
                    </a:moveTo>
                    <a:lnTo>
                      <a:pt x="35" y="12"/>
                    </a:lnTo>
                    <a:lnTo>
                      <a:pt x="28" y="0"/>
                    </a:lnTo>
                    <a:lnTo>
                      <a:pt x="27" y="0"/>
                    </a:lnTo>
                    <a:lnTo>
                      <a:pt x="12" y="8"/>
                    </a:lnTo>
                    <a:lnTo>
                      <a:pt x="0" y="21"/>
                    </a:lnTo>
                    <a:lnTo>
                      <a:pt x="5" y="34"/>
                    </a:lnTo>
                    <a:lnTo>
                      <a:pt x="16" y="45"/>
                    </a:lnTo>
                    <a:lnTo>
                      <a:pt x="12" y="55"/>
                    </a:lnTo>
                    <a:lnTo>
                      <a:pt x="16" y="66"/>
                    </a:lnTo>
                    <a:lnTo>
                      <a:pt x="28" y="79"/>
                    </a:lnTo>
                    <a:lnTo>
                      <a:pt x="28" y="83"/>
                    </a:lnTo>
                    <a:lnTo>
                      <a:pt x="39" y="79"/>
                    </a:lnTo>
                    <a:lnTo>
                      <a:pt x="39" y="69"/>
                    </a:lnTo>
                    <a:lnTo>
                      <a:pt x="32" y="58"/>
                    </a:lnTo>
                    <a:lnTo>
                      <a:pt x="20" y="58"/>
                    </a:lnTo>
                    <a:lnTo>
                      <a:pt x="20" y="34"/>
                    </a:lnTo>
                    <a:lnTo>
                      <a:pt x="9" y="21"/>
                    </a:lnTo>
                    <a:lnTo>
                      <a:pt x="23" y="15"/>
                    </a:lnTo>
                    <a:lnTo>
                      <a:pt x="35" y="12"/>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02" name="Freeform 8"/>
              <p:cNvSpPr>
                <a:spLocks/>
              </p:cNvSpPr>
              <p:nvPr/>
            </p:nvSpPr>
            <p:spPr bwMode="auto">
              <a:xfrm>
                <a:off x="4054205" y="4447193"/>
                <a:ext cx="1585" cy="4746"/>
              </a:xfrm>
              <a:custGeom>
                <a:avLst/>
                <a:gdLst>
                  <a:gd name="T0" fmla="*/ 1 w 2"/>
                  <a:gd name="T1" fmla="*/ 5 h 5"/>
                  <a:gd name="T2" fmla="*/ 1 w 2"/>
                  <a:gd name="T3" fmla="*/ 5 h 5"/>
                  <a:gd name="T4" fmla="*/ 2 w 2"/>
                  <a:gd name="T5" fmla="*/ 2 h 5"/>
                  <a:gd name="T6" fmla="*/ 0 w 2"/>
                  <a:gd name="T7" fmla="*/ 0 h 5"/>
                  <a:gd name="T8" fmla="*/ 1 w 2"/>
                  <a:gd name="T9" fmla="*/ 5 h 5"/>
                </a:gdLst>
                <a:ahLst/>
                <a:cxnLst>
                  <a:cxn ang="0">
                    <a:pos x="T0" y="T1"/>
                  </a:cxn>
                  <a:cxn ang="0">
                    <a:pos x="T2" y="T3"/>
                  </a:cxn>
                  <a:cxn ang="0">
                    <a:pos x="T4" y="T5"/>
                  </a:cxn>
                  <a:cxn ang="0">
                    <a:pos x="T6" y="T7"/>
                  </a:cxn>
                  <a:cxn ang="0">
                    <a:pos x="T8" y="T9"/>
                  </a:cxn>
                </a:cxnLst>
                <a:rect l="0" t="0" r="r" b="b"/>
                <a:pathLst>
                  <a:path w="2" h="5">
                    <a:moveTo>
                      <a:pt x="1" y="5"/>
                    </a:moveTo>
                    <a:lnTo>
                      <a:pt x="1" y="5"/>
                    </a:lnTo>
                    <a:lnTo>
                      <a:pt x="2" y="2"/>
                    </a:lnTo>
                    <a:lnTo>
                      <a:pt x="0" y="0"/>
                    </a:lnTo>
                    <a:lnTo>
                      <a:pt x="1" y="5"/>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03" name="Freeform 9"/>
              <p:cNvSpPr>
                <a:spLocks/>
              </p:cNvSpPr>
              <p:nvPr/>
            </p:nvSpPr>
            <p:spPr bwMode="auto">
              <a:xfrm>
                <a:off x="4052621" y="4451938"/>
                <a:ext cx="25348" cy="71180"/>
              </a:xfrm>
              <a:custGeom>
                <a:avLst/>
                <a:gdLst>
                  <a:gd name="T0" fmla="*/ 2 w 26"/>
                  <a:gd name="T1" fmla="*/ 0 h 75"/>
                  <a:gd name="T2" fmla="*/ 2 w 26"/>
                  <a:gd name="T3" fmla="*/ 0 h 75"/>
                  <a:gd name="T4" fmla="*/ 0 w 26"/>
                  <a:gd name="T5" fmla="*/ 10 h 75"/>
                  <a:gd name="T6" fmla="*/ 8 w 26"/>
                  <a:gd name="T7" fmla="*/ 31 h 75"/>
                  <a:gd name="T8" fmla="*/ 8 w 26"/>
                  <a:gd name="T9" fmla="*/ 40 h 75"/>
                  <a:gd name="T10" fmla="*/ 15 w 26"/>
                  <a:gd name="T11" fmla="*/ 51 h 75"/>
                  <a:gd name="T12" fmla="*/ 26 w 26"/>
                  <a:gd name="T13" fmla="*/ 75 h 75"/>
                  <a:gd name="T14" fmla="*/ 23 w 26"/>
                  <a:gd name="T15" fmla="*/ 55 h 75"/>
                  <a:gd name="T16" fmla="*/ 2 w 26"/>
                  <a:gd name="T1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75">
                    <a:moveTo>
                      <a:pt x="2" y="0"/>
                    </a:moveTo>
                    <a:lnTo>
                      <a:pt x="2" y="0"/>
                    </a:lnTo>
                    <a:lnTo>
                      <a:pt x="0" y="10"/>
                    </a:lnTo>
                    <a:lnTo>
                      <a:pt x="8" y="31"/>
                    </a:lnTo>
                    <a:lnTo>
                      <a:pt x="8" y="40"/>
                    </a:lnTo>
                    <a:lnTo>
                      <a:pt x="15" y="51"/>
                    </a:lnTo>
                    <a:lnTo>
                      <a:pt x="26" y="75"/>
                    </a:lnTo>
                    <a:lnTo>
                      <a:pt x="23" y="55"/>
                    </a:lnTo>
                    <a:lnTo>
                      <a:pt x="2" y="0"/>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04" name="Freeform 10"/>
              <p:cNvSpPr>
                <a:spLocks/>
              </p:cNvSpPr>
              <p:nvPr/>
            </p:nvSpPr>
            <p:spPr bwMode="auto">
              <a:xfrm>
                <a:off x="4077969" y="4523118"/>
                <a:ext cx="6337" cy="33218"/>
              </a:xfrm>
              <a:custGeom>
                <a:avLst/>
                <a:gdLst>
                  <a:gd name="T0" fmla="*/ 0 w 7"/>
                  <a:gd name="T1" fmla="*/ 24 h 34"/>
                  <a:gd name="T2" fmla="*/ 0 w 7"/>
                  <a:gd name="T3" fmla="*/ 24 h 34"/>
                  <a:gd name="T4" fmla="*/ 7 w 7"/>
                  <a:gd name="T5" fmla="*/ 34 h 34"/>
                  <a:gd name="T6" fmla="*/ 0 w 7"/>
                  <a:gd name="T7" fmla="*/ 0 h 34"/>
                  <a:gd name="T8" fmla="*/ 0 w 7"/>
                  <a:gd name="T9" fmla="*/ 24 h 34"/>
                </a:gdLst>
                <a:ahLst/>
                <a:cxnLst>
                  <a:cxn ang="0">
                    <a:pos x="T0" y="T1"/>
                  </a:cxn>
                  <a:cxn ang="0">
                    <a:pos x="T2" y="T3"/>
                  </a:cxn>
                  <a:cxn ang="0">
                    <a:pos x="T4" y="T5"/>
                  </a:cxn>
                  <a:cxn ang="0">
                    <a:pos x="T6" y="T7"/>
                  </a:cxn>
                  <a:cxn ang="0">
                    <a:pos x="T8" y="T9"/>
                  </a:cxn>
                </a:cxnLst>
                <a:rect l="0" t="0" r="r" b="b"/>
                <a:pathLst>
                  <a:path w="7" h="34">
                    <a:moveTo>
                      <a:pt x="0" y="24"/>
                    </a:moveTo>
                    <a:lnTo>
                      <a:pt x="0" y="24"/>
                    </a:lnTo>
                    <a:lnTo>
                      <a:pt x="7" y="34"/>
                    </a:lnTo>
                    <a:lnTo>
                      <a:pt x="0" y="0"/>
                    </a:lnTo>
                    <a:lnTo>
                      <a:pt x="0" y="24"/>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05" name="Freeform 11"/>
              <p:cNvSpPr>
                <a:spLocks/>
              </p:cNvSpPr>
              <p:nvPr/>
            </p:nvSpPr>
            <p:spPr bwMode="auto">
              <a:xfrm>
                <a:off x="4046284" y="4387085"/>
                <a:ext cx="7922" cy="60108"/>
              </a:xfrm>
              <a:custGeom>
                <a:avLst/>
                <a:gdLst>
                  <a:gd name="T0" fmla="*/ 0 w 8"/>
                  <a:gd name="T1" fmla="*/ 24 h 63"/>
                  <a:gd name="T2" fmla="*/ 0 w 8"/>
                  <a:gd name="T3" fmla="*/ 24 h 63"/>
                  <a:gd name="T4" fmla="*/ 3 w 8"/>
                  <a:gd name="T5" fmla="*/ 36 h 63"/>
                  <a:gd name="T6" fmla="*/ 0 w 8"/>
                  <a:gd name="T7" fmla="*/ 57 h 63"/>
                  <a:gd name="T8" fmla="*/ 8 w 8"/>
                  <a:gd name="T9" fmla="*/ 63 h 63"/>
                  <a:gd name="T10" fmla="*/ 7 w 8"/>
                  <a:gd name="T11" fmla="*/ 60 h 63"/>
                  <a:gd name="T12" fmla="*/ 3 w 8"/>
                  <a:gd name="T13" fmla="*/ 20 h 63"/>
                  <a:gd name="T14" fmla="*/ 3 w 8"/>
                  <a:gd name="T15" fmla="*/ 0 h 63"/>
                  <a:gd name="T16" fmla="*/ 0 w 8"/>
                  <a:gd name="T17" fmla="*/ 2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3">
                    <a:moveTo>
                      <a:pt x="0" y="24"/>
                    </a:moveTo>
                    <a:lnTo>
                      <a:pt x="0" y="24"/>
                    </a:lnTo>
                    <a:lnTo>
                      <a:pt x="3" y="36"/>
                    </a:lnTo>
                    <a:lnTo>
                      <a:pt x="0" y="57"/>
                    </a:lnTo>
                    <a:lnTo>
                      <a:pt x="8" y="63"/>
                    </a:lnTo>
                    <a:lnTo>
                      <a:pt x="7" y="60"/>
                    </a:lnTo>
                    <a:lnTo>
                      <a:pt x="3" y="20"/>
                    </a:lnTo>
                    <a:lnTo>
                      <a:pt x="3" y="0"/>
                    </a:lnTo>
                    <a:lnTo>
                      <a:pt x="0" y="24"/>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06" name="Freeform 12"/>
              <p:cNvSpPr>
                <a:spLocks/>
              </p:cNvSpPr>
              <p:nvPr/>
            </p:nvSpPr>
            <p:spPr bwMode="auto">
              <a:xfrm>
                <a:off x="4049452" y="4281107"/>
                <a:ext cx="42776" cy="96489"/>
              </a:xfrm>
              <a:custGeom>
                <a:avLst/>
                <a:gdLst>
                  <a:gd name="T0" fmla="*/ 27 w 46"/>
                  <a:gd name="T1" fmla="*/ 32 h 101"/>
                  <a:gd name="T2" fmla="*/ 27 w 46"/>
                  <a:gd name="T3" fmla="*/ 32 h 101"/>
                  <a:gd name="T4" fmla="*/ 11 w 46"/>
                  <a:gd name="T5" fmla="*/ 59 h 101"/>
                  <a:gd name="T6" fmla="*/ 0 w 46"/>
                  <a:gd name="T7" fmla="*/ 80 h 101"/>
                  <a:gd name="T8" fmla="*/ 0 w 46"/>
                  <a:gd name="T9" fmla="*/ 101 h 101"/>
                  <a:gd name="T10" fmla="*/ 12 w 46"/>
                  <a:gd name="T11" fmla="*/ 69 h 101"/>
                  <a:gd name="T12" fmla="*/ 23 w 46"/>
                  <a:gd name="T13" fmla="*/ 48 h 101"/>
                  <a:gd name="T14" fmla="*/ 46 w 46"/>
                  <a:gd name="T15" fmla="*/ 12 h 101"/>
                  <a:gd name="T16" fmla="*/ 46 w 46"/>
                  <a:gd name="T17" fmla="*/ 0 h 101"/>
                  <a:gd name="T18" fmla="*/ 34 w 46"/>
                  <a:gd name="T19" fmla="*/ 24 h 101"/>
                  <a:gd name="T20" fmla="*/ 27 w 46"/>
                  <a:gd name="T21" fmla="*/ 3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101">
                    <a:moveTo>
                      <a:pt x="27" y="32"/>
                    </a:moveTo>
                    <a:lnTo>
                      <a:pt x="27" y="32"/>
                    </a:lnTo>
                    <a:lnTo>
                      <a:pt x="11" y="59"/>
                    </a:lnTo>
                    <a:lnTo>
                      <a:pt x="0" y="80"/>
                    </a:lnTo>
                    <a:lnTo>
                      <a:pt x="0" y="101"/>
                    </a:lnTo>
                    <a:lnTo>
                      <a:pt x="12" y="69"/>
                    </a:lnTo>
                    <a:lnTo>
                      <a:pt x="23" y="48"/>
                    </a:lnTo>
                    <a:lnTo>
                      <a:pt x="46" y="12"/>
                    </a:lnTo>
                    <a:lnTo>
                      <a:pt x="46" y="0"/>
                    </a:lnTo>
                    <a:lnTo>
                      <a:pt x="34" y="24"/>
                    </a:lnTo>
                    <a:lnTo>
                      <a:pt x="27" y="32"/>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07" name="Freeform 13"/>
              <p:cNvSpPr>
                <a:spLocks/>
              </p:cNvSpPr>
              <p:nvPr/>
            </p:nvSpPr>
            <p:spPr bwMode="auto">
              <a:xfrm>
                <a:off x="4413836" y="4028022"/>
                <a:ext cx="44360" cy="39545"/>
              </a:xfrm>
              <a:custGeom>
                <a:avLst/>
                <a:gdLst>
                  <a:gd name="T0" fmla="*/ 16 w 46"/>
                  <a:gd name="T1" fmla="*/ 24 h 40"/>
                  <a:gd name="T2" fmla="*/ 16 w 46"/>
                  <a:gd name="T3" fmla="*/ 24 h 40"/>
                  <a:gd name="T4" fmla="*/ 7 w 46"/>
                  <a:gd name="T5" fmla="*/ 30 h 40"/>
                  <a:gd name="T6" fmla="*/ 0 w 46"/>
                  <a:gd name="T7" fmla="*/ 40 h 40"/>
                  <a:gd name="T8" fmla="*/ 37 w 46"/>
                  <a:gd name="T9" fmla="*/ 13 h 40"/>
                  <a:gd name="T10" fmla="*/ 46 w 46"/>
                  <a:gd name="T11" fmla="*/ 0 h 40"/>
                  <a:gd name="T12" fmla="*/ 33 w 46"/>
                  <a:gd name="T13" fmla="*/ 10 h 40"/>
                  <a:gd name="T14" fmla="*/ 16 w 46"/>
                  <a:gd name="T15" fmla="*/ 2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0">
                    <a:moveTo>
                      <a:pt x="16" y="24"/>
                    </a:moveTo>
                    <a:lnTo>
                      <a:pt x="16" y="24"/>
                    </a:lnTo>
                    <a:lnTo>
                      <a:pt x="7" y="30"/>
                    </a:lnTo>
                    <a:lnTo>
                      <a:pt x="0" y="40"/>
                    </a:lnTo>
                    <a:lnTo>
                      <a:pt x="37" y="13"/>
                    </a:lnTo>
                    <a:lnTo>
                      <a:pt x="46" y="0"/>
                    </a:lnTo>
                    <a:lnTo>
                      <a:pt x="33" y="10"/>
                    </a:lnTo>
                    <a:lnTo>
                      <a:pt x="16" y="24"/>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08" name="Freeform 14"/>
              <p:cNvSpPr>
                <a:spLocks/>
              </p:cNvSpPr>
              <p:nvPr/>
            </p:nvSpPr>
            <p:spPr bwMode="auto">
              <a:xfrm>
                <a:off x="4111239" y="4232071"/>
                <a:ext cx="25348" cy="33218"/>
              </a:xfrm>
              <a:custGeom>
                <a:avLst/>
                <a:gdLst>
                  <a:gd name="T0" fmla="*/ 11 w 28"/>
                  <a:gd name="T1" fmla="*/ 11 h 35"/>
                  <a:gd name="T2" fmla="*/ 11 w 28"/>
                  <a:gd name="T3" fmla="*/ 11 h 35"/>
                  <a:gd name="T4" fmla="*/ 7 w 28"/>
                  <a:gd name="T5" fmla="*/ 21 h 35"/>
                  <a:gd name="T6" fmla="*/ 0 w 28"/>
                  <a:gd name="T7" fmla="*/ 32 h 35"/>
                  <a:gd name="T8" fmla="*/ 0 w 28"/>
                  <a:gd name="T9" fmla="*/ 35 h 35"/>
                  <a:gd name="T10" fmla="*/ 21 w 28"/>
                  <a:gd name="T11" fmla="*/ 15 h 35"/>
                  <a:gd name="T12" fmla="*/ 28 w 28"/>
                  <a:gd name="T13" fmla="*/ 2 h 35"/>
                  <a:gd name="T14" fmla="*/ 21 w 28"/>
                  <a:gd name="T15" fmla="*/ 0 h 35"/>
                  <a:gd name="T16" fmla="*/ 11 w 28"/>
                  <a:gd name="T1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5">
                    <a:moveTo>
                      <a:pt x="11" y="11"/>
                    </a:moveTo>
                    <a:lnTo>
                      <a:pt x="11" y="11"/>
                    </a:lnTo>
                    <a:lnTo>
                      <a:pt x="7" y="21"/>
                    </a:lnTo>
                    <a:lnTo>
                      <a:pt x="0" y="32"/>
                    </a:lnTo>
                    <a:lnTo>
                      <a:pt x="0" y="35"/>
                    </a:lnTo>
                    <a:lnTo>
                      <a:pt x="21" y="15"/>
                    </a:lnTo>
                    <a:lnTo>
                      <a:pt x="28" y="2"/>
                    </a:lnTo>
                    <a:lnTo>
                      <a:pt x="21" y="0"/>
                    </a:lnTo>
                    <a:lnTo>
                      <a:pt x="11" y="11"/>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09" name="Freeform 15"/>
              <p:cNvSpPr>
                <a:spLocks/>
              </p:cNvSpPr>
              <p:nvPr/>
            </p:nvSpPr>
            <p:spPr bwMode="auto">
              <a:xfrm>
                <a:off x="4142925" y="4186200"/>
                <a:ext cx="63371" cy="45872"/>
              </a:xfrm>
              <a:custGeom>
                <a:avLst/>
                <a:gdLst>
                  <a:gd name="T0" fmla="*/ 49 w 67"/>
                  <a:gd name="T1" fmla="*/ 11 h 48"/>
                  <a:gd name="T2" fmla="*/ 49 w 67"/>
                  <a:gd name="T3" fmla="*/ 11 h 48"/>
                  <a:gd name="T4" fmla="*/ 26 w 67"/>
                  <a:gd name="T5" fmla="*/ 24 h 48"/>
                  <a:gd name="T6" fmla="*/ 17 w 67"/>
                  <a:gd name="T7" fmla="*/ 32 h 48"/>
                  <a:gd name="T8" fmla="*/ 3 w 67"/>
                  <a:gd name="T9" fmla="*/ 35 h 48"/>
                  <a:gd name="T10" fmla="*/ 0 w 67"/>
                  <a:gd name="T11" fmla="*/ 35 h 48"/>
                  <a:gd name="T12" fmla="*/ 3 w 67"/>
                  <a:gd name="T13" fmla="*/ 48 h 48"/>
                  <a:gd name="T14" fmla="*/ 40 w 67"/>
                  <a:gd name="T15" fmla="*/ 24 h 48"/>
                  <a:gd name="T16" fmla="*/ 63 w 67"/>
                  <a:gd name="T17" fmla="*/ 11 h 48"/>
                  <a:gd name="T18" fmla="*/ 67 w 67"/>
                  <a:gd name="T19" fmla="*/ 2 h 48"/>
                  <a:gd name="T20" fmla="*/ 63 w 67"/>
                  <a:gd name="T21" fmla="*/ 0 h 48"/>
                  <a:gd name="T22" fmla="*/ 49 w 67"/>
                  <a:gd name="T23" fmla="*/ 1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48">
                    <a:moveTo>
                      <a:pt x="49" y="11"/>
                    </a:moveTo>
                    <a:lnTo>
                      <a:pt x="49" y="11"/>
                    </a:lnTo>
                    <a:lnTo>
                      <a:pt x="26" y="24"/>
                    </a:lnTo>
                    <a:lnTo>
                      <a:pt x="17" y="32"/>
                    </a:lnTo>
                    <a:lnTo>
                      <a:pt x="3" y="35"/>
                    </a:lnTo>
                    <a:lnTo>
                      <a:pt x="0" y="35"/>
                    </a:lnTo>
                    <a:lnTo>
                      <a:pt x="3" y="48"/>
                    </a:lnTo>
                    <a:lnTo>
                      <a:pt x="40" y="24"/>
                    </a:lnTo>
                    <a:lnTo>
                      <a:pt x="63" y="11"/>
                    </a:lnTo>
                    <a:lnTo>
                      <a:pt x="67" y="2"/>
                    </a:lnTo>
                    <a:lnTo>
                      <a:pt x="63" y="0"/>
                    </a:lnTo>
                    <a:lnTo>
                      <a:pt x="49" y="11"/>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10" name="Freeform 16"/>
              <p:cNvSpPr>
                <a:spLocks/>
              </p:cNvSpPr>
              <p:nvPr/>
            </p:nvSpPr>
            <p:spPr bwMode="auto">
              <a:xfrm>
                <a:off x="5969596" y="3868262"/>
                <a:ext cx="41191" cy="17400"/>
              </a:xfrm>
              <a:custGeom>
                <a:avLst/>
                <a:gdLst>
                  <a:gd name="T0" fmla="*/ 26 w 44"/>
                  <a:gd name="T1" fmla="*/ 8 h 18"/>
                  <a:gd name="T2" fmla="*/ 26 w 44"/>
                  <a:gd name="T3" fmla="*/ 8 h 18"/>
                  <a:gd name="T4" fmla="*/ 12 w 44"/>
                  <a:gd name="T5" fmla="*/ 15 h 18"/>
                  <a:gd name="T6" fmla="*/ 0 w 44"/>
                  <a:gd name="T7" fmla="*/ 15 h 18"/>
                  <a:gd name="T8" fmla="*/ 9 w 44"/>
                  <a:gd name="T9" fmla="*/ 18 h 18"/>
                  <a:gd name="T10" fmla="*/ 23 w 44"/>
                  <a:gd name="T11" fmla="*/ 11 h 18"/>
                  <a:gd name="T12" fmla="*/ 30 w 44"/>
                  <a:gd name="T13" fmla="*/ 8 h 18"/>
                  <a:gd name="T14" fmla="*/ 44 w 44"/>
                  <a:gd name="T15" fmla="*/ 0 h 18"/>
                  <a:gd name="T16" fmla="*/ 35 w 44"/>
                  <a:gd name="T17" fmla="*/ 3 h 18"/>
                  <a:gd name="T18" fmla="*/ 26 w 44"/>
                  <a:gd name="T19"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18">
                    <a:moveTo>
                      <a:pt x="26" y="8"/>
                    </a:moveTo>
                    <a:lnTo>
                      <a:pt x="26" y="8"/>
                    </a:lnTo>
                    <a:lnTo>
                      <a:pt x="12" y="15"/>
                    </a:lnTo>
                    <a:lnTo>
                      <a:pt x="0" y="15"/>
                    </a:lnTo>
                    <a:lnTo>
                      <a:pt x="9" y="18"/>
                    </a:lnTo>
                    <a:lnTo>
                      <a:pt x="23" y="11"/>
                    </a:lnTo>
                    <a:lnTo>
                      <a:pt x="30" y="8"/>
                    </a:lnTo>
                    <a:lnTo>
                      <a:pt x="44" y="0"/>
                    </a:lnTo>
                    <a:lnTo>
                      <a:pt x="35" y="3"/>
                    </a:lnTo>
                    <a:lnTo>
                      <a:pt x="26" y="8"/>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11" name="Freeform 17"/>
              <p:cNvSpPr>
                <a:spLocks/>
              </p:cNvSpPr>
              <p:nvPr/>
            </p:nvSpPr>
            <p:spPr bwMode="auto">
              <a:xfrm>
                <a:off x="6015541" y="3854027"/>
                <a:ext cx="11090" cy="11073"/>
              </a:xfrm>
              <a:custGeom>
                <a:avLst/>
                <a:gdLst>
                  <a:gd name="T0" fmla="*/ 0 w 12"/>
                  <a:gd name="T1" fmla="*/ 10 h 12"/>
                  <a:gd name="T2" fmla="*/ 0 w 12"/>
                  <a:gd name="T3" fmla="*/ 10 h 12"/>
                  <a:gd name="T4" fmla="*/ 0 w 12"/>
                  <a:gd name="T5" fmla="*/ 12 h 12"/>
                  <a:gd name="T6" fmla="*/ 4 w 12"/>
                  <a:gd name="T7" fmla="*/ 10 h 12"/>
                  <a:gd name="T8" fmla="*/ 12 w 12"/>
                  <a:gd name="T9" fmla="*/ 0 h 12"/>
                  <a:gd name="T10" fmla="*/ 0 w 12"/>
                  <a:gd name="T11" fmla="*/ 10 h 12"/>
                </a:gdLst>
                <a:ahLst/>
                <a:cxnLst>
                  <a:cxn ang="0">
                    <a:pos x="T0" y="T1"/>
                  </a:cxn>
                  <a:cxn ang="0">
                    <a:pos x="T2" y="T3"/>
                  </a:cxn>
                  <a:cxn ang="0">
                    <a:pos x="T4" y="T5"/>
                  </a:cxn>
                  <a:cxn ang="0">
                    <a:pos x="T6" y="T7"/>
                  </a:cxn>
                  <a:cxn ang="0">
                    <a:pos x="T8" y="T9"/>
                  </a:cxn>
                  <a:cxn ang="0">
                    <a:pos x="T10" y="T11"/>
                  </a:cxn>
                </a:cxnLst>
                <a:rect l="0" t="0" r="r" b="b"/>
                <a:pathLst>
                  <a:path w="12" h="12">
                    <a:moveTo>
                      <a:pt x="0" y="10"/>
                    </a:moveTo>
                    <a:lnTo>
                      <a:pt x="0" y="10"/>
                    </a:lnTo>
                    <a:lnTo>
                      <a:pt x="0" y="12"/>
                    </a:lnTo>
                    <a:lnTo>
                      <a:pt x="4" y="10"/>
                    </a:lnTo>
                    <a:lnTo>
                      <a:pt x="12" y="0"/>
                    </a:lnTo>
                    <a:lnTo>
                      <a:pt x="0" y="10"/>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12" name="Freeform 18"/>
              <p:cNvSpPr>
                <a:spLocks/>
              </p:cNvSpPr>
              <p:nvPr/>
            </p:nvSpPr>
            <p:spPr bwMode="auto">
              <a:xfrm>
                <a:off x="6010788" y="3865099"/>
                <a:ext cx="4753" cy="3164"/>
              </a:xfrm>
              <a:custGeom>
                <a:avLst/>
                <a:gdLst>
                  <a:gd name="T0" fmla="*/ 0 w 5"/>
                  <a:gd name="T1" fmla="*/ 4 h 4"/>
                  <a:gd name="T2" fmla="*/ 0 w 5"/>
                  <a:gd name="T3" fmla="*/ 4 h 4"/>
                  <a:gd name="T4" fmla="*/ 5 w 5"/>
                  <a:gd name="T5" fmla="*/ 1 h 4"/>
                  <a:gd name="T6" fmla="*/ 5 w 5"/>
                  <a:gd name="T7" fmla="*/ 0 h 4"/>
                  <a:gd name="T8" fmla="*/ 0 w 5"/>
                  <a:gd name="T9" fmla="*/ 4 h 4"/>
                </a:gdLst>
                <a:ahLst/>
                <a:cxnLst>
                  <a:cxn ang="0">
                    <a:pos x="T0" y="T1"/>
                  </a:cxn>
                  <a:cxn ang="0">
                    <a:pos x="T2" y="T3"/>
                  </a:cxn>
                  <a:cxn ang="0">
                    <a:pos x="T4" y="T5"/>
                  </a:cxn>
                  <a:cxn ang="0">
                    <a:pos x="T6" y="T7"/>
                  </a:cxn>
                  <a:cxn ang="0">
                    <a:pos x="T8" y="T9"/>
                  </a:cxn>
                </a:cxnLst>
                <a:rect l="0" t="0" r="r" b="b"/>
                <a:pathLst>
                  <a:path w="5" h="4">
                    <a:moveTo>
                      <a:pt x="0" y="4"/>
                    </a:moveTo>
                    <a:lnTo>
                      <a:pt x="0" y="4"/>
                    </a:lnTo>
                    <a:lnTo>
                      <a:pt x="5" y="1"/>
                    </a:lnTo>
                    <a:lnTo>
                      <a:pt x="5" y="0"/>
                    </a:lnTo>
                    <a:lnTo>
                      <a:pt x="0" y="4"/>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13" name="Freeform 19"/>
              <p:cNvSpPr>
                <a:spLocks/>
              </p:cNvSpPr>
              <p:nvPr/>
            </p:nvSpPr>
            <p:spPr bwMode="auto">
              <a:xfrm>
                <a:off x="4887535" y="3966333"/>
                <a:ext cx="49113" cy="23727"/>
              </a:xfrm>
              <a:custGeom>
                <a:avLst/>
                <a:gdLst>
                  <a:gd name="T0" fmla="*/ 27 w 53"/>
                  <a:gd name="T1" fmla="*/ 0 h 24"/>
                  <a:gd name="T2" fmla="*/ 27 w 53"/>
                  <a:gd name="T3" fmla="*/ 0 h 24"/>
                  <a:gd name="T4" fmla="*/ 0 w 53"/>
                  <a:gd name="T5" fmla="*/ 6 h 24"/>
                  <a:gd name="T6" fmla="*/ 7 w 53"/>
                  <a:gd name="T7" fmla="*/ 14 h 24"/>
                  <a:gd name="T8" fmla="*/ 20 w 53"/>
                  <a:gd name="T9" fmla="*/ 17 h 24"/>
                  <a:gd name="T10" fmla="*/ 34 w 53"/>
                  <a:gd name="T11" fmla="*/ 24 h 24"/>
                  <a:gd name="T12" fmla="*/ 46 w 53"/>
                  <a:gd name="T13" fmla="*/ 20 h 24"/>
                  <a:gd name="T14" fmla="*/ 53 w 53"/>
                  <a:gd name="T15" fmla="*/ 11 h 24"/>
                  <a:gd name="T16" fmla="*/ 50 w 53"/>
                  <a:gd name="T17" fmla="*/ 8 h 24"/>
                  <a:gd name="T18" fmla="*/ 27 w 53"/>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24">
                    <a:moveTo>
                      <a:pt x="27" y="0"/>
                    </a:moveTo>
                    <a:lnTo>
                      <a:pt x="27" y="0"/>
                    </a:lnTo>
                    <a:lnTo>
                      <a:pt x="0" y="6"/>
                    </a:lnTo>
                    <a:lnTo>
                      <a:pt x="7" y="14"/>
                    </a:lnTo>
                    <a:lnTo>
                      <a:pt x="20" y="17"/>
                    </a:lnTo>
                    <a:lnTo>
                      <a:pt x="34" y="24"/>
                    </a:lnTo>
                    <a:lnTo>
                      <a:pt x="46" y="20"/>
                    </a:lnTo>
                    <a:lnTo>
                      <a:pt x="53" y="11"/>
                    </a:lnTo>
                    <a:lnTo>
                      <a:pt x="50" y="8"/>
                    </a:lnTo>
                    <a:lnTo>
                      <a:pt x="27" y="0"/>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14" name="Freeform 20"/>
              <p:cNvSpPr>
                <a:spLocks/>
              </p:cNvSpPr>
              <p:nvPr/>
            </p:nvSpPr>
            <p:spPr bwMode="auto">
              <a:xfrm>
                <a:off x="5003187" y="4002714"/>
                <a:ext cx="25348" cy="23727"/>
              </a:xfrm>
              <a:custGeom>
                <a:avLst/>
                <a:gdLst>
                  <a:gd name="T0" fmla="*/ 14 w 26"/>
                  <a:gd name="T1" fmla="*/ 0 h 24"/>
                  <a:gd name="T2" fmla="*/ 14 w 26"/>
                  <a:gd name="T3" fmla="*/ 0 h 24"/>
                  <a:gd name="T4" fmla="*/ 3 w 26"/>
                  <a:gd name="T5" fmla="*/ 13 h 24"/>
                  <a:gd name="T6" fmla="*/ 0 w 26"/>
                  <a:gd name="T7" fmla="*/ 16 h 24"/>
                  <a:gd name="T8" fmla="*/ 14 w 26"/>
                  <a:gd name="T9" fmla="*/ 24 h 24"/>
                  <a:gd name="T10" fmla="*/ 24 w 26"/>
                  <a:gd name="T11" fmla="*/ 24 h 24"/>
                  <a:gd name="T12" fmla="*/ 26 w 26"/>
                  <a:gd name="T13" fmla="*/ 21 h 24"/>
                  <a:gd name="T14" fmla="*/ 24 w 26"/>
                  <a:gd name="T15" fmla="*/ 13 h 24"/>
                  <a:gd name="T16" fmla="*/ 14 w 2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4">
                    <a:moveTo>
                      <a:pt x="14" y="0"/>
                    </a:moveTo>
                    <a:lnTo>
                      <a:pt x="14" y="0"/>
                    </a:lnTo>
                    <a:lnTo>
                      <a:pt x="3" y="13"/>
                    </a:lnTo>
                    <a:lnTo>
                      <a:pt x="0" y="16"/>
                    </a:lnTo>
                    <a:lnTo>
                      <a:pt x="14" y="24"/>
                    </a:lnTo>
                    <a:lnTo>
                      <a:pt x="24" y="24"/>
                    </a:lnTo>
                    <a:lnTo>
                      <a:pt x="26" y="21"/>
                    </a:lnTo>
                    <a:lnTo>
                      <a:pt x="24" y="13"/>
                    </a:lnTo>
                    <a:lnTo>
                      <a:pt x="14" y="0"/>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15" name="Freeform 21"/>
              <p:cNvSpPr>
                <a:spLocks/>
              </p:cNvSpPr>
              <p:nvPr/>
            </p:nvSpPr>
            <p:spPr bwMode="auto">
              <a:xfrm>
                <a:off x="4898625" y="1111226"/>
                <a:ext cx="14259" cy="9491"/>
              </a:xfrm>
              <a:custGeom>
                <a:avLst/>
                <a:gdLst>
                  <a:gd name="T0" fmla="*/ 0 w 14"/>
                  <a:gd name="T1" fmla="*/ 10 h 10"/>
                  <a:gd name="T2" fmla="*/ 0 w 14"/>
                  <a:gd name="T3" fmla="*/ 10 h 10"/>
                  <a:gd name="T4" fmla="*/ 14 w 14"/>
                  <a:gd name="T5" fmla="*/ 3 h 10"/>
                  <a:gd name="T6" fmla="*/ 14 w 14"/>
                  <a:gd name="T7" fmla="*/ 0 h 10"/>
                  <a:gd name="T8" fmla="*/ 0 w 14"/>
                  <a:gd name="T9" fmla="*/ 10 h 10"/>
                </a:gdLst>
                <a:ahLst/>
                <a:cxnLst>
                  <a:cxn ang="0">
                    <a:pos x="T0" y="T1"/>
                  </a:cxn>
                  <a:cxn ang="0">
                    <a:pos x="T2" y="T3"/>
                  </a:cxn>
                  <a:cxn ang="0">
                    <a:pos x="T4" y="T5"/>
                  </a:cxn>
                  <a:cxn ang="0">
                    <a:pos x="T6" y="T7"/>
                  </a:cxn>
                  <a:cxn ang="0">
                    <a:pos x="T8" y="T9"/>
                  </a:cxn>
                </a:cxnLst>
                <a:rect l="0" t="0" r="r" b="b"/>
                <a:pathLst>
                  <a:path w="14" h="10">
                    <a:moveTo>
                      <a:pt x="0" y="10"/>
                    </a:moveTo>
                    <a:lnTo>
                      <a:pt x="0" y="10"/>
                    </a:lnTo>
                    <a:lnTo>
                      <a:pt x="14" y="3"/>
                    </a:lnTo>
                    <a:lnTo>
                      <a:pt x="14" y="0"/>
                    </a:lnTo>
                    <a:lnTo>
                      <a:pt x="0" y="10"/>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16" name="Freeform 22"/>
              <p:cNvSpPr>
                <a:spLocks/>
              </p:cNvSpPr>
              <p:nvPr/>
            </p:nvSpPr>
            <p:spPr bwMode="auto">
              <a:xfrm>
                <a:off x="4919221" y="1093826"/>
                <a:ext cx="4753" cy="12654"/>
              </a:xfrm>
              <a:custGeom>
                <a:avLst/>
                <a:gdLst>
                  <a:gd name="T0" fmla="*/ 0 w 5"/>
                  <a:gd name="T1" fmla="*/ 0 h 12"/>
                  <a:gd name="T2" fmla="*/ 0 w 5"/>
                  <a:gd name="T3" fmla="*/ 0 h 12"/>
                  <a:gd name="T4" fmla="*/ 3 w 5"/>
                  <a:gd name="T5" fmla="*/ 12 h 12"/>
                  <a:gd name="T6" fmla="*/ 5 w 5"/>
                  <a:gd name="T7" fmla="*/ 0 h 12"/>
                  <a:gd name="T8" fmla="*/ 0 w 5"/>
                  <a:gd name="T9" fmla="*/ 0 h 12"/>
                </a:gdLst>
                <a:ahLst/>
                <a:cxnLst>
                  <a:cxn ang="0">
                    <a:pos x="T0" y="T1"/>
                  </a:cxn>
                  <a:cxn ang="0">
                    <a:pos x="T2" y="T3"/>
                  </a:cxn>
                  <a:cxn ang="0">
                    <a:pos x="T4" y="T5"/>
                  </a:cxn>
                  <a:cxn ang="0">
                    <a:pos x="T6" y="T7"/>
                  </a:cxn>
                  <a:cxn ang="0">
                    <a:pos x="T8" y="T9"/>
                  </a:cxn>
                </a:cxnLst>
                <a:rect l="0" t="0" r="r" b="b"/>
                <a:pathLst>
                  <a:path w="5" h="12">
                    <a:moveTo>
                      <a:pt x="0" y="0"/>
                    </a:moveTo>
                    <a:lnTo>
                      <a:pt x="0" y="0"/>
                    </a:lnTo>
                    <a:lnTo>
                      <a:pt x="3" y="12"/>
                    </a:lnTo>
                    <a:lnTo>
                      <a:pt x="5" y="0"/>
                    </a:lnTo>
                    <a:lnTo>
                      <a:pt x="0" y="0"/>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17" name="Freeform 23"/>
              <p:cNvSpPr>
                <a:spLocks/>
              </p:cNvSpPr>
              <p:nvPr/>
            </p:nvSpPr>
            <p:spPr bwMode="auto">
              <a:xfrm>
                <a:off x="5302616" y="3863518"/>
                <a:ext cx="15843" cy="11073"/>
              </a:xfrm>
              <a:custGeom>
                <a:avLst/>
                <a:gdLst>
                  <a:gd name="T0" fmla="*/ 3 w 16"/>
                  <a:gd name="T1" fmla="*/ 9 h 13"/>
                  <a:gd name="T2" fmla="*/ 3 w 16"/>
                  <a:gd name="T3" fmla="*/ 9 h 13"/>
                  <a:gd name="T4" fmla="*/ 0 w 16"/>
                  <a:gd name="T5" fmla="*/ 13 h 13"/>
                  <a:gd name="T6" fmla="*/ 11 w 16"/>
                  <a:gd name="T7" fmla="*/ 9 h 13"/>
                  <a:gd name="T8" fmla="*/ 16 w 16"/>
                  <a:gd name="T9" fmla="*/ 0 h 13"/>
                  <a:gd name="T10" fmla="*/ 3 w 16"/>
                  <a:gd name="T11" fmla="*/ 9 h 13"/>
                </a:gdLst>
                <a:ahLst/>
                <a:cxnLst>
                  <a:cxn ang="0">
                    <a:pos x="T0" y="T1"/>
                  </a:cxn>
                  <a:cxn ang="0">
                    <a:pos x="T2" y="T3"/>
                  </a:cxn>
                  <a:cxn ang="0">
                    <a:pos x="T4" y="T5"/>
                  </a:cxn>
                  <a:cxn ang="0">
                    <a:pos x="T6" y="T7"/>
                  </a:cxn>
                  <a:cxn ang="0">
                    <a:pos x="T8" y="T9"/>
                  </a:cxn>
                  <a:cxn ang="0">
                    <a:pos x="T10" y="T11"/>
                  </a:cxn>
                </a:cxnLst>
                <a:rect l="0" t="0" r="r" b="b"/>
                <a:pathLst>
                  <a:path w="16" h="13">
                    <a:moveTo>
                      <a:pt x="3" y="9"/>
                    </a:moveTo>
                    <a:lnTo>
                      <a:pt x="3" y="9"/>
                    </a:lnTo>
                    <a:lnTo>
                      <a:pt x="0" y="13"/>
                    </a:lnTo>
                    <a:lnTo>
                      <a:pt x="11" y="9"/>
                    </a:lnTo>
                    <a:lnTo>
                      <a:pt x="16" y="0"/>
                    </a:lnTo>
                    <a:lnTo>
                      <a:pt x="3" y="9"/>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18" name="Freeform 24"/>
              <p:cNvSpPr>
                <a:spLocks/>
              </p:cNvSpPr>
              <p:nvPr/>
            </p:nvSpPr>
            <p:spPr bwMode="auto">
              <a:xfrm>
                <a:off x="5397673" y="3833463"/>
                <a:ext cx="22180" cy="3164"/>
              </a:xfrm>
              <a:custGeom>
                <a:avLst/>
                <a:gdLst>
                  <a:gd name="T0" fmla="*/ 0 w 24"/>
                  <a:gd name="T1" fmla="*/ 3 h 3"/>
                  <a:gd name="T2" fmla="*/ 0 w 24"/>
                  <a:gd name="T3" fmla="*/ 3 h 3"/>
                  <a:gd name="T4" fmla="*/ 10 w 24"/>
                  <a:gd name="T5" fmla="*/ 3 h 3"/>
                  <a:gd name="T6" fmla="*/ 24 w 24"/>
                  <a:gd name="T7" fmla="*/ 3 h 3"/>
                  <a:gd name="T8" fmla="*/ 0 w 24"/>
                  <a:gd name="T9" fmla="*/ 0 h 3"/>
                  <a:gd name="T10" fmla="*/ 0 w 24"/>
                  <a:gd name="T11" fmla="*/ 3 h 3"/>
                </a:gdLst>
                <a:ahLst/>
                <a:cxnLst>
                  <a:cxn ang="0">
                    <a:pos x="T0" y="T1"/>
                  </a:cxn>
                  <a:cxn ang="0">
                    <a:pos x="T2" y="T3"/>
                  </a:cxn>
                  <a:cxn ang="0">
                    <a:pos x="T4" y="T5"/>
                  </a:cxn>
                  <a:cxn ang="0">
                    <a:pos x="T6" y="T7"/>
                  </a:cxn>
                  <a:cxn ang="0">
                    <a:pos x="T8" y="T9"/>
                  </a:cxn>
                  <a:cxn ang="0">
                    <a:pos x="T10" y="T11"/>
                  </a:cxn>
                </a:cxnLst>
                <a:rect l="0" t="0" r="r" b="b"/>
                <a:pathLst>
                  <a:path w="24" h="3">
                    <a:moveTo>
                      <a:pt x="0" y="3"/>
                    </a:moveTo>
                    <a:lnTo>
                      <a:pt x="0" y="3"/>
                    </a:lnTo>
                    <a:lnTo>
                      <a:pt x="10" y="3"/>
                    </a:lnTo>
                    <a:lnTo>
                      <a:pt x="24" y="3"/>
                    </a:lnTo>
                    <a:lnTo>
                      <a:pt x="0" y="0"/>
                    </a:lnTo>
                    <a:lnTo>
                      <a:pt x="0" y="3"/>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19" name="Freeform 25"/>
              <p:cNvSpPr>
                <a:spLocks/>
              </p:cNvSpPr>
              <p:nvPr/>
            </p:nvSpPr>
            <p:spPr bwMode="auto">
              <a:xfrm>
                <a:off x="5331133" y="1348493"/>
                <a:ext cx="47528" cy="80671"/>
              </a:xfrm>
              <a:custGeom>
                <a:avLst/>
                <a:gdLst>
                  <a:gd name="T0" fmla="*/ 46 w 49"/>
                  <a:gd name="T1" fmla="*/ 0 h 84"/>
                  <a:gd name="T2" fmla="*/ 46 w 49"/>
                  <a:gd name="T3" fmla="*/ 0 h 84"/>
                  <a:gd name="T4" fmla="*/ 37 w 49"/>
                  <a:gd name="T5" fmla="*/ 9 h 84"/>
                  <a:gd name="T6" fmla="*/ 30 w 49"/>
                  <a:gd name="T7" fmla="*/ 22 h 84"/>
                  <a:gd name="T8" fmla="*/ 16 w 49"/>
                  <a:gd name="T9" fmla="*/ 30 h 84"/>
                  <a:gd name="T10" fmla="*/ 16 w 49"/>
                  <a:gd name="T11" fmla="*/ 43 h 84"/>
                  <a:gd name="T12" fmla="*/ 7 w 49"/>
                  <a:gd name="T13" fmla="*/ 54 h 84"/>
                  <a:gd name="T14" fmla="*/ 0 w 49"/>
                  <a:gd name="T15" fmla="*/ 70 h 84"/>
                  <a:gd name="T16" fmla="*/ 7 w 49"/>
                  <a:gd name="T17" fmla="*/ 81 h 84"/>
                  <a:gd name="T18" fmla="*/ 19 w 49"/>
                  <a:gd name="T19" fmla="*/ 84 h 84"/>
                  <a:gd name="T20" fmla="*/ 26 w 49"/>
                  <a:gd name="T21" fmla="*/ 73 h 84"/>
                  <a:gd name="T22" fmla="*/ 33 w 49"/>
                  <a:gd name="T23" fmla="*/ 63 h 84"/>
                  <a:gd name="T24" fmla="*/ 33 w 49"/>
                  <a:gd name="T25" fmla="*/ 51 h 84"/>
                  <a:gd name="T26" fmla="*/ 42 w 49"/>
                  <a:gd name="T27" fmla="*/ 36 h 84"/>
                  <a:gd name="T28" fmla="*/ 40 w 49"/>
                  <a:gd name="T29" fmla="*/ 27 h 84"/>
                  <a:gd name="T30" fmla="*/ 49 w 49"/>
                  <a:gd name="T31" fmla="*/ 3 h 84"/>
                  <a:gd name="T32" fmla="*/ 46 w 49"/>
                  <a:gd name="T33"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84">
                    <a:moveTo>
                      <a:pt x="46" y="0"/>
                    </a:moveTo>
                    <a:lnTo>
                      <a:pt x="46" y="0"/>
                    </a:lnTo>
                    <a:lnTo>
                      <a:pt x="37" y="9"/>
                    </a:lnTo>
                    <a:lnTo>
                      <a:pt x="30" y="22"/>
                    </a:lnTo>
                    <a:lnTo>
                      <a:pt x="16" y="30"/>
                    </a:lnTo>
                    <a:lnTo>
                      <a:pt x="16" y="43"/>
                    </a:lnTo>
                    <a:lnTo>
                      <a:pt x="7" y="54"/>
                    </a:lnTo>
                    <a:lnTo>
                      <a:pt x="0" y="70"/>
                    </a:lnTo>
                    <a:lnTo>
                      <a:pt x="7" y="81"/>
                    </a:lnTo>
                    <a:lnTo>
                      <a:pt x="19" y="84"/>
                    </a:lnTo>
                    <a:lnTo>
                      <a:pt x="26" y="73"/>
                    </a:lnTo>
                    <a:lnTo>
                      <a:pt x="33" y="63"/>
                    </a:lnTo>
                    <a:lnTo>
                      <a:pt x="33" y="51"/>
                    </a:lnTo>
                    <a:lnTo>
                      <a:pt x="42" y="36"/>
                    </a:lnTo>
                    <a:lnTo>
                      <a:pt x="40" y="27"/>
                    </a:lnTo>
                    <a:lnTo>
                      <a:pt x="49" y="3"/>
                    </a:lnTo>
                    <a:lnTo>
                      <a:pt x="46" y="0"/>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20" name="Freeform 26"/>
              <p:cNvSpPr>
                <a:spLocks/>
              </p:cNvSpPr>
              <p:nvPr/>
            </p:nvSpPr>
            <p:spPr bwMode="auto">
              <a:xfrm>
                <a:off x="5754135" y="1171334"/>
                <a:ext cx="47528" cy="30054"/>
              </a:xfrm>
              <a:custGeom>
                <a:avLst/>
                <a:gdLst>
                  <a:gd name="T0" fmla="*/ 12 w 49"/>
                  <a:gd name="T1" fmla="*/ 31 h 31"/>
                  <a:gd name="T2" fmla="*/ 12 w 49"/>
                  <a:gd name="T3" fmla="*/ 31 h 31"/>
                  <a:gd name="T4" fmla="*/ 37 w 49"/>
                  <a:gd name="T5" fmla="*/ 27 h 31"/>
                  <a:gd name="T6" fmla="*/ 49 w 49"/>
                  <a:gd name="T7" fmla="*/ 21 h 31"/>
                  <a:gd name="T8" fmla="*/ 42 w 49"/>
                  <a:gd name="T9" fmla="*/ 10 h 31"/>
                  <a:gd name="T10" fmla="*/ 29 w 49"/>
                  <a:gd name="T11" fmla="*/ 0 h 31"/>
                  <a:gd name="T12" fmla="*/ 19 w 49"/>
                  <a:gd name="T13" fmla="*/ 0 h 31"/>
                  <a:gd name="T14" fmla="*/ 22 w 49"/>
                  <a:gd name="T15" fmla="*/ 10 h 31"/>
                  <a:gd name="T16" fmla="*/ 12 w 49"/>
                  <a:gd name="T17" fmla="*/ 18 h 31"/>
                  <a:gd name="T18" fmla="*/ 0 w 49"/>
                  <a:gd name="T19" fmla="*/ 21 h 31"/>
                  <a:gd name="T20" fmla="*/ 12 w 49"/>
                  <a:gd name="T21" fmla="*/ 27 h 31"/>
                  <a:gd name="T22" fmla="*/ 12 w 49"/>
                  <a:gd name="T2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31">
                    <a:moveTo>
                      <a:pt x="12" y="31"/>
                    </a:moveTo>
                    <a:lnTo>
                      <a:pt x="12" y="31"/>
                    </a:lnTo>
                    <a:lnTo>
                      <a:pt x="37" y="27"/>
                    </a:lnTo>
                    <a:lnTo>
                      <a:pt x="49" y="21"/>
                    </a:lnTo>
                    <a:lnTo>
                      <a:pt x="42" y="10"/>
                    </a:lnTo>
                    <a:lnTo>
                      <a:pt x="29" y="0"/>
                    </a:lnTo>
                    <a:lnTo>
                      <a:pt x="19" y="0"/>
                    </a:lnTo>
                    <a:lnTo>
                      <a:pt x="22" y="10"/>
                    </a:lnTo>
                    <a:lnTo>
                      <a:pt x="12" y="18"/>
                    </a:lnTo>
                    <a:lnTo>
                      <a:pt x="0" y="21"/>
                    </a:lnTo>
                    <a:lnTo>
                      <a:pt x="12" y="27"/>
                    </a:lnTo>
                    <a:lnTo>
                      <a:pt x="12" y="31"/>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21" name="Freeform 27"/>
              <p:cNvSpPr>
                <a:spLocks/>
              </p:cNvSpPr>
              <p:nvPr/>
            </p:nvSpPr>
            <p:spPr bwMode="auto">
              <a:xfrm>
                <a:off x="5063390" y="896105"/>
                <a:ext cx="80799" cy="63271"/>
              </a:xfrm>
              <a:custGeom>
                <a:avLst/>
                <a:gdLst>
                  <a:gd name="T0" fmla="*/ 18 w 86"/>
                  <a:gd name="T1" fmla="*/ 61 h 67"/>
                  <a:gd name="T2" fmla="*/ 18 w 86"/>
                  <a:gd name="T3" fmla="*/ 61 h 67"/>
                  <a:gd name="T4" fmla="*/ 27 w 86"/>
                  <a:gd name="T5" fmla="*/ 51 h 67"/>
                  <a:gd name="T6" fmla="*/ 34 w 86"/>
                  <a:gd name="T7" fmla="*/ 43 h 67"/>
                  <a:gd name="T8" fmla="*/ 60 w 86"/>
                  <a:gd name="T9" fmla="*/ 33 h 67"/>
                  <a:gd name="T10" fmla="*/ 71 w 86"/>
                  <a:gd name="T11" fmla="*/ 24 h 67"/>
                  <a:gd name="T12" fmla="*/ 76 w 86"/>
                  <a:gd name="T13" fmla="*/ 13 h 67"/>
                  <a:gd name="T14" fmla="*/ 86 w 86"/>
                  <a:gd name="T15" fmla="*/ 3 h 67"/>
                  <a:gd name="T16" fmla="*/ 83 w 86"/>
                  <a:gd name="T17" fmla="*/ 0 h 67"/>
                  <a:gd name="T18" fmla="*/ 71 w 86"/>
                  <a:gd name="T19" fmla="*/ 6 h 67"/>
                  <a:gd name="T20" fmla="*/ 50 w 86"/>
                  <a:gd name="T21" fmla="*/ 22 h 67"/>
                  <a:gd name="T22" fmla="*/ 23 w 86"/>
                  <a:gd name="T23" fmla="*/ 33 h 67"/>
                  <a:gd name="T24" fmla="*/ 0 w 86"/>
                  <a:gd name="T25" fmla="*/ 49 h 67"/>
                  <a:gd name="T26" fmla="*/ 0 w 86"/>
                  <a:gd name="T27" fmla="*/ 54 h 67"/>
                  <a:gd name="T28" fmla="*/ 4 w 86"/>
                  <a:gd name="T29" fmla="*/ 67 h 67"/>
                  <a:gd name="T30" fmla="*/ 18 w 86"/>
                  <a:gd name="T31" fmla="*/ 6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67">
                    <a:moveTo>
                      <a:pt x="18" y="61"/>
                    </a:moveTo>
                    <a:lnTo>
                      <a:pt x="18" y="61"/>
                    </a:lnTo>
                    <a:lnTo>
                      <a:pt x="27" y="51"/>
                    </a:lnTo>
                    <a:lnTo>
                      <a:pt x="34" y="43"/>
                    </a:lnTo>
                    <a:lnTo>
                      <a:pt x="60" y="33"/>
                    </a:lnTo>
                    <a:lnTo>
                      <a:pt x="71" y="24"/>
                    </a:lnTo>
                    <a:lnTo>
                      <a:pt x="76" y="13"/>
                    </a:lnTo>
                    <a:lnTo>
                      <a:pt x="86" y="3"/>
                    </a:lnTo>
                    <a:lnTo>
                      <a:pt x="83" y="0"/>
                    </a:lnTo>
                    <a:lnTo>
                      <a:pt x="71" y="6"/>
                    </a:lnTo>
                    <a:lnTo>
                      <a:pt x="50" y="22"/>
                    </a:lnTo>
                    <a:lnTo>
                      <a:pt x="23" y="33"/>
                    </a:lnTo>
                    <a:lnTo>
                      <a:pt x="0" y="49"/>
                    </a:lnTo>
                    <a:lnTo>
                      <a:pt x="0" y="54"/>
                    </a:lnTo>
                    <a:lnTo>
                      <a:pt x="4" y="67"/>
                    </a:lnTo>
                    <a:lnTo>
                      <a:pt x="18" y="61"/>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22" name="Freeform 28"/>
              <p:cNvSpPr>
                <a:spLocks/>
              </p:cNvSpPr>
              <p:nvPr/>
            </p:nvSpPr>
            <p:spPr bwMode="auto">
              <a:xfrm>
                <a:off x="5144188" y="1003666"/>
                <a:ext cx="106147" cy="83835"/>
              </a:xfrm>
              <a:custGeom>
                <a:avLst/>
                <a:gdLst>
                  <a:gd name="T0" fmla="*/ 4 w 110"/>
                  <a:gd name="T1" fmla="*/ 65 h 88"/>
                  <a:gd name="T2" fmla="*/ 4 w 110"/>
                  <a:gd name="T3" fmla="*/ 65 h 88"/>
                  <a:gd name="T4" fmla="*/ 27 w 110"/>
                  <a:gd name="T5" fmla="*/ 65 h 88"/>
                  <a:gd name="T6" fmla="*/ 16 w 110"/>
                  <a:gd name="T7" fmla="*/ 78 h 88"/>
                  <a:gd name="T8" fmla="*/ 30 w 110"/>
                  <a:gd name="T9" fmla="*/ 88 h 88"/>
                  <a:gd name="T10" fmla="*/ 46 w 110"/>
                  <a:gd name="T11" fmla="*/ 57 h 88"/>
                  <a:gd name="T12" fmla="*/ 67 w 110"/>
                  <a:gd name="T13" fmla="*/ 37 h 88"/>
                  <a:gd name="T14" fmla="*/ 80 w 110"/>
                  <a:gd name="T15" fmla="*/ 27 h 88"/>
                  <a:gd name="T16" fmla="*/ 83 w 110"/>
                  <a:gd name="T17" fmla="*/ 14 h 88"/>
                  <a:gd name="T18" fmla="*/ 99 w 110"/>
                  <a:gd name="T19" fmla="*/ 14 h 88"/>
                  <a:gd name="T20" fmla="*/ 110 w 110"/>
                  <a:gd name="T21" fmla="*/ 6 h 88"/>
                  <a:gd name="T22" fmla="*/ 99 w 110"/>
                  <a:gd name="T23" fmla="*/ 0 h 88"/>
                  <a:gd name="T24" fmla="*/ 73 w 110"/>
                  <a:gd name="T25" fmla="*/ 0 h 88"/>
                  <a:gd name="T26" fmla="*/ 46 w 110"/>
                  <a:gd name="T27" fmla="*/ 9 h 88"/>
                  <a:gd name="T28" fmla="*/ 23 w 110"/>
                  <a:gd name="T29" fmla="*/ 21 h 88"/>
                  <a:gd name="T30" fmla="*/ 8 w 110"/>
                  <a:gd name="T31" fmla="*/ 45 h 88"/>
                  <a:gd name="T32" fmla="*/ 0 w 110"/>
                  <a:gd name="T33" fmla="*/ 54 h 88"/>
                  <a:gd name="T34" fmla="*/ 4 w 110"/>
                  <a:gd name="T35" fmla="*/ 6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88">
                    <a:moveTo>
                      <a:pt x="4" y="65"/>
                    </a:moveTo>
                    <a:lnTo>
                      <a:pt x="4" y="65"/>
                    </a:lnTo>
                    <a:lnTo>
                      <a:pt x="27" y="65"/>
                    </a:lnTo>
                    <a:lnTo>
                      <a:pt x="16" y="78"/>
                    </a:lnTo>
                    <a:lnTo>
                      <a:pt x="30" y="88"/>
                    </a:lnTo>
                    <a:lnTo>
                      <a:pt x="46" y="57"/>
                    </a:lnTo>
                    <a:lnTo>
                      <a:pt x="67" y="37"/>
                    </a:lnTo>
                    <a:lnTo>
                      <a:pt x="80" y="27"/>
                    </a:lnTo>
                    <a:lnTo>
                      <a:pt x="83" y="14"/>
                    </a:lnTo>
                    <a:lnTo>
                      <a:pt x="99" y="14"/>
                    </a:lnTo>
                    <a:lnTo>
                      <a:pt x="110" y="6"/>
                    </a:lnTo>
                    <a:lnTo>
                      <a:pt x="99" y="0"/>
                    </a:lnTo>
                    <a:lnTo>
                      <a:pt x="73" y="0"/>
                    </a:lnTo>
                    <a:lnTo>
                      <a:pt x="46" y="9"/>
                    </a:lnTo>
                    <a:lnTo>
                      <a:pt x="23" y="21"/>
                    </a:lnTo>
                    <a:lnTo>
                      <a:pt x="8" y="45"/>
                    </a:lnTo>
                    <a:lnTo>
                      <a:pt x="0" y="54"/>
                    </a:lnTo>
                    <a:lnTo>
                      <a:pt x="4" y="65"/>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23" name="Freeform 29"/>
              <p:cNvSpPr>
                <a:spLocks/>
              </p:cNvSpPr>
              <p:nvPr/>
            </p:nvSpPr>
            <p:spPr bwMode="auto">
              <a:xfrm>
                <a:off x="5546595" y="1253586"/>
                <a:ext cx="11090" cy="26891"/>
              </a:xfrm>
              <a:custGeom>
                <a:avLst/>
                <a:gdLst>
                  <a:gd name="T0" fmla="*/ 4 w 13"/>
                  <a:gd name="T1" fmla="*/ 7 h 28"/>
                  <a:gd name="T2" fmla="*/ 4 w 13"/>
                  <a:gd name="T3" fmla="*/ 7 h 28"/>
                  <a:gd name="T4" fmla="*/ 0 w 13"/>
                  <a:gd name="T5" fmla="*/ 16 h 28"/>
                  <a:gd name="T6" fmla="*/ 0 w 13"/>
                  <a:gd name="T7" fmla="*/ 28 h 28"/>
                  <a:gd name="T8" fmla="*/ 13 w 13"/>
                  <a:gd name="T9" fmla="*/ 24 h 28"/>
                  <a:gd name="T10" fmla="*/ 13 w 13"/>
                  <a:gd name="T11" fmla="*/ 4 h 28"/>
                  <a:gd name="T12" fmla="*/ 13 w 13"/>
                  <a:gd name="T13" fmla="*/ 0 h 28"/>
                  <a:gd name="T14" fmla="*/ 4 w 13"/>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8">
                    <a:moveTo>
                      <a:pt x="4" y="7"/>
                    </a:moveTo>
                    <a:lnTo>
                      <a:pt x="4" y="7"/>
                    </a:lnTo>
                    <a:lnTo>
                      <a:pt x="0" y="16"/>
                    </a:lnTo>
                    <a:lnTo>
                      <a:pt x="0" y="28"/>
                    </a:lnTo>
                    <a:lnTo>
                      <a:pt x="13" y="24"/>
                    </a:lnTo>
                    <a:lnTo>
                      <a:pt x="13" y="4"/>
                    </a:lnTo>
                    <a:lnTo>
                      <a:pt x="13" y="0"/>
                    </a:lnTo>
                    <a:lnTo>
                      <a:pt x="4" y="7"/>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24" name="Freeform 30"/>
              <p:cNvSpPr>
                <a:spLocks/>
              </p:cNvSpPr>
              <p:nvPr/>
            </p:nvSpPr>
            <p:spPr bwMode="auto">
              <a:xfrm>
                <a:off x="6785500" y="4550009"/>
                <a:ext cx="7922" cy="6327"/>
              </a:xfrm>
              <a:custGeom>
                <a:avLst/>
                <a:gdLst>
                  <a:gd name="T0" fmla="*/ 0 w 9"/>
                  <a:gd name="T1" fmla="*/ 6 h 6"/>
                  <a:gd name="T2" fmla="*/ 0 w 9"/>
                  <a:gd name="T3" fmla="*/ 6 h 6"/>
                  <a:gd name="T4" fmla="*/ 9 w 9"/>
                  <a:gd name="T5" fmla="*/ 3 h 6"/>
                  <a:gd name="T6" fmla="*/ 9 w 9"/>
                  <a:gd name="T7" fmla="*/ 0 h 6"/>
                  <a:gd name="T8" fmla="*/ 0 w 9"/>
                  <a:gd name="T9" fmla="*/ 6 h 6"/>
                </a:gdLst>
                <a:ahLst/>
                <a:cxnLst>
                  <a:cxn ang="0">
                    <a:pos x="T0" y="T1"/>
                  </a:cxn>
                  <a:cxn ang="0">
                    <a:pos x="T2" y="T3"/>
                  </a:cxn>
                  <a:cxn ang="0">
                    <a:pos x="T4" y="T5"/>
                  </a:cxn>
                  <a:cxn ang="0">
                    <a:pos x="T6" y="T7"/>
                  </a:cxn>
                  <a:cxn ang="0">
                    <a:pos x="T8" y="T9"/>
                  </a:cxn>
                </a:cxnLst>
                <a:rect l="0" t="0" r="r" b="b"/>
                <a:pathLst>
                  <a:path w="9" h="6">
                    <a:moveTo>
                      <a:pt x="0" y="6"/>
                    </a:moveTo>
                    <a:lnTo>
                      <a:pt x="0" y="6"/>
                    </a:lnTo>
                    <a:lnTo>
                      <a:pt x="9" y="3"/>
                    </a:lnTo>
                    <a:lnTo>
                      <a:pt x="9" y="0"/>
                    </a:lnTo>
                    <a:lnTo>
                      <a:pt x="0" y="6"/>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25" name="Freeform 31"/>
              <p:cNvSpPr>
                <a:spLocks/>
              </p:cNvSpPr>
              <p:nvPr/>
            </p:nvSpPr>
            <p:spPr bwMode="auto">
              <a:xfrm>
                <a:off x="6620735" y="4627515"/>
                <a:ext cx="12674" cy="4746"/>
              </a:xfrm>
              <a:custGeom>
                <a:avLst/>
                <a:gdLst>
                  <a:gd name="T0" fmla="*/ 0 w 12"/>
                  <a:gd name="T1" fmla="*/ 3 h 6"/>
                  <a:gd name="T2" fmla="*/ 0 w 12"/>
                  <a:gd name="T3" fmla="*/ 3 h 6"/>
                  <a:gd name="T4" fmla="*/ 0 w 12"/>
                  <a:gd name="T5" fmla="*/ 6 h 6"/>
                  <a:gd name="T6" fmla="*/ 12 w 12"/>
                  <a:gd name="T7" fmla="*/ 0 h 6"/>
                  <a:gd name="T8" fmla="*/ 0 w 12"/>
                  <a:gd name="T9" fmla="*/ 3 h 6"/>
                </a:gdLst>
                <a:ahLst/>
                <a:cxnLst>
                  <a:cxn ang="0">
                    <a:pos x="T0" y="T1"/>
                  </a:cxn>
                  <a:cxn ang="0">
                    <a:pos x="T2" y="T3"/>
                  </a:cxn>
                  <a:cxn ang="0">
                    <a:pos x="T4" y="T5"/>
                  </a:cxn>
                  <a:cxn ang="0">
                    <a:pos x="T6" y="T7"/>
                  </a:cxn>
                  <a:cxn ang="0">
                    <a:pos x="T8" y="T9"/>
                  </a:cxn>
                </a:cxnLst>
                <a:rect l="0" t="0" r="r" b="b"/>
                <a:pathLst>
                  <a:path w="12" h="6">
                    <a:moveTo>
                      <a:pt x="0" y="3"/>
                    </a:moveTo>
                    <a:lnTo>
                      <a:pt x="0" y="3"/>
                    </a:lnTo>
                    <a:lnTo>
                      <a:pt x="0" y="6"/>
                    </a:lnTo>
                    <a:lnTo>
                      <a:pt x="12" y="0"/>
                    </a:lnTo>
                    <a:lnTo>
                      <a:pt x="0" y="3"/>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26" name="Freeform 32"/>
              <p:cNvSpPr>
                <a:spLocks/>
              </p:cNvSpPr>
              <p:nvPr/>
            </p:nvSpPr>
            <p:spPr bwMode="auto">
              <a:xfrm>
                <a:off x="6680937" y="4591135"/>
                <a:ext cx="15843" cy="12654"/>
              </a:xfrm>
              <a:custGeom>
                <a:avLst/>
                <a:gdLst>
                  <a:gd name="T0" fmla="*/ 0 w 16"/>
                  <a:gd name="T1" fmla="*/ 0 h 14"/>
                  <a:gd name="T2" fmla="*/ 0 w 16"/>
                  <a:gd name="T3" fmla="*/ 0 h 14"/>
                  <a:gd name="T4" fmla="*/ 9 w 16"/>
                  <a:gd name="T5" fmla="*/ 14 h 14"/>
                  <a:gd name="T6" fmla="*/ 16 w 16"/>
                  <a:gd name="T7" fmla="*/ 14 h 14"/>
                  <a:gd name="T8" fmla="*/ 9 w 16"/>
                  <a:gd name="T9" fmla="*/ 5 h 14"/>
                  <a:gd name="T10" fmla="*/ 0 w 16"/>
                  <a:gd name="T11" fmla="*/ 0 h 14"/>
                </a:gdLst>
                <a:ahLst/>
                <a:cxnLst>
                  <a:cxn ang="0">
                    <a:pos x="T0" y="T1"/>
                  </a:cxn>
                  <a:cxn ang="0">
                    <a:pos x="T2" y="T3"/>
                  </a:cxn>
                  <a:cxn ang="0">
                    <a:pos x="T4" y="T5"/>
                  </a:cxn>
                  <a:cxn ang="0">
                    <a:pos x="T6" y="T7"/>
                  </a:cxn>
                  <a:cxn ang="0">
                    <a:pos x="T8" y="T9"/>
                  </a:cxn>
                  <a:cxn ang="0">
                    <a:pos x="T10" y="T11"/>
                  </a:cxn>
                </a:cxnLst>
                <a:rect l="0" t="0" r="r" b="b"/>
                <a:pathLst>
                  <a:path w="16" h="14">
                    <a:moveTo>
                      <a:pt x="0" y="0"/>
                    </a:moveTo>
                    <a:lnTo>
                      <a:pt x="0" y="0"/>
                    </a:lnTo>
                    <a:lnTo>
                      <a:pt x="9" y="14"/>
                    </a:lnTo>
                    <a:lnTo>
                      <a:pt x="16" y="14"/>
                    </a:lnTo>
                    <a:lnTo>
                      <a:pt x="9" y="5"/>
                    </a:lnTo>
                    <a:lnTo>
                      <a:pt x="0" y="0"/>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27" name="Freeform 33"/>
              <p:cNvSpPr>
                <a:spLocks/>
              </p:cNvSpPr>
              <p:nvPr/>
            </p:nvSpPr>
            <p:spPr bwMode="auto">
              <a:xfrm>
                <a:off x="6503498" y="4323814"/>
                <a:ext cx="25348" cy="14236"/>
              </a:xfrm>
              <a:custGeom>
                <a:avLst/>
                <a:gdLst>
                  <a:gd name="T0" fmla="*/ 0 w 27"/>
                  <a:gd name="T1" fmla="*/ 0 h 14"/>
                  <a:gd name="T2" fmla="*/ 0 w 27"/>
                  <a:gd name="T3" fmla="*/ 0 h 14"/>
                  <a:gd name="T4" fmla="*/ 8 w 27"/>
                  <a:gd name="T5" fmla="*/ 11 h 14"/>
                  <a:gd name="T6" fmla="*/ 15 w 27"/>
                  <a:gd name="T7" fmla="*/ 14 h 14"/>
                  <a:gd name="T8" fmla="*/ 27 w 27"/>
                  <a:gd name="T9" fmla="*/ 8 h 14"/>
                  <a:gd name="T10" fmla="*/ 15 w 27"/>
                  <a:gd name="T11" fmla="*/ 11 h 14"/>
                  <a:gd name="T12" fmla="*/ 0 w 2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27" h="14">
                    <a:moveTo>
                      <a:pt x="0" y="0"/>
                    </a:moveTo>
                    <a:lnTo>
                      <a:pt x="0" y="0"/>
                    </a:lnTo>
                    <a:lnTo>
                      <a:pt x="8" y="11"/>
                    </a:lnTo>
                    <a:lnTo>
                      <a:pt x="15" y="14"/>
                    </a:lnTo>
                    <a:lnTo>
                      <a:pt x="27" y="8"/>
                    </a:lnTo>
                    <a:lnTo>
                      <a:pt x="15" y="11"/>
                    </a:lnTo>
                    <a:lnTo>
                      <a:pt x="0" y="0"/>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28" name="Freeform 34"/>
              <p:cNvSpPr>
                <a:spLocks/>
              </p:cNvSpPr>
              <p:nvPr/>
            </p:nvSpPr>
            <p:spPr bwMode="auto">
              <a:xfrm>
                <a:off x="6807680" y="4467756"/>
                <a:ext cx="42776" cy="71180"/>
              </a:xfrm>
              <a:custGeom>
                <a:avLst/>
                <a:gdLst>
                  <a:gd name="T0" fmla="*/ 32 w 46"/>
                  <a:gd name="T1" fmla="*/ 21 h 75"/>
                  <a:gd name="T2" fmla="*/ 32 w 46"/>
                  <a:gd name="T3" fmla="*/ 21 h 75"/>
                  <a:gd name="T4" fmla="*/ 23 w 46"/>
                  <a:gd name="T5" fmla="*/ 42 h 75"/>
                  <a:gd name="T6" fmla="*/ 5 w 46"/>
                  <a:gd name="T7" fmla="*/ 63 h 75"/>
                  <a:gd name="T8" fmla="*/ 5 w 46"/>
                  <a:gd name="T9" fmla="*/ 66 h 75"/>
                  <a:gd name="T10" fmla="*/ 0 w 46"/>
                  <a:gd name="T11" fmla="*/ 75 h 75"/>
                  <a:gd name="T12" fmla="*/ 27 w 46"/>
                  <a:gd name="T13" fmla="*/ 42 h 75"/>
                  <a:gd name="T14" fmla="*/ 46 w 46"/>
                  <a:gd name="T15" fmla="*/ 0 h 75"/>
                  <a:gd name="T16" fmla="*/ 32 w 46"/>
                  <a:gd name="T17" fmla="*/ 8 h 75"/>
                  <a:gd name="T18" fmla="*/ 32 w 46"/>
                  <a:gd name="T19" fmla="*/ 2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75">
                    <a:moveTo>
                      <a:pt x="32" y="21"/>
                    </a:moveTo>
                    <a:lnTo>
                      <a:pt x="32" y="21"/>
                    </a:lnTo>
                    <a:lnTo>
                      <a:pt x="23" y="42"/>
                    </a:lnTo>
                    <a:lnTo>
                      <a:pt x="5" y="63"/>
                    </a:lnTo>
                    <a:lnTo>
                      <a:pt x="5" y="66"/>
                    </a:lnTo>
                    <a:lnTo>
                      <a:pt x="0" y="75"/>
                    </a:lnTo>
                    <a:lnTo>
                      <a:pt x="27" y="42"/>
                    </a:lnTo>
                    <a:lnTo>
                      <a:pt x="46" y="0"/>
                    </a:lnTo>
                    <a:lnTo>
                      <a:pt x="32" y="8"/>
                    </a:lnTo>
                    <a:lnTo>
                      <a:pt x="32" y="21"/>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29" name="Freeform 35"/>
              <p:cNvSpPr>
                <a:spLocks/>
              </p:cNvSpPr>
              <p:nvPr/>
            </p:nvSpPr>
            <p:spPr bwMode="auto">
              <a:xfrm>
                <a:off x="6853623" y="4440866"/>
                <a:ext cx="3169" cy="11073"/>
              </a:xfrm>
              <a:custGeom>
                <a:avLst/>
                <a:gdLst>
                  <a:gd name="T0" fmla="*/ 0 w 4"/>
                  <a:gd name="T1" fmla="*/ 0 h 11"/>
                  <a:gd name="T2" fmla="*/ 0 w 4"/>
                  <a:gd name="T3" fmla="*/ 0 h 11"/>
                  <a:gd name="T4" fmla="*/ 0 w 4"/>
                  <a:gd name="T5" fmla="*/ 11 h 11"/>
                  <a:gd name="T6" fmla="*/ 4 w 4"/>
                  <a:gd name="T7" fmla="*/ 0 h 11"/>
                  <a:gd name="T8" fmla="*/ 0 w 4"/>
                  <a:gd name="T9" fmla="*/ 0 h 11"/>
                </a:gdLst>
                <a:ahLst/>
                <a:cxnLst>
                  <a:cxn ang="0">
                    <a:pos x="T0" y="T1"/>
                  </a:cxn>
                  <a:cxn ang="0">
                    <a:pos x="T2" y="T3"/>
                  </a:cxn>
                  <a:cxn ang="0">
                    <a:pos x="T4" y="T5"/>
                  </a:cxn>
                  <a:cxn ang="0">
                    <a:pos x="T6" y="T7"/>
                  </a:cxn>
                  <a:cxn ang="0">
                    <a:pos x="T8" y="T9"/>
                  </a:cxn>
                </a:cxnLst>
                <a:rect l="0" t="0" r="r" b="b"/>
                <a:pathLst>
                  <a:path w="4" h="11">
                    <a:moveTo>
                      <a:pt x="0" y="0"/>
                    </a:moveTo>
                    <a:lnTo>
                      <a:pt x="0" y="0"/>
                    </a:lnTo>
                    <a:lnTo>
                      <a:pt x="0" y="11"/>
                    </a:lnTo>
                    <a:lnTo>
                      <a:pt x="4" y="0"/>
                    </a:lnTo>
                    <a:lnTo>
                      <a:pt x="0" y="0"/>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30" name="Freeform 36"/>
              <p:cNvSpPr>
                <a:spLocks/>
              </p:cNvSpPr>
              <p:nvPr/>
            </p:nvSpPr>
            <p:spPr bwMode="auto">
              <a:xfrm>
                <a:off x="5467381" y="3827136"/>
                <a:ext cx="14259" cy="3164"/>
              </a:xfrm>
              <a:custGeom>
                <a:avLst/>
                <a:gdLst>
                  <a:gd name="T0" fmla="*/ 0 w 16"/>
                  <a:gd name="T1" fmla="*/ 4 h 4"/>
                  <a:gd name="T2" fmla="*/ 0 w 16"/>
                  <a:gd name="T3" fmla="*/ 4 h 4"/>
                  <a:gd name="T4" fmla="*/ 9 w 16"/>
                  <a:gd name="T5" fmla="*/ 3 h 4"/>
                  <a:gd name="T6" fmla="*/ 16 w 16"/>
                  <a:gd name="T7" fmla="*/ 0 h 4"/>
                  <a:gd name="T8" fmla="*/ 0 w 16"/>
                  <a:gd name="T9" fmla="*/ 4 h 4"/>
                </a:gdLst>
                <a:ahLst/>
                <a:cxnLst>
                  <a:cxn ang="0">
                    <a:pos x="T0" y="T1"/>
                  </a:cxn>
                  <a:cxn ang="0">
                    <a:pos x="T2" y="T3"/>
                  </a:cxn>
                  <a:cxn ang="0">
                    <a:pos x="T4" y="T5"/>
                  </a:cxn>
                  <a:cxn ang="0">
                    <a:pos x="T6" y="T7"/>
                  </a:cxn>
                  <a:cxn ang="0">
                    <a:pos x="T8" y="T9"/>
                  </a:cxn>
                </a:cxnLst>
                <a:rect l="0" t="0" r="r" b="b"/>
                <a:pathLst>
                  <a:path w="16" h="4">
                    <a:moveTo>
                      <a:pt x="0" y="4"/>
                    </a:moveTo>
                    <a:lnTo>
                      <a:pt x="0" y="4"/>
                    </a:lnTo>
                    <a:lnTo>
                      <a:pt x="9" y="3"/>
                    </a:lnTo>
                    <a:lnTo>
                      <a:pt x="16" y="0"/>
                    </a:lnTo>
                    <a:lnTo>
                      <a:pt x="0" y="4"/>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31" name="Freeform 37"/>
              <p:cNvSpPr>
                <a:spLocks/>
              </p:cNvSpPr>
              <p:nvPr/>
            </p:nvSpPr>
            <p:spPr bwMode="auto">
              <a:xfrm>
                <a:off x="5614718" y="3781265"/>
                <a:ext cx="110899" cy="22145"/>
              </a:xfrm>
              <a:custGeom>
                <a:avLst/>
                <a:gdLst>
                  <a:gd name="T0" fmla="*/ 80 w 117"/>
                  <a:gd name="T1" fmla="*/ 1 h 24"/>
                  <a:gd name="T2" fmla="*/ 80 w 117"/>
                  <a:gd name="T3" fmla="*/ 1 h 24"/>
                  <a:gd name="T4" fmla="*/ 50 w 117"/>
                  <a:gd name="T5" fmla="*/ 11 h 24"/>
                  <a:gd name="T6" fmla="*/ 41 w 117"/>
                  <a:gd name="T7" fmla="*/ 11 h 24"/>
                  <a:gd name="T8" fmla="*/ 27 w 117"/>
                  <a:gd name="T9" fmla="*/ 17 h 24"/>
                  <a:gd name="T10" fmla="*/ 0 w 117"/>
                  <a:gd name="T11" fmla="*/ 24 h 24"/>
                  <a:gd name="T12" fmla="*/ 14 w 117"/>
                  <a:gd name="T13" fmla="*/ 24 h 24"/>
                  <a:gd name="T14" fmla="*/ 90 w 117"/>
                  <a:gd name="T15" fmla="*/ 1 h 24"/>
                  <a:gd name="T16" fmla="*/ 117 w 117"/>
                  <a:gd name="T17" fmla="*/ 0 h 24"/>
                  <a:gd name="T18" fmla="*/ 106 w 117"/>
                  <a:gd name="T19" fmla="*/ 0 h 24"/>
                  <a:gd name="T20" fmla="*/ 80 w 117"/>
                  <a:gd name="T21"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24">
                    <a:moveTo>
                      <a:pt x="80" y="1"/>
                    </a:moveTo>
                    <a:lnTo>
                      <a:pt x="80" y="1"/>
                    </a:lnTo>
                    <a:lnTo>
                      <a:pt x="50" y="11"/>
                    </a:lnTo>
                    <a:lnTo>
                      <a:pt x="41" y="11"/>
                    </a:lnTo>
                    <a:lnTo>
                      <a:pt x="27" y="17"/>
                    </a:lnTo>
                    <a:lnTo>
                      <a:pt x="0" y="24"/>
                    </a:lnTo>
                    <a:lnTo>
                      <a:pt x="14" y="24"/>
                    </a:lnTo>
                    <a:lnTo>
                      <a:pt x="90" y="1"/>
                    </a:lnTo>
                    <a:lnTo>
                      <a:pt x="117" y="0"/>
                    </a:lnTo>
                    <a:lnTo>
                      <a:pt x="106" y="0"/>
                    </a:lnTo>
                    <a:lnTo>
                      <a:pt x="80" y="1"/>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32" name="Freeform 38"/>
              <p:cNvSpPr>
                <a:spLocks/>
              </p:cNvSpPr>
              <p:nvPr/>
            </p:nvSpPr>
            <p:spPr bwMode="auto">
              <a:xfrm>
                <a:off x="7023141" y="2870162"/>
                <a:ext cx="49113" cy="12654"/>
              </a:xfrm>
              <a:custGeom>
                <a:avLst/>
                <a:gdLst>
                  <a:gd name="T0" fmla="*/ 34 w 51"/>
                  <a:gd name="T1" fmla="*/ 0 h 14"/>
                  <a:gd name="T2" fmla="*/ 34 w 51"/>
                  <a:gd name="T3" fmla="*/ 0 h 14"/>
                  <a:gd name="T4" fmla="*/ 11 w 51"/>
                  <a:gd name="T5" fmla="*/ 8 h 14"/>
                  <a:gd name="T6" fmla="*/ 0 w 51"/>
                  <a:gd name="T7" fmla="*/ 14 h 14"/>
                  <a:gd name="T8" fmla="*/ 27 w 51"/>
                  <a:gd name="T9" fmla="*/ 5 h 14"/>
                  <a:gd name="T10" fmla="*/ 51 w 51"/>
                  <a:gd name="T11" fmla="*/ 0 h 14"/>
                  <a:gd name="T12" fmla="*/ 48 w 51"/>
                  <a:gd name="T13" fmla="*/ 0 h 14"/>
                  <a:gd name="T14" fmla="*/ 34 w 51"/>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4">
                    <a:moveTo>
                      <a:pt x="34" y="0"/>
                    </a:moveTo>
                    <a:lnTo>
                      <a:pt x="34" y="0"/>
                    </a:lnTo>
                    <a:lnTo>
                      <a:pt x="11" y="8"/>
                    </a:lnTo>
                    <a:lnTo>
                      <a:pt x="0" y="14"/>
                    </a:lnTo>
                    <a:lnTo>
                      <a:pt x="27" y="5"/>
                    </a:lnTo>
                    <a:lnTo>
                      <a:pt x="51" y="0"/>
                    </a:lnTo>
                    <a:lnTo>
                      <a:pt x="48" y="0"/>
                    </a:lnTo>
                    <a:lnTo>
                      <a:pt x="34" y="0"/>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33" name="Freeform 39"/>
              <p:cNvSpPr>
                <a:spLocks/>
              </p:cNvSpPr>
              <p:nvPr/>
            </p:nvSpPr>
            <p:spPr bwMode="auto">
              <a:xfrm>
                <a:off x="7100771" y="2821126"/>
                <a:ext cx="30102" cy="56944"/>
              </a:xfrm>
              <a:custGeom>
                <a:avLst/>
                <a:gdLst>
                  <a:gd name="T0" fmla="*/ 13 w 32"/>
                  <a:gd name="T1" fmla="*/ 21 h 59"/>
                  <a:gd name="T2" fmla="*/ 13 w 32"/>
                  <a:gd name="T3" fmla="*/ 21 h 59"/>
                  <a:gd name="T4" fmla="*/ 9 w 32"/>
                  <a:gd name="T5" fmla="*/ 32 h 59"/>
                  <a:gd name="T6" fmla="*/ 0 w 32"/>
                  <a:gd name="T7" fmla="*/ 59 h 59"/>
                  <a:gd name="T8" fmla="*/ 13 w 32"/>
                  <a:gd name="T9" fmla="*/ 24 h 59"/>
                  <a:gd name="T10" fmla="*/ 32 w 32"/>
                  <a:gd name="T11" fmla="*/ 0 h 59"/>
                  <a:gd name="T12" fmla="*/ 20 w 32"/>
                  <a:gd name="T13" fmla="*/ 11 h 59"/>
                  <a:gd name="T14" fmla="*/ 13 w 32"/>
                  <a:gd name="T15" fmla="*/ 21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9">
                    <a:moveTo>
                      <a:pt x="13" y="21"/>
                    </a:moveTo>
                    <a:lnTo>
                      <a:pt x="13" y="21"/>
                    </a:lnTo>
                    <a:lnTo>
                      <a:pt x="9" y="32"/>
                    </a:lnTo>
                    <a:lnTo>
                      <a:pt x="0" y="59"/>
                    </a:lnTo>
                    <a:lnTo>
                      <a:pt x="13" y="24"/>
                    </a:lnTo>
                    <a:lnTo>
                      <a:pt x="32" y="0"/>
                    </a:lnTo>
                    <a:lnTo>
                      <a:pt x="20" y="11"/>
                    </a:lnTo>
                    <a:lnTo>
                      <a:pt x="13" y="21"/>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34" name="Freeform 40"/>
              <p:cNvSpPr>
                <a:spLocks/>
              </p:cNvSpPr>
              <p:nvPr/>
            </p:nvSpPr>
            <p:spPr bwMode="auto">
              <a:xfrm>
                <a:off x="7140378" y="2795818"/>
                <a:ext cx="11090" cy="7909"/>
              </a:xfrm>
              <a:custGeom>
                <a:avLst/>
                <a:gdLst>
                  <a:gd name="T0" fmla="*/ 7 w 11"/>
                  <a:gd name="T1" fmla="*/ 0 h 8"/>
                  <a:gd name="T2" fmla="*/ 7 w 11"/>
                  <a:gd name="T3" fmla="*/ 0 h 8"/>
                  <a:gd name="T4" fmla="*/ 0 w 11"/>
                  <a:gd name="T5" fmla="*/ 8 h 8"/>
                  <a:gd name="T6" fmla="*/ 11 w 11"/>
                  <a:gd name="T7" fmla="*/ 0 h 8"/>
                  <a:gd name="T8" fmla="*/ 7 w 11"/>
                  <a:gd name="T9" fmla="*/ 0 h 8"/>
                </a:gdLst>
                <a:ahLst/>
                <a:cxnLst>
                  <a:cxn ang="0">
                    <a:pos x="T0" y="T1"/>
                  </a:cxn>
                  <a:cxn ang="0">
                    <a:pos x="T2" y="T3"/>
                  </a:cxn>
                  <a:cxn ang="0">
                    <a:pos x="T4" y="T5"/>
                  </a:cxn>
                  <a:cxn ang="0">
                    <a:pos x="T6" y="T7"/>
                  </a:cxn>
                  <a:cxn ang="0">
                    <a:pos x="T8" y="T9"/>
                  </a:cxn>
                </a:cxnLst>
                <a:rect l="0" t="0" r="r" b="b"/>
                <a:pathLst>
                  <a:path w="11" h="8">
                    <a:moveTo>
                      <a:pt x="7" y="0"/>
                    </a:moveTo>
                    <a:lnTo>
                      <a:pt x="7" y="0"/>
                    </a:lnTo>
                    <a:lnTo>
                      <a:pt x="0" y="8"/>
                    </a:lnTo>
                    <a:lnTo>
                      <a:pt x="11" y="0"/>
                    </a:lnTo>
                    <a:lnTo>
                      <a:pt x="7" y="0"/>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35" name="Freeform 41"/>
              <p:cNvSpPr>
                <a:spLocks/>
              </p:cNvSpPr>
              <p:nvPr/>
            </p:nvSpPr>
            <p:spPr bwMode="auto">
              <a:xfrm>
                <a:off x="7159389" y="2765765"/>
                <a:ext cx="22180" cy="17400"/>
              </a:xfrm>
              <a:custGeom>
                <a:avLst/>
                <a:gdLst>
                  <a:gd name="T0" fmla="*/ 10 w 23"/>
                  <a:gd name="T1" fmla="*/ 10 h 18"/>
                  <a:gd name="T2" fmla="*/ 10 w 23"/>
                  <a:gd name="T3" fmla="*/ 10 h 18"/>
                  <a:gd name="T4" fmla="*/ 23 w 23"/>
                  <a:gd name="T5" fmla="*/ 0 h 18"/>
                  <a:gd name="T6" fmla="*/ 0 w 23"/>
                  <a:gd name="T7" fmla="*/ 18 h 18"/>
                  <a:gd name="T8" fmla="*/ 10 w 23"/>
                  <a:gd name="T9" fmla="*/ 10 h 18"/>
                </a:gdLst>
                <a:ahLst/>
                <a:cxnLst>
                  <a:cxn ang="0">
                    <a:pos x="T0" y="T1"/>
                  </a:cxn>
                  <a:cxn ang="0">
                    <a:pos x="T2" y="T3"/>
                  </a:cxn>
                  <a:cxn ang="0">
                    <a:pos x="T4" y="T5"/>
                  </a:cxn>
                  <a:cxn ang="0">
                    <a:pos x="T6" y="T7"/>
                  </a:cxn>
                  <a:cxn ang="0">
                    <a:pos x="T8" y="T9"/>
                  </a:cxn>
                </a:cxnLst>
                <a:rect l="0" t="0" r="r" b="b"/>
                <a:pathLst>
                  <a:path w="23" h="18">
                    <a:moveTo>
                      <a:pt x="10" y="10"/>
                    </a:moveTo>
                    <a:lnTo>
                      <a:pt x="10" y="10"/>
                    </a:lnTo>
                    <a:lnTo>
                      <a:pt x="23" y="0"/>
                    </a:lnTo>
                    <a:lnTo>
                      <a:pt x="0" y="18"/>
                    </a:lnTo>
                    <a:lnTo>
                      <a:pt x="10" y="10"/>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36" name="Freeform 42"/>
              <p:cNvSpPr>
                <a:spLocks/>
              </p:cNvSpPr>
              <p:nvPr/>
            </p:nvSpPr>
            <p:spPr bwMode="auto">
              <a:xfrm>
                <a:off x="7200580" y="2662949"/>
                <a:ext cx="19011" cy="91743"/>
              </a:xfrm>
              <a:custGeom>
                <a:avLst/>
                <a:gdLst>
                  <a:gd name="T0" fmla="*/ 12 w 19"/>
                  <a:gd name="T1" fmla="*/ 24 h 97"/>
                  <a:gd name="T2" fmla="*/ 12 w 19"/>
                  <a:gd name="T3" fmla="*/ 24 h 97"/>
                  <a:gd name="T4" fmla="*/ 3 w 19"/>
                  <a:gd name="T5" fmla="*/ 0 h 97"/>
                  <a:gd name="T6" fmla="*/ 3 w 19"/>
                  <a:gd name="T7" fmla="*/ 12 h 97"/>
                  <a:gd name="T8" fmla="*/ 9 w 19"/>
                  <a:gd name="T9" fmla="*/ 24 h 97"/>
                  <a:gd name="T10" fmla="*/ 12 w 19"/>
                  <a:gd name="T11" fmla="*/ 33 h 97"/>
                  <a:gd name="T12" fmla="*/ 16 w 19"/>
                  <a:gd name="T13" fmla="*/ 75 h 97"/>
                  <a:gd name="T14" fmla="*/ 9 w 19"/>
                  <a:gd name="T15" fmla="*/ 88 h 97"/>
                  <a:gd name="T16" fmla="*/ 0 w 19"/>
                  <a:gd name="T17" fmla="*/ 97 h 97"/>
                  <a:gd name="T18" fmla="*/ 3 w 19"/>
                  <a:gd name="T19" fmla="*/ 97 h 97"/>
                  <a:gd name="T20" fmla="*/ 16 w 19"/>
                  <a:gd name="T21" fmla="*/ 91 h 97"/>
                  <a:gd name="T22" fmla="*/ 19 w 19"/>
                  <a:gd name="T23" fmla="*/ 70 h 97"/>
                  <a:gd name="T24" fmla="*/ 16 w 19"/>
                  <a:gd name="T25" fmla="*/ 36 h 97"/>
                  <a:gd name="T26" fmla="*/ 12 w 19"/>
                  <a:gd name="T27"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97">
                    <a:moveTo>
                      <a:pt x="12" y="24"/>
                    </a:moveTo>
                    <a:lnTo>
                      <a:pt x="12" y="24"/>
                    </a:lnTo>
                    <a:lnTo>
                      <a:pt x="3" y="0"/>
                    </a:lnTo>
                    <a:lnTo>
                      <a:pt x="3" y="12"/>
                    </a:lnTo>
                    <a:lnTo>
                      <a:pt x="9" y="24"/>
                    </a:lnTo>
                    <a:lnTo>
                      <a:pt x="12" y="33"/>
                    </a:lnTo>
                    <a:lnTo>
                      <a:pt x="16" y="75"/>
                    </a:lnTo>
                    <a:lnTo>
                      <a:pt x="9" y="88"/>
                    </a:lnTo>
                    <a:lnTo>
                      <a:pt x="0" y="97"/>
                    </a:lnTo>
                    <a:lnTo>
                      <a:pt x="3" y="97"/>
                    </a:lnTo>
                    <a:lnTo>
                      <a:pt x="16" y="91"/>
                    </a:lnTo>
                    <a:lnTo>
                      <a:pt x="19" y="70"/>
                    </a:lnTo>
                    <a:lnTo>
                      <a:pt x="16" y="36"/>
                    </a:lnTo>
                    <a:lnTo>
                      <a:pt x="12" y="24"/>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37" name="Freeform 43"/>
              <p:cNvSpPr>
                <a:spLocks/>
              </p:cNvSpPr>
              <p:nvPr/>
            </p:nvSpPr>
            <p:spPr bwMode="auto">
              <a:xfrm>
                <a:off x="7130872" y="2288068"/>
                <a:ext cx="15843" cy="31636"/>
              </a:xfrm>
              <a:custGeom>
                <a:avLst/>
                <a:gdLst>
                  <a:gd name="T0" fmla="*/ 7 w 17"/>
                  <a:gd name="T1" fmla="*/ 12 h 33"/>
                  <a:gd name="T2" fmla="*/ 7 w 17"/>
                  <a:gd name="T3" fmla="*/ 12 h 33"/>
                  <a:gd name="T4" fmla="*/ 7 w 17"/>
                  <a:gd name="T5" fmla="*/ 23 h 33"/>
                  <a:gd name="T6" fmla="*/ 0 w 17"/>
                  <a:gd name="T7" fmla="*/ 33 h 33"/>
                  <a:gd name="T8" fmla="*/ 10 w 17"/>
                  <a:gd name="T9" fmla="*/ 23 h 33"/>
                  <a:gd name="T10" fmla="*/ 17 w 17"/>
                  <a:gd name="T11" fmla="*/ 0 h 33"/>
                  <a:gd name="T12" fmla="*/ 14 w 17"/>
                  <a:gd name="T13" fmla="*/ 3 h 33"/>
                  <a:gd name="T14" fmla="*/ 7 w 17"/>
                  <a:gd name="T15" fmla="*/ 1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33">
                    <a:moveTo>
                      <a:pt x="7" y="12"/>
                    </a:moveTo>
                    <a:lnTo>
                      <a:pt x="7" y="12"/>
                    </a:lnTo>
                    <a:lnTo>
                      <a:pt x="7" y="23"/>
                    </a:lnTo>
                    <a:lnTo>
                      <a:pt x="0" y="33"/>
                    </a:lnTo>
                    <a:lnTo>
                      <a:pt x="10" y="23"/>
                    </a:lnTo>
                    <a:lnTo>
                      <a:pt x="17" y="0"/>
                    </a:lnTo>
                    <a:lnTo>
                      <a:pt x="14" y="3"/>
                    </a:lnTo>
                    <a:lnTo>
                      <a:pt x="7" y="12"/>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38" name="Freeform 44"/>
              <p:cNvSpPr>
                <a:spLocks/>
              </p:cNvSpPr>
              <p:nvPr/>
            </p:nvSpPr>
            <p:spPr bwMode="auto">
              <a:xfrm>
                <a:off x="7143546" y="2245360"/>
                <a:ext cx="9506" cy="45872"/>
              </a:xfrm>
              <a:custGeom>
                <a:avLst/>
                <a:gdLst>
                  <a:gd name="T0" fmla="*/ 7 w 9"/>
                  <a:gd name="T1" fmla="*/ 11 h 48"/>
                  <a:gd name="T2" fmla="*/ 7 w 9"/>
                  <a:gd name="T3" fmla="*/ 11 h 48"/>
                  <a:gd name="T4" fmla="*/ 0 w 9"/>
                  <a:gd name="T5" fmla="*/ 48 h 48"/>
                  <a:gd name="T6" fmla="*/ 3 w 9"/>
                  <a:gd name="T7" fmla="*/ 45 h 48"/>
                  <a:gd name="T8" fmla="*/ 7 w 9"/>
                  <a:gd name="T9" fmla="*/ 33 h 48"/>
                  <a:gd name="T10" fmla="*/ 9 w 9"/>
                  <a:gd name="T11" fmla="*/ 0 h 48"/>
                  <a:gd name="T12" fmla="*/ 7 w 9"/>
                  <a:gd name="T13" fmla="*/ 11 h 48"/>
                </a:gdLst>
                <a:ahLst/>
                <a:cxnLst>
                  <a:cxn ang="0">
                    <a:pos x="T0" y="T1"/>
                  </a:cxn>
                  <a:cxn ang="0">
                    <a:pos x="T2" y="T3"/>
                  </a:cxn>
                  <a:cxn ang="0">
                    <a:pos x="T4" y="T5"/>
                  </a:cxn>
                  <a:cxn ang="0">
                    <a:pos x="T6" y="T7"/>
                  </a:cxn>
                  <a:cxn ang="0">
                    <a:pos x="T8" y="T9"/>
                  </a:cxn>
                  <a:cxn ang="0">
                    <a:pos x="T10" y="T11"/>
                  </a:cxn>
                  <a:cxn ang="0">
                    <a:pos x="T12" y="T13"/>
                  </a:cxn>
                </a:cxnLst>
                <a:rect l="0" t="0" r="r" b="b"/>
                <a:pathLst>
                  <a:path w="9" h="48">
                    <a:moveTo>
                      <a:pt x="7" y="11"/>
                    </a:moveTo>
                    <a:lnTo>
                      <a:pt x="7" y="11"/>
                    </a:lnTo>
                    <a:lnTo>
                      <a:pt x="0" y="48"/>
                    </a:lnTo>
                    <a:lnTo>
                      <a:pt x="3" y="45"/>
                    </a:lnTo>
                    <a:lnTo>
                      <a:pt x="7" y="33"/>
                    </a:lnTo>
                    <a:lnTo>
                      <a:pt x="9" y="0"/>
                    </a:lnTo>
                    <a:lnTo>
                      <a:pt x="7" y="11"/>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39" name="Freeform 45"/>
              <p:cNvSpPr>
                <a:spLocks/>
              </p:cNvSpPr>
              <p:nvPr/>
            </p:nvSpPr>
            <p:spPr bwMode="auto">
              <a:xfrm>
                <a:off x="7520605" y="1584177"/>
                <a:ext cx="17428" cy="33218"/>
              </a:xfrm>
              <a:custGeom>
                <a:avLst/>
                <a:gdLst>
                  <a:gd name="T0" fmla="*/ 4 w 18"/>
                  <a:gd name="T1" fmla="*/ 24 h 35"/>
                  <a:gd name="T2" fmla="*/ 4 w 18"/>
                  <a:gd name="T3" fmla="*/ 24 h 35"/>
                  <a:gd name="T4" fmla="*/ 11 w 18"/>
                  <a:gd name="T5" fmla="*/ 35 h 35"/>
                  <a:gd name="T6" fmla="*/ 18 w 18"/>
                  <a:gd name="T7" fmla="*/ 27 h 35"/>
                  <a:gd name="T8" fmla="*/ 18 w 18"/>
                  <a:gd name="T9" fmla="*/ 21 h 35"/>
                  <a:gd name="T10" fmla="*/ 11 w 18"/>
                  <a:gd name="T11" fmla="*/ 3 h 35"/>
                  <a:gd name="T12" fmla="*/ 0 w 18"/>
                  <a:gd name="T13" fmla="*/ 0 h 35"/>
                  <a:gd name="T14" fmla="*/ 4 w 18"/>
                  <a:gd name="T15" fmla="*/ 24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35">
                    <a:moveTo>
                      <a:pt x="4" y="24"/>
                    </a:moveTo>
                    <a:lnTo>
                      <a:pt x="4" y="24"/>
                    </a:lnTo>
                    <a:lnTo>
                      <a:pt x="11" y="35"/>
                    </a:lnTo>
                    <a:lnTo>
                      <a:pt x="18" y="27"/>
                    </a:lnTo>
                    <a:lnTo>
                      <a:pt x="18" y="21"/>
                    </a:lnTo>
                    <a:lnTo>
                      <a:pt x="11" y="3"/>
                    </a:lnTo>
                    <a:lnTo>
                      <a:pt x="0" y="0"/>
                    </a:lnTo>
                    <a:lnTo>
                      <a:pt x="4" y="24"/>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40" name="Freeform 46"/>
              <p:cNvSpPr>
                <a:spLocks/>
              </p:cNvSpPr>
              <p:nvPr/>
            </p:nvSpPr>
            <p:spPr bwMode="auto">
              <a:xfrm>
                <a:off x="701874" y="2892307"/>
                <a:ext cx="30102" cy="17400"/>
              </a:xfrm>
              <a:custGeom>
                <a:avLst/>
                <a:gdLst>
                  <a:gd name="T0" fmla="*/ 13 w 32"/>
                  <a:gd name="T1" fmla="*/ 0 h 18"/>
                  <a:gd name="T2" fmla="*/ 13 w 32"/>
                  <a:gd name="T3" fmla="*/ 0 h 18"/>
                  <a:gd name="T4" fmla="*/ 0 w 32"/>
                  <a:gd name="T5" fmla="*/ 6 h 18"/>
                  <a:gd name="T6" fmla="*/ 5 w 32"/>
                  <a:gd name="T7" fmla="*/ 14 h 18"/>
                  <a:gd name="T8" fmla="*/ 20 w 32"/>
                  <a:gd name="T9" fmla="*/ 18 h 18"/>
                  <a:gd name="T10" fmla="*/ 32 w 32"/>
                  <a:gd name="T11" fmla="*/ 18 h 18"/>
                  <a:gd name="T12" fmla="*/ 32 w 32"/>
                  <a:gd name="T13" fmla="*/ 8 h 18"/>
                  <a:gd name="T14" fmla="*/ 27 w 32"/>
                  <a:gd name="T15" fmla="*/ 0 h 18"/>
                  <a:gd name="T16" fmla="*/ 13 w 32"/>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8">
                    <a:moveTo>
                      <a:pt x="13" y="0"/>
                    </a:moveTo>
                    <a:lnTo>
                      <a:pt x="13" y="0"/>
                    </a:lnTo>
                    <a:lnTo>
                      <a:pt x="0" y="6"/>
                    </a:lnTo>
                    <a:lnTo>
                      <a:pt x="5" y="14"/>
                    </a:lnTo>
                    <a:lnTo>
                      <a:pt x="20" y="18"/>
                    </a:lnTo>
                    <a:lnTo>
                      <a:pt x="32" y="18"/>
                    </a:lnTo>
                    <a:lnTo>
                      <a:pt x="32" y="8"/>
                    </a:lnTo>
                    <a:lnTo>
                      <a:pt x="27" y="0"/>
                    </a:lnTo>
                    <a:lnTo>
                      <a:pt x="13" y="0"/>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41" name="Freeform 47"/>
              <p:cNvSpPr>
                <a:spLocks/>
              </p:cNvSpPr>
              <p:nvPr/>
            </p:nvSpPr>
            <p:spPr bwMode="auto">
              <a:xfrm>
                <a:off x="754155" y="2889143"/>
                <a:ext cx="49113" cy="23727"/>
              </a:xfrm>
              <a:custGeom>
                <a:avLst/>
                <a:gdLst>
                  <a:gd name="T0" fmla="*/ 14 w 51"/>
                  <a:gd name="T1" fmla="*/ 9 h 24"/>
                  <a:gd name="T2" fmla="*/ 14 w 51"/>
                  <a:gd name="T3" fmla="*/ 9 h 24"/>
                  <a:gd name="T4" fmla="*/ 0 w 51"/>
                  <a:gd name="T5" fmla="*/ 0 h 24"/>
                  <a:gd name="T6" fmla="*/ 0 w 51"/>
                  <a:gd name="T7" fmla="*/ 9 h 24"/>
                  <a:gd name="T8" fmla="*/ 0 w 51"/>
                  <a:gd name="T9" fmla="*/ 21 h 24"/>
                  <a:gd name="T10" fmla="*/ 14 w 51"/>
                  <a:gd name="T11" fmla="*/ 24 h 24"/>
                  <a:gd name="T12" fmla="*/ 37 w 51"/>
                  <a:gd name="T13" fmla="*/ 24 h 24"/>
                  <a:gd name="T14" fmla="*/ 51 w 51"/>
                  <a:gd name="T15" fmla="*/ 17 h 24"/>
                  <a:gd name="T16" fmla="*/ 37 w 51"/>
                  <a:gd name="T17" fmla="*/ 17 h 24"/>
                  <a:gd name="T18" fmla="*/ 14 w 51"/>
                  <a:gd name="T1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24">
                    <a:moveTo>
                      <a:pt x="14" y="9"/>
                    </a:moveTo>
                    <a:lnTo>
                      <a:pt x="14" y="9"/>
                    </a:lnTo>
                    <a:lnTo>
                      <a:pt x="0" y="0"/>
                    </a:lnTo>
                    <a:lnTo>
                      <a:pt x="0" y="9"/>
                    </a:lnTo>
                    <a:lnTo>
                      <a:pt x="0" y="21"/>
                    </a:lnTo>
                    <a:lnTo>
                      <a:pt x="14" y="24"/>
                    </a:lnTo>
                    <a:lnTo>
                      <a:pt x="37" y="24"/>
                    </a:lnTo>
                    <a:lnTo>
                      <a:pt x="51" y="17"/>
                    </a:lnTo>
                    <a:lnTo>
                      <a:pt x="37" y="17"/>
                    </a:lnTo>
                    <a:lnTo>
                      <a:pt x="14" y="9"/>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42" name="Freeform 48"/>
              <p:cNvSpPr>
                <a:spLocks/>
              </p:cNvSpPr>
              <p:nvPr/>
            </p:nvSpPr>
            <p:spPr bwMode="auto">
              <a:xfrm>
                <a:off x="763661" y="3029921"/>
                <a:ext cx="19011" cy="12654"/>
              </a:xfrm>
              <a:custGeom>
                <a:avLst/>
                <a:gdLst>
                  <a:gd name="T0" fmla="*/ 11 w 20"/>
                  <a:gd name="T1" fmla="*/ 13 h 13"/>
                  <a:gd name="T2" fmla="*/ 11 w 20"/>
                  <a:gd name="T3" fmla="*/ 13 h 13"/>
                  <a:gd name="T4" fmla="*/ 20 w 20"/>
                  <a:gd name="T5" fmla="*/ 13 h 13"/>
                  <a:gd name="T6" fmla="*/ 14 w 20"/>
                  <a:gd name="T7" fmla="*/ 3 h 13"/>
                  <a:gd name="T8" fmla="*/ 0 w 20"/>
                  <a:gd name="T9" fmla="*/ 0 h 13"/>
                  <a:gd name="T10" fmla="*/ 11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11" y="13"/>
                    </a:moveTo>
                    <a:lnTo>
                      <a:pt x="11" y="13"/>
                    </a:lnTo>
                    <a:lnTo>
                      <a:pt x="20" y="13"/>
                    </a:lnTo>
                    <a:lnTo>
                      <a:pt x="14" y="3"/>
                    </a:lnTo>
                    <a:lnTo>
                      <a:pt x="0" y="0"/>
                    </a:lnTo>
                    <a:lnTo>
                      <a:pt x="11" y="13"/>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43" name="Freeform 49"/>
              <p:cNvSpPr>
                <a:spLocks/>
              </p:cNvSpPr>
              <p:nvPr/>
            </p:nvSpPr>
            <p:spPr bwMode="auto">
              <a:xfrm>
                <a:off x="896740" y="3094774"/>
                <a:ext cx="28517" cy="42708"/>
              </a:xfrm>
              <a:custGeom>
                <a:avLst/>
                <a:gdLst>
                  <a:gd name="T0" fmla="*/ 7 w 30"/>
                  <a:gd name="T1" fmla="*/ 13 h 45"/>
                  <a:gd name="T2" fmla="*/ 7 w 30"/>
                  <a:gd name="T3" fmla="*/ 13 h 45"/>
                  <a:gd name="T4" fmla="*/ 0 w 30"/>
                  <a:gd name="T5" fmla="*/ 0 h 45"/>
                  <a:gd name="T6" fmla="*/ 4 w 30"/>
                  <a:gd name="T7" fmla="*/ 13 h 45"/>
                  <a:gd name="T8" fmla="*/ 7 w 30"/>
                  <a:gd name="T9" fmla="*/ 37 h 45"/>
                  <a:gd name="T10" fmla="*/ 20 w 30"/>
                  <a:gd name="T11" fmla="*/ 45 h 45"/>
                  <a:gd name="T12" fmla="*/ 30 w 30"/>
                  <a:gd name="T13" fmla="*/ 45 h 45"/>
                  <a:gd name="T14" fmla="*/ 14 w 30"/>
                  <a:gd name="T15" fmla="*/ 24 h 45"/>
                  <a:gd name="T16" fmla="*/ 7 w 30"/>
                  <a:gd name="T17"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45">
                    <a:moveTo>
                      <a:pt x="7" y="13"/>
                    </a:moveTo>
                    <a:lnTo>
                      <a:pt x="7" y="13"/>
                    </a:lnTo>
                    <a:lnTo>
                      <a:pt x="0" y="0"/>
                    </a:lnTo>
                    <a:lnTo>
                      <a:pt x="4" y="13"/>
                    </a:lnTo>
                    <a:lnTo>
                      <a:pt x="7" y="37"/>
                    </a:lnTo>
                    <a:lnTo>
                      <a:pt x="20" y="45"/>
                    </a:lnTo>
                    <a:lnTo>
                      <a:pt x="30" y="45"/>
                    </a:lnTo>
                    <a:lnTo>
                      <a:pt x="14" y="24"/>
                    </a:lnTo>
                    <a:lnTo>
                      <a:pt x="7" y="13"/>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245" name="Freeform 50"/>
              <p:cNvSpPr>
                <a:spLocks/>
              </p:cNvSpPr>
              <p:nvPr/>
            </p:nvSpPr>
            <p:spPr bwMode="auto">
              <a:xfrm>
                <a:off x="915751" y="3023594"/>
                <a:ext cx="38023" cy="34799"/>
              </a:xfrm>
              <a:custGeom>
                <a:avLst/>
                <a:gdLst>
                  <a:gd name="T0" fmla="*/ 24 w 40"/>
                  <a:gd name="T1" fmla="*/ 16 h 37"/>
                  <a:gd name="T2" fmla="*/ 24 w 40"/>
                  <a:gd name="T3" fmla="*/ 16 h 37"/>
                  <a:gd name="T4" fmla="*/ 14 w 40"/>
                  <a:gd name="T5" fmla="*/ 7 h 37"/>
                  <a:gd name="T6" fmla="*/ 0 w 40"/>
                  <a:gd name="T7" fmla="*/ 0 h 37"/>
                  <a:gd name="T8" fmla="*/ 10 w 40"/>
                  <a:gd name="T9" fmla="*/ 13 h 37"/>
                  <a:gd name="T10" fmla="*/ 24 w 40"/>
                  <a:gd name="T11" fmla="*/ 34 h 37"/>
                  <a:gd name="T12" fmla="*/ 40 w 40"/>
                  <a:gd name="T13" fmla="*/ 37 h 37"/>
                  <a:gd name="T14" fmla="*/ 37 w 40"/>
                  <a:gd name="T15" fmla="*/ 24 h 37"/>
                  <a:gd name="T16" fmla="*/ 24 w 40"/>
                  <a:gd name="T17" fmla="*/ 1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7">
                    <a:moveTo>
                      <a:pt x="24" y="16"/>
                    </a:moveTo>
                    <a:lnTo>
                      <a:pt x="24" y="16"/>
                    </a:lnTo>
                    <a:lnTo>
                      <a:pt x="14" y="7"/>
                    </a:lnTo>
                    <a:lnTo>
                      <a:pt x="0" y="0"/>
                    </a:lnTo>
                    <a:lnTo>
                      <a:pt x="10" y="13"/>
                    </a:lnTo>
                    <a:lnTo>
                      <a:pt x="24" y="34"/>
                    </a:lnTo>
                    <a:lnTo>
                      <a:pt x="40" y="37"/>
                    </a:lnTo>
                    <a:lnTo>
                      <a:pt x="37" y="24"/>
                    </a:lnTo>
                    <a:lnTo>
                      <a:pt x="24" y="16"/>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60" name="Freeform 51"/>
              <p:cNvSpPr>
                <a:spLocks/>
              </p:cNvSpPr>
              <p:nvPr/>
            </p:nvSpPr>
            <p:spPr bwMode="auto">
              <a:xfrm>
                <a:off x="7216423" y="1987531"/>
                <a:ext cx="9506" cy="31636"/>
              </a:xfrm>
              <a:custGeom>
                <a:avLst/>
                <a:gdLst>
                  <a:gd name="T0" fmla="*/ 0 w 10"/>
                  <a:gd name="T1" fmla="*/ 32 h 32"/>
                  <a:gd name="T2" fmla="*/ 0 w 10"/>
                  <a:gd name="T3" fmla="*/ 32 h 32"/>
                  <a:gd name="T4" fmla="*/ 10 w 10"/>
                  <a:gd name="T5" fmla="*/ 8 h 32"/>
                  <a:gd name="T6" fmla="*/ 10 w 10"/>
                  <a:gd name="T7" fmla="*/ 0 h 32"/>
                  <a:gd name="T8" fmla="*/ 0 w 10"/>
                  <a:gd name="T9" fmla="*/ 32 h 32"/>
                </a:gdLst>
                <a:ahLst/>
                <a:cxnLst>
                  <a:cxn ang="0">
                    <a:pos x="T0" y="T1"/>
                  </a:cxn>
                  <a:cxn ang="0">
                    <a:pos x="T2" y="T3"/>
                  </a:cxn>
                  <a:cxn ang="0">
                    <a:pos x="T4" y="T5"/>
                  </a:cxn>
                  <a:cxn ang="0">
                    <a:pos x="T6" y="T7"/>
                  </a:cxn>
                  <a:cxn ang="0">
                    <a:pos x="T8" y="T9"/>
                  </a:cxn>
                </a:cxnLst>
                <a:rect l="0" t="0" r="r" b="b"/>
                <a:pathLst>
                  <a:path w="10" h="32">
                    <a:moveTo>
                      <a:pt x="0" y="32"/>
                    </a:moveTo>
                    <a:lnTo>
                      <a:pt x="0" y="32"/>
                    </a:lnTo>
                    <a:lnTo>
                      <a:pt x="10" y="8"/>
                    </a:lnTo>
                    <a:lnTo>
                      <a:pt x="10" y="0"/>
                    </a:lnTo>
                    <a:lnTo>
                      <a:pt x="0" y="32"/>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94" name="Freeform 52"/>
              <p:cNvSpPr>
                <a:spLocks/>
              </p:cNvSpPr>
              <p:nvPr/>
            </p:nvSpPr>
            <p:spPr bwMode="auto">
              <a:xfrm>
                <a:off x="7588728" y="1598414"/>
                <a:ext cx="34854" cy="28472"/>
              </a:xfrm>
              <a:custGeom>
                <a:avLst/>
                <a:gdLst>
                  <a:gd name="T0" fmla="*/ 15 w 36"/>
                  <a:gd name="T1" fmla="*/ 0 h 30"/>
                  <a:gd name="T2" fmla="*/ 15 w 36"/>
                  <a:gd name="T3" fmla="*/ 0 h 30"/>
                  <a:gd name="T4" fmla="*/ 10 w 36"/>
                  <a:gd name="T5" fmla="*/ 9 h 30"/>
                  <a:gd name="T6" fmla="*/ 0 w 36"/>
                  <a:gd name="T7" fmla="*/ 30 h 30"/>
                  <a:gd name="T8" fmla="*/ 22 w 36"/>
                  <a:gd name="T9" fmla="*/ 17 h 30"/>
                  <a:gd name="T10" fmla="*/ 36 w 36"/>
                  <a:gd name="T11" fmla="*/ 9 h 30"/>
                  <a:gd name="T12" fmla="*/ 26 w 36"/>
                  <a:gd name="T13" fmla="*/ 0 h 30"/>
                  <a:gd name="T14" fmla="*/ 15 w 36"/>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0">
                    <a:moveTo>
                      <a:pt x="15" y="0"/>
                    </a:moveTo>
                    <a:lnTo>
                      <a:pt x="15" y="0"/>
                    </a:lnTo>
                    <a:lnTo>
                      <a:pt x="10" y="9"/>
                    </a:lnTo>
                    <a:lnTo>
                      <a:pt x="0" y="30"/>
                    </a:lnTo>
                    <a:lnTo>
                      <a:pt x="22" y="17"/>
                    </a:lnTo>
                    <a:lnTo>
                      <a:pt x="36" y="9"/>
                    </a:lnTo>
                    <a:lnTo>
                      <a:pt x="26" y="0"/>
                    </a:lnTo>
                    <a:lnTo>
                      <a:pt x="15" y="0"/>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95" name="Freeform 53"/>
              <p:cNvSpPr>
                <a:spLocks/>
              </p:cNvSpPr>
              <p:nvPr/>
            </p:nvSpPr>
            <p:spPr bwMode="auto">
              <a:xfrm>
                <a:off x="7674279" y="1592086"/>
                <a:ext cx="28517" cy="22145"/>
              </a:xfrm>
              <a:custGeom>
                <a:avLst/>
                <a:gdLst>
                  <a:gd name="T0" fmla="*/ 13 w 30"/>
                  <a:gd name="T1" fmla="*/ 0 h 24"/>
                  <a:gd name="T2" fmla="*/ 13 w 30"/>
                  <a:gd name="T3" fmla="*/ 0 h 24"/>
                  <a:gd name="T4" fmla="*/ 13 w 30"/>
                  <a:gd name="T5" fmla="*/ 3 h 24"/>
                  <a:gd name="T6" fmla="*/ 13 w 30"/>
                  <a:gd name="T7" fmla="*/ 16 h 24"/>
                  <a:gd name="T8" fmla="*/ 0 w 30"/>
                  <a:gd name="T9" fmla="*/ 24 h 24"/>
                  <a:gd name="T10" fmla="*/ 23 w 30"/>
                  <a:gd name="T11" fmla="*/ 21 h 24"/>
                  <a:gd name="T12" fmla="*/ 30 w 30"/>
                  <a:gd name="T13" fmla="*/ 19 h 24"/>
                  <a:gd name="T14" fmla="*/ 20 w 30"/>
                  <a:gd name="T15" fmla="*/ 7 h 24"/>
                  <a:gd name="T16" fmla="*/ 13 w 30"/>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4">
                    <a:moveTo>
                      <a:pt x="13" y="0"/>
                    </a:moveTo>
                    <a:lnTo>
                      <a:pt x="13" y="0"/>
                    </a:lnTo>
                    <a:lnTo>
                      <a:pt x="13" y="3"/>
                    </a:lnTo>
                    <a:lnTo>
                      <a:pt x="13" y="16"/>
                    </a:lnTo>
                    <a:lnTo>
                      <a:pt x="0" y="24"/>
                    </a:lnTo>
                    <a:lnTo>
                      <a:pt x="23" y="21"/>
                    </a:lnTo>
                    <a:lnTo>
                      <a:pt x="30" y="19"/>
                    </a:lnTo>
                    <a:lnTo>
                      <a:pt x="20" y="7"/>
                    </a:lnTo>
                    <a:lnTo>
                      <a:pt x="13" y="0"/>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397" name="Freeform 55"/>
              <p:cNvSpPr>
                <a:spLocks/>
              </p:cNvSpPr>
              <p:nvPr/>
            </p:nvSpPr>
            <p:spPr bwMode="auto">
              <a:xfrm>
                <a:off x="7736066" y="1047955"/>
                <a:ext cx="28517" cy="31636"/>
              </a:xfrm>
              <a:custGeom>
                <a:avLst/>
                <a:gdLst>
                  <a:gd name="T0" fmla="*/ 15 w 30"/>
                  <a:gd name="T1" fmla="*/ 0 h 33"/>
                  <a:gd name="T2" fmla="*/ 15 w 30"/>
                  <a:gd name="T3" fmla="*/ 0 h 33"/>
                  <a:gd name="T4" fmla="*/ 0 w 30"/>
                  <a:gd name="T5" fmla="*/ 20 h 33"/>
                  <a:gd name="T6" fmla="*/ 4 w 30"/>
                  <a:gd name="T7" fmla="*/ 33 h 33"/>
                  <a:gd name="T8" fmla="*/ 30 w 30"/>
                  <a:gd name="T9" fmla="*/ 20 h 33"/>
                  <a:gd name="T10" fmla="*/ 30 w 30"/>
                  <a:gd name="T11" fmla="*/ 9 h 33"/>
                  <a:gd name="T12" fmla="*/ 18 w 30"/>
                  <a:gd name="T13" fmla="*/ 3 h 33"/>
                  <a:gd name="T14" fmla="*/ 15 w 30"/>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15" y="0"/>
                    </a:moveTo>
                    <a:lnTo>
                      <a:pt x="15" y="0"/>
                    </a:lnTo>
                    <a:lnTo>
                      <a:pt x="0" y="20"/>
                    </a:lnTo>
                    <a:lnTo>
                      <a:pt x="4" y="33"/>
                    </a:lnTo>
                    <a:lnTo>
                      <a:pt x="30" y="20"/>
                    </a:lnTo>
                    <a:lnTo>
                      <a:pt x="30" y="9"/>
                    </a:lnTo>
                    <a:lnTo>
                      <a:pt x="18" y="3"/>
                    </a:lnTo>
                    <a:lnTo>
                      <a:pt x="15" y="0"/>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sp>
            <p:nvSpPr>
              <p:cNvPr id="400" name="Freeform 56"/>
              <p:cNvSpPr>
                <a:spLocks/>
              </p:cNvSpPr>
              <p:nvPr/>
            </p:nvSpPr>
            <p:spPr bwMode="auto">
              <a:xfrm>
                <a:off x="7907168" y="940395"/>
                <a:ext cx="15843" cy="30054"/>
              </a:xfrm>
              <a:custGeom>
                <a:avLst/>
                <a:gdLst>
                  <a:gd name="T0" fmla="*/ 0 w 16"/>
                  <a:gd name="T1" fmla="*/ 11 h 32"/>
                  <a:gd name="T2" fmla="*/ 0 w 16"/>
                  <a:gd name="T3" fmla="*/ 11 h 32"/>
                  <a:gd name="T4" fmla="*/ 0 w 16"/>
                  <a:gd name="T5" fmla="*/ 24 h 32"/>
                  <a:gd name="T6" fmla="*/ 7 w 16"/>
                  <a:gd name="T7" fmla="*/ 32 h 32"/>
                  <a:gd name="T8" fmla="*/ 16 w 16"/>
                  <a:gd name="T9" fmla="*/ 24 h 32"/>
                  <a:gd name="T10" fmla="*/ 16 w 16"/>
                  <a:gd name="T11" fmla="*/ 11 h 32"/>
                  <a:gd name="T12" fmla="*/ 7 w 16"/>
                  <a:gd name="T13" fmla="*/ 3 h 32"/>
                  <a:gd name="T14" fmla="*/ 7 w 16"/>
                  <a:gd name="T15" fmla="*/ 0 h 32"/>
                  <a:gd name="T16" fmla="*/ 0 w 16"/>
                  <a:gd name="T17"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2">
                    <a:moveTo>
                      <a:pt x="0" y="11"/>
                    </a:moveTo>
                    <a:lnTo>
                      <a:pt x="0" y="11"/>
                    </a:lnTo>
                    <a:lnTo>
                      <a:pt x="0" y="24"/>
                    </a:lnTo>
                    <a:lnTo>
                      <a:pt x="7" y="32"/>
                    </a:lnTo>
                    <a:lnTo>
                      <a:pt x="16" y="24"/>
                    </a:lnTo>
                    <a:lnTo>
                      <a:pt x="16" y="11"/>
                    </a:lnTo>
                    <a:lnTo>
                      <a:pt x="7" y="3"/>
                    </a:lnTo>
                    <a:lnTo>
                      <a:pt x="7" y="0"/>
                    </a:lnTo>
                    <a:lnTo>
                      <a:pt x="0" y="11"/>
                    </a:lnTo>
                    <a:close/>
                  </a:path>
                </a:pathLst>
              </a:custGeom>
              <a:grpFill/>
              <a:ln w="12700" cap="rnd">
                <a:solidFill>
                  <a:schemeClr val="bg2">
                    <a:lumMod val="20000"/>
                    <a:lumOff val="8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2021"/>
                  </a:solidFill>
                  <a:effectLst/>
                  <a:uLnTx/>
                  <a:uFillTx/>
                  <a:latin typeface="Open Sans Light"/>
                  <a:ea typeface="+mn-ea"/>
                  <a:cs typeface="+mn-cs"/>
                </a:endParaRPr>
              </a:p>
            </p:txBody>
          </p:sp>
        </p:grpSp>
      </p:grpSp>
      <p:sp>
        <p:nvSpPr>
          <p:cNvPr id="16" name="TextBox 15"/>
          <p:cNvSpPr txBox="1"/>
          <p:nvPr/>
        </p:nvSpPr>
        <p:spPr>
          <a:xfrm>
            <a:off x="7546892" y="2900816"/>
            <a:ext cx="481407"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IN</a:t>
            </a:r>
          </a:p>
        </p:txBody>
      </p:sp>
      <p:sp>
        <p:nvSpPr>
          <p:cNvPr id="405" name="TextBox 404"/>
          <p:cNvSpPr txBox="1"/>
          <p:nvPr/>
        </p:nvSpPr>
        <p:spPr>
          <a:xfrm>
            <a:off x="7104112" y="2915403"/>
            <a:ext cx="481407"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IL</a:t>
            </a:r>
          </a:p>
        </p:txBody>
      </p:sp>
      <p:sp>
        <p:nvSpPr>
          <p:cNvPr id="406" name="TextBox 405"/>
          <p:cNvSpPr txBox="1"/>
          <p:nvPr/>
        </p:nvSpPr>
        <p:spPr>
          <a:xfrm>
            <a:off x="2309323" y="1189356"/>
            <a:ext cx="690333"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WA</a:t>
            </a:r>
          </a:p>
        </p:txBody>
      </p:sp>
      <p:sp>
        <p:nvSpPr>
          <p:cNvPr id="407" name="TextBox 406"/>
          <p:cNvSpPr txBox="1"/>
          <p:nvPr/>
        </p:nvSpPr>
        <p:spPr>
          <a:xfrm>
            <a:off x="10374219" y="3075347"/>
            <a:ext cx="690333"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MD</a:t>
            </a:r>
          </a:p>
        </p:txBody>
      </p:sp>
      <p:cxnSp>
        <p:nvCxnSpPr>
          <p:cNvPr id="18" name="Straight Connector 17"/>
          <p:cNvCxnSpPr>
            <a:stCxn id="366" idx="32"/>
          </p:cNvCxnSpPr>
          <p:nvPr/>
        </p:nvCxnSpPr>
        <p:spPr>
          <a:xfrm>
            <a:off x="9397755" y="3028963"/>
            <a:ext cx="966815" cy="215511"/>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08" name="TextBox 407"/>
          <p:cNvSpPr txBox="1"/>
          <p:nvPr/>
        </p:nvSpPr>
        <p:spPr>
          <a:xfrm>
            <a:off x="5692483" y="3867104"/>
            <a:ext cx="690333"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OK</a:t>
            </a:r>
          </a:p>
        </p:txBody>
      </p:sp>
      <p:sp>
        <p:nvSpPr>
          <p:cNvPr id="412" name="TextBox 411"/>
          <p:cNvSpPr txBox="1"/>
          <p:nvPr/>
        </p:nvSpPr>
        <p:spPr>
          <a:xfrm>
            <a:off x="7722341" y="2308810"/>
            <a:ext cx="677915"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MI</a:t>
            </a:r>
          </a:p>
        </p:txBody>
      </p:sp>
      <p:sp>
        <p:nvSpPr>
          <p:cNvPr id="413" name="TextBox 412"/>
          <p:cNvSpPr txBox="1"/>
          <p:nvPr/>
        </p:nvSpPr>
        <p:spPr>
          <a:xfrm>
            <a:off x="9168764" y="2091226"/>
            <a:ext cx="500615"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NY</a:t>
            </a:r>
          </a:p>
        </p:txBody>
      </p:sp>
      <p:cxnSp>
        <p:nvCxnSpPr>
          <p:cNvPr id="414" name="Straight Connector 413"/>
          <p:cNvCxnSpPr>
            <a:endCxn id="431" idx="1"/>
          </p:cNvCxnSpPr>
          <p:nvPr/>
        </p:nvCxnSpPr>
        <p:spPr>
          <a:xfrm>
            <a:off x="9696400" y="2802494"/>
            <a:ext cx="692865" cy="1232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15" name="TextBox 414"/>
          <p:cNvSpPr txBox="1"/>
          <p:nvPr/>
        </p:nvSpPr>
        <p:spPr>
          <a:xfrm>
            <a:off x="9929562" y="1434308"/>
            <a:ext cx="677915"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ME</a:t>
            </a:r>
          </a:p>
        </p:txBody>
      </p:sp>
      <p:sp>
        <p:nvSpPr>
          <p:cNvPr id="416" name="TextBox 415"/>
          <p:cNvSpPr txBox="1"/>
          <p:nvPr/>
        </p:nvSpPr>
        <p:spPr>
          <a:xfrm>
            <a:off x="3185837" y="3918813"/>
            <a:ext cx="512021"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AZ</a:t>
            </a:r>
          </a:p>
        </p:txBody>
      </p:sp>
      <p:grpSp>
        <p:nvGrpSpPr>
          <p:cNvPr id="3" name="Group 2"/>
          <p:cNvGrpSpPr/>
          <p:nvPr/>
        </p:nvGrpSpPr>
        <p:grpSpPr>
          <a:xfrm>
            <a:off x="-8316" y="5291536"/>
            <a:ext cx="3512445" cy="1040207"/>
            <a:chOff x="-8316" y="5291536"/>
            <a:chExt cx="3512445" cy="1040207"/>
          </a:xfrm>
        </p:grpSpPr>
        <p:sp>
          <p:nvSpPr>
            <p:cNvPr id="465" name="Rectangle 464"/>
            <p:cNvSpPr/>
            <p:nvPr/>
          </p:nvSpPr>
          <p:spPr>
            <a:xfrm>
              <a:off x="-8316" y="5291536"/>
              <a:ext cx="3512445" cy="1040207"/>
            </a:xfrm>
            <a:prstGeom prst="rect">
              <a:avLst/>
            </a:prstGeom>
            <a:solidFill>
              <a:srgbClr val="FFFFFF">
                <a:alpha val="5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464" name="TextBox 463"/>
            <p:cNvSpPr txBox="1"/>
            <p:nvPr/>
          </p:nvSpPr>
          <p:spPr>
            <a:xfrm>
              <a:off x="861451" y="5409220"/>
              <a:ext cx="1606812"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42021"/>
                  </a:solidFill>
                  <a:effectLst/>
                  <a:uLnTx/>
                  <a:uFillTx/>
                  <a:latin typeface="Calibri Light" panose="020F0302020204030204" pitchFamily="34" charset="0"/>
                  <a:ea typeface="+mn-ea"/>
                  <a:cs typeface="Calibri Light" panose="020F0302020204030204" pitchFamily="34" charset="0"/>
                </a:rPr>
                <a:t>Current</a:t>
              </a:r>
            </a:p>
          </p:txBody>
        </p:sp>
        <p:sp>
          <p:nvSpPr>
            <p:cNvPr id="418" name="TextBox 417"/>
            <p:cNvSpPr txBox="1"/>
            <p:nvPr/>
          </p:nvSpPr>
          <p:spPr>
            <a:xfrm>
              <a:off x="871454" y="5799479"/>
              <a:ext cx="1960990"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42021"/>
                  </a:solidFill>
                  <a:effectLst/>
                  <a:uLnTx/>
                  <a:uFillTx/>
                  <a:latin typeface="Calibri Light" panose="020F0302020204030204" pitchFamily="34" charset="0"/>
                  <a:ea typeface="+mn-ea"/>
                  <a:cs typeface="Calibri Light" panose="020F0302020204030204" pitchFamily="34" charset="0"/>
                </a:rPr>
                <a:t>Prospective</a:t>
              </a:r>
            </a:p>
          </p:txBody>
        </p:sp>
        <p:sp>
          <p:nvSpPr>
            <p:cNvPr id="419" name="Oval 418"/>
            <p:cNvSpPr/>
            <p:nvPr/>
          </p:nvSpPr>
          <p:spPr>
            <a:xfrm>
              <a:off x="443372" y="5469056"/>
              <a:ext cx="279674" cy="254795"/>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420" name="Oval 419"/>
            <p:cNvSpPr/>
            <p:nvPr/>
          </p:nvSpPr>
          <p:spPr>
            <a:xfrm>
              <a:off x="443372" y="5865100"/>
              <a:ext cx="279674" cy="25479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grpSp>
      <p:sp>
        <p:nvSpPr>
          <p:cNvPr id="422" name="Title 8"/>
          <p:cNvSpPr txBox="1">
            <a:spLocks/>
          </p:cNvSpPr>
          <p:nvPr/>
        </p:nvSpPr>
        <p:spPr>
          <a:xfrm>
            <a:off x="2510118" y="387728"/>
            <a:ext cx="7171764" cy="8123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Open Sans" charset="0"/>
                <a:cs typeface="Calibri" panose="020F0502020204030204" pitchFamily="34" charset="0"/>
              </a:rPr>
              <a:t>TCC CLIENT BASE</a:t>
            </a:r>
          </a:p>
        </p:txBody>
      </p:sp>
      <p:sp>
        <p:nvSpPr>
          <p:cNvPr id="476" name="TextBox 475"/>
          <p:cNvSpPr txBox="1"/>
          <p:nvPr/>
        </p:nvSpPr>
        <p:spPr>
          <a:xfrm>
            <a:off x="2089919" y="1840459"/>
            <a:ext cx="677915"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OR</a:t>
            </a:r>
          </a:p>
        </p:txBody>
      </p:sp>
      <p:sp>
        <p:nvSpPr>
          <p:cNvPr id="317" name="TextBox 316"/>
          <p:cNvSpPr txBox="1"/>
          <p:nvPr/>
        </p:nvSpPr>
        <p:spPr>
          <a:xfrm>
            <a:off x="8207734" y="4274716"/>
            <a:ext cx="702002"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GA</a:t>
            </a:r>
          </a:p>
        </p:txBody>
      </p:sp>
      <p:sp>
        <p:nvSpPr>
          <p:cNvPr id="364" name="TextBox 363"/>
          <p:cNvSpPr txBox="1"/>
          <p:nvPr/>
        </p:nvSpPr>
        <p:spPr>
          <a:xfrm>
            <a:off x="8754102" y="3604954"/>
            <a:ext cx="702002"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NC</a:t>
            </a:r>
          </a:p>
        </p:txBody>
      </p:sp>
      <p:sp>
        <p:nvSpPr>
          <p:cNvPr id="396" name="TextBox 395"/>
          <p:cNvSpPr txBox="1"/>
          <p:nvPr/>
        </p:nvSpPr>
        <p:spPr>
          <a:xfrm>
            <a:off x="8647563" y="4006072"/>
            <a:ext cx="702002"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SC</a:t>
            </a:r>
          </a:p>
        </p:txBody>
      </p:sp>
      <p:sp>
        <p:nvSpPr>
          <p:cNvPr id="398" name="TextBox 397"/>
          <p:cNvSpPr txBox="1"/>
          <p:nvPr/>
        </p:nvSpPr>
        <p:spPr>
          <a:xfrm>
            <a:off x="8885636" y="2553126"/>
            <a:ext cx="481407"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PA</a:t>
            </a:r>
          </a:p>
        </p:txBody>
      </p:sp>
      <p:sp>
        <p:nvSpPr>
          <p:cNvPr id="399" name="TextBox 398"/>
          <p:cNvSpPr txBox="1"/>
          <p:nvPr/>
        </p:nvSpPr>
        <p:spPr>
          <a:xfrm>
            <a:off x="7841496" y="3386797"/>
            <a:ext cx="702002"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KY</a:t>
            </a:r>
          </a:p>
        </p:txBody>
      </p:sp>
      <p:sp>
        <p:nvSpPr>
          <p:cNvPr id="402" name="TextBox 401"/>
          <p:cNvSpPr txBox="1"/>
          <p:nvPr/>
        </p:nvSpPr>
        <p:spPr>
          <a:xfrm>
            <a:off x="5389570" y="4682699"/>
            <a:ext cx="690333"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TX</a:t>
            </a:r>
          </a:p>
        </p:txBody>
      </p:sp>
      <p:sp>
        <p:nvSpPr>
          <p:cNvPr id="403" name="TextBox 402"/>
          <p:cNvSpPr txBox="1"/>
          <p:nvPr/>
        </p:nvSpPr>
        <p:spPr>
          <a:xfrm>
            <a:off x="6522450" y="4040966"/>
            <a:ext cx="690333"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AR</a:t>
            </a:r>
          </a:p>
        </p:txBody>
      </p:sp>
      <p:sp>
        <p:nvSpPr>
          <p:cNvPr id="404" name="TextBox 403"/>
          <p:cNvSpPr txBox="1"/>
          <p:nvPr/>
        </p:nvSpPr>
        <p:spPr>
          <a:xfrm>
            <a:off x="6510896" y="3322764"/>
            <a:ext cx="690333"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MO</a:t>
            </a:r>
          </a:p>
        </p:txBody>
      </p:sp>
      <p:sp>
        <p:nvSpPr>
          <p:cNvPr id="409" name="TextBox 408"/>
          <p:cNvSpPr txBox="1"/>
          <p:nvPr/>
        </p:nvSpPr>
        <p:spPr>
          <a:xfrm>
            <a:off x="4329329" y="3105536"/>
            <a:ext cx="690333"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CO</a:t>
            </a:r>
          </a:p>
        </p:txBody>
      </p:sp>
      <p:sp>
        <p:nvSpPr>
          <p:cNvPr id="417" name="TextBox 416"/>
          <p:cNvSpPr txBox="1"/>
          <p:nvPr/>
        </p:nvSpPr>
        <p:spPr>
          <a:xfrm>
            <a:off x="6847594" y="2091913"/>
            <a:ext cx="690333"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WI</a:t>
            </a:r>
          </a:p>
        </p:txBody>
      </p:sp>
      <p:sp>
        <p:nvSpPr>
          <p:cNvPr id="421" name="TextBox 420"/>
          <p:cNvSpPr txBox="1"/>
          <p:nvPr/>
        </p:nvSpPr>
        <p:spPr>
          <a:xfrm>
            <a:off x="8055089" y="2811196"/>
            <a:ext cx="690333"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OH</a:t>
            </a:r>
          </a:p>
        </p:txBody>
      </p:sp>
      <p:sp>
        <p:nvSpPr>
          <p:cNvPr id="423" name="TextBox 422"/>
          <p:cNvSpPr txBox="1"/>
          <p:nvPr/>
        </p:nvSpPr>
        <p:spPr>
          <a:xfrm>
            <a:off x="7555633" y="3757550"/>
            <a:ext cx="690333"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TN</a:t>
            </a:r>
          </a:p>
        </p:txBody>
      </p:sp>
      <p:sp>
        <p:nvSpPr>
          <p:cNvPr id="424" name="TextBox 423"/>
          <p:cNvSpPr txBox="1"/>
          <p:nvPr/>
        </p:nvSpPr>
        <p:spPr>
          <a:xfrm>
            <a:off x="8782317" y="5152074"/>
            <a:ext cx="690333"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FL</a:t>
            </a:r>
          </a:p>
        </p:txBody>
      </p:sp>
      <p:sp>
        <p:nvSpPr>
          <p:cNvPr id="425" name="TextBox 424"/>
          <p:cNvSpPr txBox="1"/>
          <p:nvPr/>
        </p:nvSpPr>
        <p:spPr>
          <a:xfrm>
            <a:off x="8923722" y="3224385"/>
            <a:ext cx="690333"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VA</a:t>
            </a:r>
          </a:p>
        </p:txBody>
      </p:sp>
      <p:sp>
        <p:nvSpPr>
          <p:cNvPr id="426" name="TextBox 425"/>
          <p:cNvSpPr txBox="1"/>
          <p:nvPr/>
        </p:nvSpPr>
        <p:spPr>
          <a:xfrm>
            <a:off x="8400256" y="3188295"/>
            <a:ext cx="690333" cy="38472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WV</a:t>
            </a:r>
          </a:p>
        </p:txBody>
      </p:sp>
      <p:sp>
        <p:nvSpPr>
          <p:cNvPr id="427" name="TextBox 426"/>
          <p:cNvSpPr txBox="1"/>
          <p:nvPr/>
        </p:nvSpPr>
        <p:spPr>
          <a:xfrm>
            <a:off x="5269854" y="1552988"/>
            <a:ext cx="690333"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ND</a:t>
            </a:r>
          </a:p>
        </p:txBody>
      </p:sp>
      <p:sp>
        <p:nvSpPr>
          <p:cNvPr id="428" name="TextBox 427"/>
          <p:cNvSpPr txBox="1"/>
          <p:nvPr/>
        </p:nvSpPr>
        <p:spPr>
          <a:xfrm>
            <a:off x="7673919" y="4338372"/>
            <a:ext cx="690333"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AL</a:t>
            </a:r>
          </a:p>
        </p:txBody>
      </p:sp>
      <p:sp>
        <p:nvSpPr>
          <p:cNvPr id="429" name="TextBox 428"/>
          <p:cNvSpPr txBox="1"/>
          <p:nvPr/>
        </p:nvSpPr>
        <p:spPr>
          <a:xfrm>
            <a:off x="9217237" y="1178714"/>
            <a:ext cx="690333"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VT</a:t>
            </a:r>
          </a:p>
        </p:txBody>
      </p:sp>
      <p:cxnSp>
        <p:nvCxnSpPr>
          <p:cNvPr id="430" name="Straight Connector 429"/>
          <p:cNvCxnSpPr/>
          <p:nvPr/>
        </p:nvCxnSpPr>
        <p:spPr>
          <a:xfrm flipH="1" flipV="1">
            <a:off x="9467571" y="1518067"/>
            <a:ext cx="254480" cy="324906"/>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31" name="TextBox 430"/>
          <p:cNvSpPr txBox="1"/>
          <p:nvPr/>
        </p:nvSpPr>
        <p:spPr>
          <a:xfrm>
            <a:off x="10389265" y="2614767"/>
            <a:ext cx="690333"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NJ</a:t>
            </a:r>
          </a:p>
        </p:txBody>
      </p:sp>
      <p:sp>
        <p:nvSpPr>
          <p:cNvPr id="432" name="TextBox 431"/>
          <p:cNvSpPr txBox="1"/>
          <p:nvPr/>
        </p:nvSpPr>
        <p:spPr>
          <a:xfrm>
            <a:off x="1892656" y="3143890"/>
            <a:ext cx="512021"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CA</a:t>
            </a:r>
          </a:p>
        </p:txBody>
      </p:sp>
      <p:cxnSp>
        <p:nvCxnSpPr>
          <p:cNvPr id="433" name="Straight Connector 432"/>
          <p:cNvCxnSpPr/>
          <p:nvPr/>
        </p:nvCxnSpPr>
        <p:spPr>
          <a:xfrm flipV="1">
            <a:off x="9903382" y="2342828"/>
            <a:ext cx="656974" cy="81607"/>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34" name="TextBox 433"/>
          <p:cNvSpPr txBox="1"/>
          <p:nvPr/>
        </p:nvSpPr>
        <p:spPr>
          <a:xfrm>
            <a:off x="10553122" y="2138895"/>
            <a:ext cx="690333" cy="4001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CT</a:t>
            </a:r>
          </a:p>
        </p:txBody>
      </p:sp>
    </p:spTree>
    <p:extLst>
      <p:ext uri="{BB962C8B-B14F-4D97-AF65-F5344CB8AC3E}">
        <p14:creationId xmlns:p14="http://schemas.microsoft.com/office/powerpoint/2010/main" val="750398344"/>
      </p:ext>
    </p:extLst>
  </p:cSld>
  <p:clrMapOvr>
    <a:masterClrMapping/>
  </p:clrMapOvr>
  <p:transition spd="slow" advClick="0">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6516051"/>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73C9C8"/>
              </a:solidFill>
              <a:effectLst/>
              <a:uLnTx/>
              <a:uFillTx/>
              <a:latin typeface="Open Sans Light"/>
              <a:ea typeface="+mn-ea"/>
              <a:cs typeface="+mn-cs"/>
            </a:endParaRPr>
          </a:p>
        </p:txBody>
      </p:sp>
      <p:sp>
        <p:nvSpPr>
          <p:cNvPr id="20" name="Rectangle 19"/>
          <p:cNvSpPr/>
          <p:nvPr/>
        </p:nvSpPr>
        <p:spPr>
          <a:xfrm>
            <a:off x="0" y="6528816"/>
            <a:ext cx="12192000" cy="32918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4" name="Title 8"/>
          <p:cNvSpPr txBox="1">
            <a:spLocks/>
          </p:cNvSpPr>
          <p:nvPr/>
        </p:nvSpPr>
        <p:spPr>
          <a:xfrm>
            <a:off x="1404737" y="2096852"/>
            <a:ext cx="9382526" cy="136815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73C9C8">
                    <a:lumMod val="75000"/>
                  </a:srgbClr>
                </a:solidFill>
                <a:effectLst/>
                <a:uLnTx/>
                <a:uFillTx/>
                <a:latin typeface="Open Sans" charset="0"/>
                <a:ea typeface="Open Sans" charset="0"/>
                <a:cs typeface="Open Sans" charset="0"/>
              </a:rPr>
              <a:t>Cyber Security Landscape</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73C9C8">
                  <a:lumMod val="75000"/>
                </a:srgbClr>
              </a:solidFill>
              <a:effectLst/>
              <a:uLnTx/>
              <a:uFillTx/>
              <a:latin typeface="Open Sans" charset="0"/>
              <a:ea typeface="Open Sans" charset="0"/>
              <a:cs typeface="Open Sans"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b="1" dirty="0">
                <a:solidFill>
                  <a:srgbClr val="73C9C8">
                    <a:lumMod val="75000"/>
                  </a:srgbClr>
                </a:solidFill>
                <a:latin typeface="Open Sans" charset="0"/>
                <a:ea typeface="Open Sans" charset="0"/>
                <a:cs typeface="Open Sans" charset="0"/>
              </a:rPr>
              <a:t>Steve Palamara</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73C9C8">
                    <a:lumMod val="75000"/>
                  </a:srgbClr>
                </a:solidFill>
                <a:effectLst/>
                <a:uLnTx/>
                <a:uFillTx/>
                <a:latin typeface="Open Sans" charset="0"/>
                <a:ea typeface="Open Sans" charset="0"/>
                <a:cs typeface="Open Sans" charset="0"/>
              </a:rPr>
              <a:t>Director of Business Development</a:t>
            </a:r>
          </a:p>
        </p:txBody>
      </p:sp>
    </p:spTree>
    <p:extLst>
      <p:ext uri="{BB962C8B-B14F-4D97-AF65-F5344CB8AC3E}">
        <p14:creationId xmlns:p14="http://schemas.microsoft.com/office/powerpoint/2010/main" val="114604805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2000" cy="141277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6" name="Rectangle 15"/>
          <p:cNvSpPr/>
          <p:nvPr/>
        </p:nvSpPr>
        <p:spPr>
          <a:xfrm>
            <a:off x="0" y="1412776"/>
            <a:ext cx="12192000" cy="5116039"/>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2" name="Rectangle 11"/>
          <p:cNvSpPr/>
          <p:nvPr/>
        </p:nvSpPr>
        <p:spPr>
          <a:xfrm>
            <a:off x="0" y="6528816"/>
            <a:ext cx="12192000" cy="32918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5" name="Title 8"/>
          <p:cNvSpPr txBox="1">
            <a:spLocks/>
          </p:cNvSpPr>
          <p:nvPr/>
        </p:nvSpPr>
        <p:spPr>
          <a:xfrm>
            <a:off x="0" y="384449"/>
            <a:ext cx="12192000" cy="8123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600" b="1" cap="all" dirty="0" err="1">
                <a:solidFill>
                  <a:srgbClr val="1B4A40"/>
                </a:solidFill>
                <a:latin typeface="Open Sans" charset="0"/>
                <a:ea typeface="Open Sans" charset="0"/>
                <a:cs typeface="Open Sans" charset="0"/>
              </a:rPr>
              <a:t>Dod</a:t>
            </a:r>
            <a:r>
              <a:rPr lang="en-US" sz="3600" b="1" cap="all" dirty="0">
                <a:solidFill>
                  <a:srgbClr val="1B4A40"/>
                </a:solidFill>
                <a:latin typeface="Open Sans" charset="0"/>
                <a:ea typeface="Open Sans" charset="0"/>
                <a:cs typeface="Open Sans" charset="0"/>
              </a:rPr>
              <a:t> – service provider requirements</a:t>
            </a:r>
            <a:endParaRPr kumimoji="0" lang="en-US" sz="3600" i="0" u="none" strike="noStrike" kern="1200" cap="all" spc="0" normalizeH="0" noProof="0" dirty="0">
              <a:ln>
                <a:noFill/>
              </a:ln>
              <a:solidFill>
                <a:srgbClr val="1B4A40"/>
              </a:solidFill>
              <a:effectLst/>
              <a:uLnTx/>
              <a:uFillTx/>
              <a:latin typeface="Open Sans" charset="0"/>
              <a:ea typeface="Open Sans" charset="0"/>
              <a:cs typeface="Open Sans" charset="0"/>
            </a:endParaRPr>
          </a:p>
        </p:txBody>
      </p:sp>
      <p:sp>
        <p:nvSpPr>
          <p:cNvPr id="17" name="Title 8"/>
          <p:cNvSpPr txBox="1">
            <a:spLocks/>
          </p:cNvSpPr>
          <p:nvPr/>
        </p:nvSpPr>
        <p:spPr>
          <a:xfrm>
            <a:off x="3303494" y="1019115"/>
            <a:ext cx="5585012" cy="482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300" normalizeH="0" baseline="0" noProof="0" dirty="0">
              <a:ln>
                <a:noFill/>
              </a:ln>
              <a:solidFill>
                <a:srgbClr val="1B4A40"/>
              </a:solidFill>
              <a:effectLst/>
              <a:uLnTx/>
              <a:uFillTx/>
              <a:latin typeface="Open Sans" charset="0"/>
              <a:ea typeface="Open Sans" charset="0"/>
              <a:cs typeface="Open Sans" charset="0"/>
            </a:endParaRPr>
          </a:p>
        </p:txBody>
      </p:sp>
      <p:sp>
        <p:nvSpPr>
          <p:cNvPr id="9" name="Content Placeholder 11"/>
          <p:cNvSpPr txBox="1">
            <a:spLocks/>
          </p:cNvSpPr>
          <p:nvPr/>
        </p:nvSpPr>
        <p:spPr>
          <a:xfrm>
            <a:off x="894095" y="2557735"/>
            <a:ext cx="5616624" cy="3518426"/>
          </a:xfrm>
          <a:prstGeom prst="rect">
            <a:avLst/>
          </a:prstGeom>
        </p:spPr>
        <p:txBody>
          <a:bodyPr vert="horz" lIns="0" tIns="0" rIns="0" bIns="0" rtlCol="0">
            <a:noAutofit/>
          </a:bodyPr>
          <a:lst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457200" indent="-457200">
              <a:spcBef>
                <a:spcPts val="600"/>
              </a:spcBef>
              <a:spcAft>
                <a:spcPts val="1200"/>
              </a:spcAft>
              <a:buClr>
                <a:schemeClr val="bg1">
                  <a:lumMod val="75000"/>
                </a:schemeClr>
              </a:buClr>
              <a:buFont typeface=".HelveticaNeueDeskInterface-Regular" charset="0"/>
              <a:buChar char="–"/>
            </a:pPr>
            <a:r>
              <a:rPr lang="en-US" sz="2400" dirty="0">
                <a:solidFill>
                  <a:srgbClr val="FFFFFF"/>
                </a:solidFill>
              </a:rPr>
              <a:t>300,000+ DoD Private Contractors Nationwide</a:t>
            </a:r>
          </a:p>
          <a:p>
            <a:pPr marL="457200" indent="-457200">
              <a:spcBef>
                <a:spcPts val="600"/>
              </a:spcBef>
              <a:spcAft>
                <a:spcPts val="1200"/>
              </a:spcAft>
              <a:buClr>
                <a:schemeClr val="bg1">
                  <a:lumMod val="75000"/>
                </a:schemeClr>
              </a:buClr>
              <a:buFont typeface=".HelveticaNeueDeskInterface-Regular" charset="0"/>
              <a:buChar char="–"/>
            </a:pPr>
            <a:r>
              <a:rPr lang="en-US" sz="2400" dirty="0">
                <a:solidFill>
                  <a:srgbClr val="FFFFFF"/>
                </a:solidFill>
              </a:rPr>
              <a:t>NIST 800-171 Executive Order – Current Law</a:t>
            </a:r>
          </a:p>
          <a:p>
            <a:pPr marL="457200" indent="-457200">
              <a:spcBef>
                <a:spcPts val="600"/>
              </a:spcBef>
              <a:spcAft>
                <a:spcPts val="1200"/>
              </a:spcAft>
              <a:buClr>
                <a:schemeClr val="bg1">
                  <a:lumMod val="75000"/>
                </a:schemeClr>
              </a:buClr>
              <a:buFont typeface=".HelveticaNeueDeskInterface-Regular" charset="0"/>
              <a:buChar char="–"/>
            </a:pPr>
            <a:r>
              <a:rPr lang="en-US" sz="2400" dirty="0">
                <a:solidFill>
                  <a:srgbClr val="FFFFFF"/>
                </a:solidFill>
              </a:rPr>
              <a:t>CMMC – Cybersecurity Maturity Model Certification Requirement Fall 2020 </a:t>
            </a:r>
          </a:p>
        </p:txBody>
      </p:sp>
      <p:pic>
        <p:nvPicPr>
          <p:cNvPr id="10" name="Picture 9">
            <a:extLst>
              <a:ext uri="{FF2B5EF4-FFF2-40B4-BE49-F238E27FC236}">
                <a16:creationId xmlns:a16="http://schemas.microsoft.com/office/drawing/2014/main" id="{0230CCAC-676A-48D8-A66F-CA82DA70CE05}"/>
              </a:ext>
            </a:extLst>
          </p:cNvPr>
          <p:cNvPicPr>
            <a:picLocks noChangeAspect="1"/>
          </p:cNvPicPr>
          <p:nvPr/>
        </p:nvPicPr>
        <p:blipFill>
          <a:blip r:embed="rId4"/>
          <a:stretch>
            <a:fillRect/>
          </a:stretch>
        </p:blipFill>
        <p:spPr>
          <a:xfrm>
            <a:off x="7104112" y="2384884"/>
            <a:ext cx="4369154" cy="3095930"/>
          </a:xfrm>
          <a:prstGeom prst="rect">
            <a:avLst/>
          </a:prstGeom>
        </p:spPr>
      </p:pic>
    </p:spTree>
    <p:extLst>
      <p:ext uri="{BB962C8B-B14F-4D97-AF65-F5344CB8AC3E}">
        <p14:creationId xmlns:p14="http://schemas.microsoft.com/office/powerpoint/2010/main" val="10996993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0" r="-30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2000" cy="15017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6" name="Rectangle 15"/>
          <p:cNvSpPr/>
          <p:nvPr/>
        </p:nvSpPr>
        <p:spPr>
          <a:xfrm>
            <a:off x="0" y="1501720"/>
            <a:ext cx="12192000" cy="5027095"/>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73C9C8"/>
              </a:solidFill>
              <a:effectLst/>
              <a:uLnTx/>
              <a:uFillTx/>
              <a:latin typeface="Open Sans Light"/>
              <a:ea typeface="+mn-ea"/>
              <a:cs typeface="+mn-cs"/>
            </a:endParaRPr>
          </a:p>
        </p:txBody>
      </p:sp>
      <p:sp>
        <p:nvSpPr>
          <p:cNvPr id="12" name="Rectangle 11"/>
          <p:cNvSpPr/>
          <p:nvPr/>
        </p:nvSpPr>
        <p:spPr>
          <a:xfrm>
            <a:off x="0" y="6528816"/>
            <a:ext cx="12192000" cy="32918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3C9C8"/>
              </a:solidFill>
              <a:effectLst/>
              <a:uLnTx/>
              <a:uFillTx/>
              <a:latin typeface="Open Sans Light"/>
              <a:ea typeface="+mn-ea"/>
              <a:cs typeface="+mn-cs"/>
            </a:endParaRPr>
          </a:p>
        </p:txBody>
      </p:sp>
      <p:sp>
        <p:nvSpPr>
          <p:cNvPr id="15" name="Title 8"/>
          <p:cNvSpPr txBox="1">
            <a:spLocks/>
          </p:cNvSpPr>
          <p:nvPr/>
        </p:nvSpPr>
        <p:spPr>
          <a:xfrm>
            <a:off x="0" y="240433"/>
            <a:ext cx="12192000" cy="8123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3600" b="1" cap="all" dirty="0">
                <a:solidFill>
                  <a:srgbClr val="1B4A40"/>
                </a:solidFill>
                <a:latin typeface="Open Sans" charset="0"/>
                <a:ea typeface="Open Sans" charset="0"/>
                <a:cs typeface="Open Sans" charset="0"/>
              </a:rPr>
              <a:t>Executive order 13556 </a:t>
            </a:r>
          </a:p>
        </p:txBody>
      </p:sp>
      <p:sp>
        <p:nvSpPr>
          <p:cNvPr id="17" name="Title 8"/>
          <p:cNvSpPr txBox="1">
            <a:spLocks/>
          </p:cNvSpPr>
          <p:nvPr/>
        </p:nvSpPr>
        <p:spPr>
          <a:xfrm>
            <a:off x="3303494" y="1019115"/>
            <a:ext cx="5585012" cy="482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300" normalizeH="0" baseline="0" noProof="0" dirty="0">
              <a:ln>
                <a:noFill/>
              </a:ln>
              <a:solidFill>
                <a:srgbClr val="1B4A40"/>
              </a:solidFill>
              <a:effectLst/>
              <a:uLnTx/>
              <a:uFillTx/>
              <a:latin typeface="Open Sans" charset="0"/>
              <a:ea typeface="Open Sans" charset="0"/>
              <a:cs typeface="Open Sans" charset="0"/>
            </a:endParaRPr>
          </a:p>
        </p:txBody>
      </p:sp>
      <p:sp>
        <p:nvSpPr>
          <p:cNvPr id="21" name="Title 8"/>
          <p:cNvSpPr txBox="1">
            <a:spLocks/>
          </p:cNvSpPr>
          <p:nvPr/>
        </p:nvSpPr>
        <p:spPr>
          <a:xfrm>
            <a:off x="0" y="850265"/>
            <a:ext cx="12192000" cy="482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2000" spc="300" dirty="0">
                <a:solidFill>
                  <a:srgbClr val="1B4A40"/>
                </a:solidFill>
                <a:latin typeface="Open Sans" charset="0"/>
                <a:ea typeface="Open Sans" charset="0"/>
                <a:cs typeface="Open Sans" charset="0"/>
              </a:rPr>
              <a:t>Controlled Unclassified Information (CUI)</a:t>
            </a:r>
          </a:p>
        </p:txBody>
      </p:sp>
      <p:sp>
        <p:nvSpPr>
          <p:cNvPr id="26" name="Content Placeholder 11"/>
          <p:cNvSpPr txBox="1">
            <a:spLocks/>
          </p:cNvSpPr>
          <p:nvPr/>
        </p:nvSpPr>
        <p:spPr>
          <a:xfrm>
            <a:off x="234278" y="1923860"/>
            <a:ext cx="8093970" cy="3518426"/>
          </a:xfrm>
          <a:prstGeom prst="rect">
            <a:avLst/>
          </a:prstGeom>
        </p:spPr>
        <p:txBody>
          <a:bodyPr vert="horz" lIns="0" tIns="0" rIns="0" bIns="0" rtlCol="0">
            <a:noAutofit/>
          </a:bodyPr>
          <a:lstStyle>
            <a:lvl1pPr marL="228594" indent="-228594" algn="l" defTabSz="1219170" rtl="0" eaLnBrk="1" latinLnBrk="0" hangingPunct="1">
              <a:spcBef>
                <a:spcPct val="20000"/>
              </a:spcBef>
              <a:buClr>
                <a:schemeClr val="accent1"/>
              </a:buClr>
              <a:buFont typeface="Arial" panose="020B0604020202020204" pitchFamily="34" charset="0"/>
              <a:buChar char="•"/>
              <a:defRPr sz="2000" kern="800" spc="-13">
                <a:solidFill>
                  <a:schemeClr val="tx1"/>
                </a:solidFill>
                <a:latin typeface="+mn-lt"/>
                <a:ea typeface="+mn-ea"/>
                <a:cs typeface="+mn-cs"/>
              </a:defRPr>
            </a:lvl1pPr>
            <a:lvl2pPr marL="459306" indent="-230712"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2pPr>
            <a:lvl3pPr marL="687900"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3pPr>
            <a:lvl4pPr marL="916494"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4pPr>
            <a:lvl5pPr marL="1145089" indent="-228594" algn="l" defTabSz="1219170" rtl="0" eaLnBrk="1" latinLnBrk="0" hangingPunct="1">
              <a:spcBef>
                <a:spcPct val="20000"/>
              </a:spcBef>
              <a:buClr>
                <a:schemeClr val="accent1"/>
              </a:buClr>
              <a:buFont typeface="Arial" panose="020B0604020202020204" pitchFamily="34" charset="0"/>
              <a:buChar char="»"/>
              <a:defRPr sz="1600" kern="8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457200" indent="-457200">
              <a:lnSpc>
                <a:spcPct val="150000"/>
              </a:lnSpc>
              <a:spcBef>
                <a:spcPts val="600"/>
              </a:spcBef>
              <a:buClr>
                <a:schemeClr val="bg1">
                  <a:lumMod val="75000"/>
                </a:schemeClr>
              </a:buClr>
              <a:buFont typeface=".HelveticaNeueDeskInterface-Regular" charset="0"/>
              <a:buChar char="–"/>
            </a:pPr>
            <a:r>
              <a:rPr lang="en-US" sz="2400" dirty="0">
                <a:solidFill>
                  <a:srgbClr val="FFFFFF"/>
                </a:solidFill>
              </a:rPr>
              <a:t>Origin of EO 13556 – Declassify ... Share more info (CUI)</a:t>
            </a:r>
          </a:p>
          <a:p>
            <a:pPr marL="457200" indent="-457200">
              <a:lnSpc>
                <a:spcPct val="150000"/>
              </a:lnSpc>
              <a:spcBef>
                <a:spcPts val="600"/>
              </a:spcBef>
              <a:buClr>
                <a:schemeClr val="bg1">
                  <a:lumMod val="75000"/>
                </a:schemeClr>
              </a:buClr>
              <a:buFont typeface=".HelveticaNeueDeskInterface-Regular" charset="0"/>
              <a:buChar char="–"/>
            </a:pPr>
            <a:r>
              <a:rPr lang="en-US" sz="2400" dirty="0">
                <a:solidFill>
                  <a:srgbClr val="FFFFFF"/>
                </a:solidFill>
              </a:rPr>
              <a:t>CUI – Controlled Unclassified Information</a:t>
            </a:r>
          </a:p>
          <a:p>
            <a:pPr marL="457200" indent="-457200">
              <a:lnSpc>
                <a:spcPct val="150000"/>
              </a:lnSpc>
              <a:spcBef>
                <a:spcPts val="600"/>
              </a:spcBef>
              <a:buClr>
                <a:schemeClr val="bg1">
                  <a:lumMod val="75000"/>
                </a:schemeClr>
              </a:buClr>
              <a:buFont typeface=".HelveticaNeueDeskInterface-Regular" charset="0"/>
              <a:buChar char="–"/>
            </a:pPr>
            <a:r>
              <a:rPr lang="en-US" sz="2400" dirty="0">
                <a:solidFill>
                  <a:srgbClr val="FFFFFF"/>
                </a:solidFill>
              </a:rPr>
              <a:t>Supply Chain Impact - Flow down to Sub Contractors</a:t>
            </a:r>
          </a:p>
          <a:p>
            <a:pPr marL="457200" indent="-457200">
              <a:lnSpc>
                <a:spcPct val="150000"/>
              </a:lnSpc>
              <a:spcBef>
                <a:spcPts val="600"/>
              </a:spcBef>
              <a:buClr>
                <a:schemeClr val="bg1">
                  <a:lumMod val="75000"/>
                </a:schemeClr>
              </a:buClr>
              <a:buFont typeface=".HelveticaNeueDeskInterface-Regular" charset="0"/>
              <a:buChar char="–"/>
            </a:pPr>
            <a:endParaRPr lang="en-US" sz="2400" dirty="0">
              <a:solidFill>
                <a:srgbClr val="FFFFFF"/>
              </a:solidFill>
            </a:endParaRPr>
          </a:p>
          <a:p>
            <a:pPr marL="0" indent="0">
              <a:lnSpc>
                <a:spcPct val="150000"/>
              </a:lnSpc>
              <a:spcBef>
                <a:spcPts val="600"/>
              </a:spcBef>
              <a:buClr>
                <a:schemeClr val="bg1">
                  <a:lumMod val="75000"/>
                </a:schemeClr>
              </a:buClr>
              <a:buNone/>
            </a:pPr>
            <a:r>
              <a:rPr lang="en-US" dirty="0">
                <a:solidFill>
                  <a:srgbClr val="00B050"/>
                </a:solidFill>
              </a:rPr>
              <a:t>“Hackers need only breach one vulnerable third party to gain access to hundreds or thousands of connected organizations. As one cybersecurity expert stated, “Supply chains have become the gift that keeps on giving for cybercriminals”</a:t>
            </a:r>
            <a:endParaRPr lang="en-US" sz="2400" dirty="0">
              <a:solidFill>
                <a:srgbClr val="00B050"/>
              </a:solidFill>
            </a:endParaRPr>
          </a:p>
          <a:p>
            <a:pPr marL="0" indent="0">
              <a:lnSpc>
                <a:spcPct val="150000"/>
              </a:lnSpc>
              <a:spcBef>
                <a:spcPts val="600"/>
              </a:spcBef>
              <a:buClr>
                <a:schemeClr val="bg1">
                  <a:lumMod val="75000"/>
                </a:schemeClr>
              </a:buClr>
              <a:buNone/>
            </a:pPr>
            <a:endParaRPr lang="en-US" sz="2400" dirty="0">
              <a:solidFill>
                <a:srgbClr val="FFFFFF"/>
              </a:solidFill>
            </a:endParaRPr>
          </a:p>
        </p:txBody>
      </p:sp>
      <p:pic>
        <p:nvPicPr>
          <p:cNvPr id="2050" name="Picture 2" descr="Image result for executive order pictures">
            <a:extLst>
              <a:ext uri="{FF2B5EF4-FFF2-40B4-BE49-F238E27FC236}">
                <a16:creationId xmlns:a16="http://schemas.microsoft.com/office/drawing/2014/main" id="{CDF8BDA0-0FD0-4865-AB14-7C3DAB79F4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0316" y="1913405"/>
            <a:ext cx="2763391" cy="18036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supply chain pictures">
            <a:extLst>
              <a:ext uri="{FF2B5EF4-FFF2-40B4-BE49-F238E27FC236}">
                <a16:creationId xmlns:a16="http://schemas.microsoft.com/office/drawing/2014/main" id="{E647B1D3-4F3E-4473-B37A-3A3E39AF98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6380" y="416807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2341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Custom 5">
      <a:dk1>
        <a:srgbClr val="142021"/>
      </a:dk1>
      <a:lt1>
        <a:srgbClr val="73C9C8"/>
      </a:lt1>
      <a:dk2>
        <a:srgbClr val="B0A496"/>
      </a:dk2>
      <a:lt2>
        <a:srgbClr val="C2C2C2"/>
      </a:lt2>
      <a:accent1>
        <a:srgbClr val="6C5F50"/>
      </a:accent1>
      <a:accent2>
        <a:srgbClr val="E08F25"/>
      </a:accent2>
      <a:accent3>
        <a:srgbClr val="42392F"/>
      </a:accent3>
      <a:accent4>
        <a:srgbClr val="6FACF9"/>
      </a:accent4>
      <a:accent5>
        <a:srgbClr val="8EBDFA"/>
      </a:accent5>
      <a:accent6>
        <a:srgbClr val="ACD8FE"/>
      </a:accent6>
      <a:hlink>
        <a:srgbClr val="FDFEFE"/>
      </a:hlink>
      <a:folHlink>
        <a:srgbClr val="5EA9A9"/>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2.xml><?xml version="1.0" encoding="utf-8"?>
<a:theme xmlns:a="http://schemas.openxmlformats.org/drawingml/2006/main" name="1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3.xml><?xml version="1.0" encoding="utf-8"?>
<a:theme xmlns:a="http://schemas.openxmlformats.org/drawingml/2006/main" name="MEP Title 2016">
  <a:themeElements>
    <a:clrScheme name="MEP 2016">
      <a:dk1>
        <a:srgbClr val="4D4038"/>
      </a:dk1>
      <a:lt1>
        <a:srgbClr val="FFFFFF"/>
      </a:lt1>
      <a:dk2>
        <a:srgbClr val="B1810B"/>
      </a:dk2>
      <a:lt2>
        <a:srgbClr val="FFFFFF"/>
      </a:lt2>
      <a:accent1>
        <a:srgbClr val="B1810B"/>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oiler Up">
      <a:majorFont>
        <a:latin typeface="Impact"/>
        <a:ea typeface=""/>
        <a:cs typeface=""/>
      </a:majorFont>
      <a:minorFont>
        <a:latin typeface="Chaparral Pro"/>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F5F648F3-5187-4494-AFCD-A13FD1AF1C4A}" vid="{D9FB3891-856D-439F-AA56-A6F32DB52840}"/>
    </a:ext>
  </a:extLst>
</a:theme>
</file>

<file path=ppt/theme/theme4.xml><?xml version="1.0" encoding="utf-8"?>
<a:theme xmlns:a="http://schemas.openxmlformats.org/drawingml/2006/main" name="MEP Content 2016">
  <a:themeElements>
    <a:clrScheme name="Custom 2">
      <a:dk1>
        <a:srgbClr val="000000"/>
      </a:dk1>
      <a:lt1>
        <a:srgbClr val="FFFFFF"/>
      </a:lt1>
      <a:dk2>
        <a:srgbClr val="997200"/>
      </a:dk2>
      <a:lt2>
        <a:srgbClr val="5F5F5F"/>
      </a:lt2>
      <a:accent1>
        <a:srgbClr val="CC9900"/>
      </a:accent1>
      <a:accent2>
        <a:srgbClr val="997200"/>
      </a:accent2>
      <a:accent3>
        <a:srgbClr val="FFFFFF"/>
      </a:accent3>
      <a:accent4>
        <a:srgbClr val="000000"/>
      </a:accent4>
      <a:accent5>
        <a:srgbClr val="E2CAAA"/>
      </a:accent5>
      <a:accent6>
        <a:srgbClr val="C89B60"/>
      </a:accent6>
      <a:hlink>
        <a:srgbClr val="997200"/>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2800" b="0" dirty="0" smtClean="0">
            <a:latin typeface="+mn-lt"/>
          </a:defRPr>
        </a:defPPr>
      </a:lstStyle>
    </a:tx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6" id="{F5F648F3-5187-4494-AFCD-A13FD1AF1C4A}" vid="{C831A56E-3C12-4B6C-823C-A49F088C8346}"/>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179393</TotalTime>
  <Words>1330</Words>
  <Application>Microsoft Office PowerPoint</Application>
  <PresentationFormat>Widescreen</PresentationFormat>
  <Paragraphs>303</Paragraphs>
  <Slides>27</Slides>
  <Notes>27</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27</vt:i4>
      </vt:variant>
    </vt:vector>
  </HeadingPairs>
  <TitlesOfParts>
    <vt:vector size="45" baseType="lpstr">
      <vt:lpstr>.HelveticaNeueDeskInterface-Regular</vt:lpstr>
      <vt:lpstr>Arial</vt:lpstr>
      <vt:lpstr>Calibri</vt:lpstr>
      <vt:lpstr>Calibri Light</vt:lpstr>
      <vt:lpstr>Chaparral Pro</vt:lpstr>
      <vt:lpstr>Franklin Gothic Book</vt:lpstr>
      <vt:lpstr>Franklin Gothic Condensed</vt:lpstr>
      <vt:lpstr>Garamond</vt:lpstr>
      <vt:lpstr>Impact</vt:lpstr>
      <vt:lpstr>Open Sans</vt:lpstr>
      <vt:lpstr>Open Sans Light</vt:lpstr>
      <vt:lpstr>Open Sans Semibold</vt:lpstr>
      <vt:lpstr>Wingdings</vt:lpstr>
      <vt:lpstr>Office Theme</vt:lpstr>
      <vt:lpstr>1_Office Theme</vt:lpstr>
      <vt:lpstr>MEP Title 2016</vt:lpstr>
      <vt:lpstr>MEP Content 2016</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asdf</dc:title>
  <dc:creator>DesignSmash</dc:creator>
  <cp:lastModifiedBy>Stephen Palamara</cp:lastModifiedBy>
  <cp:revision>2081</cp:revision>
  <cp:lastPrinted>2017-05-25T18:32:39Z</cp:lastPrinted>
  <dcterms:created xsi:type="dcterms:W3CDTF">2014-10-08T23:03:32Z</dcterms:created>
  <dcterms:modified xsi:type="dcterms:W3CDTF">2019-10-03T19:01:24Z</dcterms:modified>
</cp:coreProperties>
</file>